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6"/>
  </p:notesMasterIdLst>
  <p:sldIdLst>
    <p:sldId id="313" r:id="rId2"/>
    <p:sldId id="326" r:id="rId3"/>
    <p:sldId id="331" r:id="rId4"/>
    <p:sldId id="388" r:id="rId5"/>
    <p:sldId id="389" r:id="rId6"/>
    <p:sldId id="390" r:id="rId7"/>
    <p:sldId id="392" r:id="rId8"/>
    <p:sldId id="393" r:id="rId9"/>
    <p:sldId id="394" r:id="rId10"/>
    <p:sldId id="391" r:id="rId11"/>
    <p:sldId id="333" r:id="rId12"/>
    <p:sldId id="347" r:id="rId13"/>
    <p:sldId id="383" r:id="rId14"/>
    <p:sldId id="405" r:id="rId15"/>
    <p:sldId id="386" r:id="rId16"/>
    <p:sldId id="414" r:id="rId17"/>
    <p:sldId id="422" r:id="rId18"/>
    <p:sldId id="415" r:id="rId19"/>
    <p:sldId id="416" r:id="rId20"/>
    <p:sldId id="426" r:id="rId21"/>
    <p:sldId id="424" r:id="rId22"/>
    <p:sldId id="425" r:id="rId23"/>
    <p:sldId id="440" r:id="rId24"/>
    <p:sldId id="439" r:id="rId25"/>
    <p:sldId id="418" r:id="rId26"/>
    <p:sldId id="423" r:id="rId27"/>
    <p:sldId id="419" r:id="rId28"/>
    <p:sldId id="447" r:id="rId29"/>
    <p:sldId id="445" r:id="rId30"/>
    <p:sldId id="446" r:id="rId31"/>
    <p:sldId id="427" r:id="rId32"/>
    <p:sldId id="442" r:id="rId33"/>
    <p:sldId id="443" r:id="rId34"/>
    <p:sldId id="444" r:id="rId35"/>
    <p:sldId id="420" r:id="rId36"/>
    <p:sldId id="421" r:id="rId37"/>
    <p:sldId id="428" r:id="rId38"/>
    <p:sldId id="429" r:id="rId39"/>
    <p:sldId id="430" r:id="rId40"/>
    <p:sldId id="431" r:id="rId41"/>
    <p:sldId id="511" r:id="rId42"/>
    <p:sldId id="510" r:id="rId43"/>
    <p:sldId id="404" r:id="rId44"/>
    <p:sldId id="402" r:id="rId45"/>
    <p:sldId id="406" r:id="rId46"/>
    <p:sldId id="432" r:id="rId47"/>
    <p:sldId id="407" r:id="rId48"/>
    <p:sldId id="409" r:id="rId49"/>
    <p:sldId id="435" r:id="rId50"/>
    <p:sldId id="410" r:id="rId51"/>
    <p:sldId id="433" r:id="rId52"/>
    <p:sldId id="411" r:id="rId53"/>
    <p:sldId id="448" r:id="rId54"/>
    <p:sldId id="449" r:id="rId55"/>
    <p:sldId id="438" r:id="rId56"/>
    <p:sldId id="434" r:id="rId57"/>
    <p:sldId id="408" r:id="rId58"/>
    <p:sldId id="450" r:id="rId59"/>
    <p:sldId id="451" r:id="rId60"/>
    <p:sldId id="452" r:id="rId61"/>
    <p:sldId id="453" r:id="rId62"/>
    <p:sldId id="454" r:id="rId63"/>
    <p:sldId id="455" r:id="rId64"/>
    <p:sldId id="473" r:id="rId65"/>
    <p:sldId id="472" r:id="rId66"/>
    <p:sldId id="474" r:id="rId67"/>
    <p:sldId id="456" r:id="rId68"/>
    <p:sldId id="457" r:id="rId69"/>
    <p:sldId id="458" r:id="rId70"/>
    <p:sldId id="459" r:id="rId71"/>
    <p:sldId id="460" r:id="rId72"/>
    <p:sldId id="461" r:id="rId73"/>
    <p:sldId id="502" r:id="rId74"/>
    <p:sldId id="500" r:id="rId75"/>
    <p:sldId id="462" r:id="rId76"/>
    <p:sldId id="463" r:id="rId77"/>
    <p:sldId id="464" r:id="rId78"/>
    <p:sldId id="465" r:id="rId79"/>
    <p:sldId id="466" r:id="rId80"/>
    <p:sldId id="467" r:id="rId81"/>
    <p:sldId id="468" r:id="rId82"/>
    <p:sldId id="469" r:id="rId83"/>
    <p:sldId id="475" r:id="rId84"/>
    <p:sldId id="507" r:id="rId85"/>
    <p:sldId id="508" r:id="rId86"/>
    <p:sldId id="509" r:id="rId87"/>
    <p:sldId id="476" r:id="rId88"/>
    <p:sldId id="477" r:id="rId89"/>
    <p:sldId id="478" r:id="rId90"/>
    <p:sldId id="480" r:id="rId91"/>
    <p:sldId id="479" r:id="rId92"/>
    <p:sldId id="481" r:id="rId93"/>
    <p:sldId id="482" r:id="rId94"/>
    <p:sldId id="505" r:id="rId95"/>
    <p:sldId id="483" r:id="rId96"/>
    <p:sldId id="484" r:id="rId97"/>
    <p:sldId id="486" r:id="rId98"/>
    <p:sldId id="487" r:id="rId99"/>
    <p:sldId id="485" r:id="rId100"/>
    <p:sldId id="488" r:id="rId101"/>
    <p:sldId id="489" r:id="rId102"/>
    <p:sldId id="506" r:id="rId103"/>
    <p:sldId id="490" r:id="rId104"/>
    <p:sldId id="491" r:id="rId105"/>
    <p:sldId id="492" r:id="rId106"/>
    <p:sldId id="493" r:id="rId107"/>
    <p:sldId id="494" r:id="rId108"/>
    <p:sldId id="495" r:id="rId109"/>
    <p:sldId id="503" r:id="rId110"/>
    <p:sldId id="504" r:id="rId111"/>
    <p:sldId id="496" r:id="rId112"/>
    <p:sldId id="497" r:id="rId113"/>
    <p:sldId id="498" r:id="rId114"/>
    <p:sldId id="499"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43"/>
  </p:normalViewPr>
  <p:slideViewPr>
    <p:cSldViewPr>
      <p:cViewPr varScale="1">
        <p:scale>
          <a:sx n="67" d="100"/>
          <a:sy n="67" d="100"/>
        </p:scale>
        <p:origin x="1284"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296B-B884-4095-A70F-3CF4CD7E8F90}" type="datetimeFigureOut">
              <a:rPr lang="en-US" smtClean="0"/>
              <a:pPr/>
              <a:t>11/3/2020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5659E-A74F-4D2E-B91F-E3D5E89E2C11}" type="slidenum">
              <a:rPr lang="en-US" smtClean="0"/>
              <a:pPr/>
              <a:t>‹#›</a:t>
            </a:fld>
            <a:endParaRPr lang="en-US"/>
          </a:p>
        </p:txBody>
      </p:sp>
    </p:spTree>
    <p:extLst>
      <p:ext uri="{BB962C8B-B14F-4D97-AF65-F5344CB8AC3E}">
        <p14:creationId xmlns:p14="http://schemas.microsoft.com/office/powerpoint/2010/main" val="2569541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38C96B-68A8-9741-9D40-3D50FBA28DF2}" type="datetime1">
              <a:rPr lang="en-IN" smtClean="0"/>
              <a:pPr/>
              <a:t>03-11-2020</a:t>
            </a:fld>
            <a:endParaRPr lang="en-US"/>
          </a:p>
        </p:txBody>
      </p:sp>
      <p:sp>
        <p:nvSpPr>
          <p:cNvPr id="5" name="Footer Placeholder 4"/>
          <p:cNvSpPr>
            <a:spLocks noGrp="1"/>
          </p:cNvSpPr>
          <p:nvPr>
            <p:ph type="ftr" sz="quarter" idx="11"/>
          </p:nvPr>
        </p:nvSpPr>
        <p:spPr/>
        <p:txBody>
          <a:bodyPr/>
          <a:lstStyle/>
          <a:p>
            <a:r>
              <a:rPr lang="en-US"/>
              <a:t>Dr.Carmel Mary Belinda M J /CSE                                                            </a:t>
            </a:r>
          </a:p>
        </p:txBody>
      </p:sp>
      <p:sp>
        <p:nvSpPr>
          <p:cNvPr id="6" name="Slide Number Placeholder 5"/>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D29DAF-B5C3-BF4E-9195-CFE3063D752C}" type="datetime1">
              <a:rPr lang="en-IN" smtClean="0"/>
              <a:pPr/>
              <a:t>03-11-2020</a:t>
            </a:fld>
            <a:endParaRPr lang="en-US"/>
          </a:p>
        </p:txBody>
      </p:sp>
      <p:sp>
        <p:nvSpPr>
          <p:cNvPr id="5" name="Footer Placeholder 4"/>
          <p:cNvSpPr>
            <a:spLocks noGrp="1"/>
          </p:cNvSpPr>
          <p:nvPr>
            <p:ph type="ftr" sz="quarter" idx="11"/>
          </p:nvPr>
        </p:nvSpPr>
        <p:spPr/>
        <p:txBody>
          <a:bodyPr/>
          <a:lstStyle/>
          <a:p>
            <a:r>
              <a:rPr lang="en-US"/>
              <a:t>Dr.Carmel Mary Belinda M J /CSE                                                            </a:t>
            </a:r>
          </a:p>
        </p:txBody>
      </p:sp>
      <p:sp>
        <p:nvSpPr>
          <p:cNvPr id="6" name="Slide Number Placeholder 5"/>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077B1-0875-4D40-85F4-0418E5A37D45}" type="datetime1">
              <a:rPr lang="en-IN" smtClean="0"/>
              <a:pPr/>
              <a:t>03-11-2020</a:t>
            </a:fld>
            <a:endParaRPr lang="en-US"/>
          </a:p>
        </p:txBody>
      </p:sp>
      <p:sp>
        <p:nvSpPr>
          <p:cNvPr id="5" name="Footer Placeholder 4"/>
          <p:cNvSpPr>
            <a:spLocks noGrp="1"/>
          </p:cNvSpPr>
          <p:nvPr>
            <p:ph type="ftr" sz="quarter" idx="11"/>
          </p:nvPr>
        </p:nvSpPr>
        <p:spPr/>
        <p:txBody>
          <a:bodyPr/>
          <a:lstStyle/>
          <a:p>
            <a:r>
              <a:rPr lang="en-US"/>
              <a:t>Dr.Carmel Mary Belinda M J /CSE                                                            </a:t>
            </a:r>
          </a:p>
        </p:txBody>
      </p:sp>
      <p:sp>
        <p:nvSpPr>
          <p:cNvPr id="6" name="Slide Number Placeholder 5"/>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4DD6D-EFAB-D44F-B78F-DEAFDAD710AB}" type="datetime1">
              <a:rPr lang="en-IN" smtClean="0"/>
              <a:pPr/>
              <a:t>03-11-2020</a:t>
            </a:fld>
            <a:endParaRPr lang="en-US"/>
          </a:p>
        </p:txBody>
      </p:sp>
      <p:sp>
        <p:nvSpPr>
          <p:cNvPr id="5" name="Footer Placeholder 4"/>
          <p:cNvSpPr>
            <a:spLocks noGrp="1"/>
          </p:cNvSpPr>
          <p:nvPr>
            <p:ph type="ftr" sz="quarter" idx="11"/>
          </p:nvPr>
        </p:nvSpPr>
        <p:spPr/>
        <p:txBody>
          <a:bodyPr/>
          <a:lstStyle/>
          <a:p>
            <a:r>
              <a:rPr lang="en-US"/>
              <a:t>Dr.Carmel Mary Belinda M J /CSE                                                            </a:t>
            </a:r>
          </a:p>
        </p:txBody>
      </p:sp>
      <p:sp>
        <p:nvSpPr>
          <p:cNvPr id="6" name="Slide Number Placeholder 5"/>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55CFC-2BC4-5249-AFC1-C663D51EF986}" type="datetime1">
              <a:rPr lang="en-IN" smtClean="0"/>
              <a:pPr/>
              <a:t>03-11-2020</a:t>
            </a:fld>
            <a:endParaRPr lang="en-US"/>
          </a:p>
        </p:txBody>
      </p:sp>
      <p:sp>
        <p:nvSpPr>
          <p:cNvPr id="5" name="Footer Placeholder 4"/>
          <p:cNvSpPr>
            <a:spLocks noGrp="1"/>
          </p:cNvSpPr>
          <p:nvPr>
            <p:ph type="ftr" sz="quarter" idx="11"/>
          </p:nvPr>
        </p:nvSpPr>
        <p:spPr/>
        <p:txBody>
          <a:bodyPr/>
          <a:lstStyle/>
          <a:p>
            <a:r>
              <a:rPr lang="en-US"/>
              <a:t>Dr.Carmel Mary Belinda M J /CSE                                                            </a:t>
            </a:r>
          </a:p>
        </p:txBody>
      </p:sp>
      <p:sp>
        <p:nvSpPr>
          <p:cNvPr id="6" name="Slide Number Placeholder 5"/>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2C6DD4-C4E0-FC4B-8830-9E4E14F7682E}" type="datetime1">
              <a:rPr lang="en-IN" smtClean="0"/>
              <a:pPr/>
              <a:t>03-11-2020</a:t>
            </a:fld>
            <a:endParaRPr lang="en-US"/>
          </a:p>
        </p:txBody>
      </p:sp>
      <p:sp>
        <p:nvSpPr>
          <p:cNvPr id="6" name="Footer Placeholder 5"/>
          <p:cNvSpPr>
            <a:spLocks noGrp="1"/>
          </p:cNvSpPr>
          <p:nvPr>
            <p:ph type="ftr" sz="quarter" idx="11"/>
          </p:nvPr>
        </p:nvSpPr>
        <p:spPr/>
        <p:txBody>
          <a:bodyPr/>
          <a:lstStyle/>
          <a:p>
            <a:r>
              <a:rPr lang="en-US"/>
              <a:t>Dr.Carmel Mary Belinda M J /CSE                                                            </a:t>
            </a:r>
          </a:p>
        </p:txBody>
      </p:sp>
      <p:sp>
        <p:nvSpPr>
          <p:cNvPr id="7" name="Slide Number Placeholder 6"/>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204377-AC85-1647-BB27-A7140A7E9470}" type="datetime1">
              <a:rPr lang="en-IN" smtClean="0"/>
              <a:pPr/>
              <a:t>03-11-2020</a:t>
            </a:fld>
            <a:endParaRPr lang="en-US"/>
          </a:p>
        </p:txBody>
      </p:sp>
      <p:sp>
        <p:nvSpPr>
          <p:cNvPr id="8" name="Footer Placeholder 7"/>
          <p:cNvSpPr>
            <a:spLocks noGrp="1"/>
          </p:cNvSpPr>
          <p:nvPr>
            <p:ph type="ftr" sz="quarter" idx="11"/>
          </p:nvPr>
        </p:nvSpPr>
        <p:spPr/>
        <p:txBody>
          <a:bodyPr/>
          <a:lstStyle/>
          <a:p>
            <a:r>
              <a:rPr lang="en-US"/>
              <a:t>Dr.Carmel Mary Belinda M J /CSE                                                            </a:t>
            </a:r>
          </a:p>
        </p:txBody>
      </p:sp>
      <p:sp>
        <p:nvSpPr>
          <p:cNvPr id="9" name="Slide Number Placeholder 8"/>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7DC08C-79FF-574A-8F02-232F0754FBAA}" type="datetime1">
              <a:rPr lang="en-IN" smtClean="0"/>
              <a:pPr/>
              <a:t>03-11-2020</a:t>
            </a:fld>
            <a:endParaRPr lang="en-US"/>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E17BC-74AD-B841-B893-5BF7B69A1818}" type="datetime1">
              <a:rPr lang="en-IN" smtClean="0"/>
              <a:pPr/>
              <a:t>03-11-2020</a:t>
            </a:fld>
            <a:endParaRPr lang="en-US"/>
          </a:p>
        </p:txBody>
      </p:sp>
      <p:sp>
        <p:nvSpPr>
          <p:cNvPr id="3" name="Footer Placeholder 2"/>
          <p:cNvSpPr>
            <a:spLocks noGrp="1"/>
          </p:cNvSpPr>
          <p:nvPr>
            <p:ph type="ftr" sz="quarter" idx="11"/>
          </p:nvPr>
        </p:nvSpPr>
        <p:spPr/>
        <p:txBody>
          <a:bodyPr/>
          <a:lstStyle/>
          <a:p>
            <a:r>
              <a:rPr lang="en-US"/>
              <a:t>Dr.Carmel Mary Belinda M J /CSE                                                            </a:t>
            </a:r>
          </a:p>
        </p:txBody>
      </p:sp>
      <p:sp>
        <p:nvSpPr>
          <p:cNvPr id="4" name="Slide Number Placeholder 3"/>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02E-C8A2-9343-BBD2-798CB02B3853}" type="datetime1">
              <a:rPr lang="en-IN" smtClean="0"/>
              <a:pPr/>
              <a:t>03-11-2020</a:t>
            </a:fld>
            <a:endParaRPr lang="en-US"/>
          </a:p>
        </p:txBody>
      </p:sp>
      <p:sp>
        <p:nvSpPr>
          <p:cNvPr id="6" name="Footer Placeholder 5"/>
          <p:cNvSpPr>
            <a:spLocks noGrp="1"/>
          </p:cNvSpPr>
          <p:nvPr>
            <p:ph type="ftr" sz="quarter" idx="11"/>
          </p:nvPr>
        </p:nvSpPr>
        <p:spPr/>
        <p:txBody>
          <a:bodyPr/>
          <a:lstStyle/>
          <a:p>
            <a:r>
              <a:rPr lang="en-US"/>
              <a:t>Dr.Carmel Mary Belinda M J /CSE                                                            </a:t>
            </a:r>
          </a:p>
        </p:txBody>
      </p:sp>
      <p:sp>
        <p:nvSpPr>
          <p:cNvPr id="7" name="Slide Number Placeholder 6"/>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FB0948-2452-3843-BBD3-C803E8D16343}" type="datetime1">
              <a:rPr lang="en-IN" smtClean="0"/>
              <a:pPr/>
              <a:t>03-11-2020</a:t>
            </a:fld>
            <a:endParaRPr lang="en-US"/>
          </a:p>
        </p:txBody>
      </p:sp>
      <p:sp>
        <p:nvSpPr>
          <p:cNvPr id="6" name="Footer Placeholder 5"/>
          <p:cNvSpPr>
            <a:spLocks noGrp="1"/>
          </p:cNvSpPr>
          <p:nvPr>
            <p:ph type="ftr" sz="quarter" idx="11"/>
          </p:nvPr>
        </p:nvSpPr>
        <p:spPr/>
        <p:txBody>
          <a:bodyPr/>
          <a:lstStyle/>
          <a:p>
            <a:r>
              <a:rPr lang="en-US"/>
              <a:t>Dr.Carmel Mary Belinda M J /CSE                                                            </a:t>
            </a:r>
          </a:p>
        </p:txBody>
      </p:sp>
      <p:sp>
        <p:nvSpPr>
          <p:cNvPr id="7" name="Slide Number Placeholder 6"/>
          <p:cNvSpPr>
            <a:spLocks noGrp="1"/>
          </p:cNvSpPr>
          <p:nvPr>
            <p:ph type="sldNum" sz="quarter" idx="12"/>
          </p:nvPr>
        </p:nvSpPr>
        <p:spPr/>
        <p:txBody>
          <a:bodyPr/>
          <a:lstStyle/>
          <a:p>
            <a:fld id="{FD58DAB5-CB49-440C-99FC-CF944ACFAA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477E1-EF1B-4440-BF6E-79B2DC422115}" type="datetime1">
              <a:rPr lang="en-IN" smtClean="0"/>
              <a:pPr/>
              <a:t>03-11-2020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Dr.Carmel Mary Belinda M J /CSE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8DAB5-CB49-440C-99FC-CF944ACFAA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EFA1D8-4673-2545-B96E-CFB1C85AA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2" name="Title 1"/>
          <p:cNvSpPr>
            <a:spLocks noGrp="1"/>
          </p:cNvSpPr>
          <p:nvPr>
            <p:ph type="ctrTitle"/>
          </p:nvPr>
        </p:nvSpPr>
        <p:spPr>
          <a:xfrm>
            <a:off x="685800" y="914401"/>
            <a:ext cx="8229600" cy="1447800"/>
          </a:xfrm>
        </p:spPr>
        <p:txBody>
          <a:bodyPr>
            <a:noAutofit/>
          </a:bodyPr>
          <a:lstStyle/>
          <a:p>
            <a:r>
              <a:rPr lang="en-US" sz="3200" dirty="0"/>
              <a:t>SCHOOL of COMPUTING</a:t>
            </a:r>
            <a:br>
              <a:rPr lang="en-US" sz="3200" dirty="0"/>
            </a:br>
            <a:r>
              <a:rPr lang="en-US" sz="3200" dirty="0"/>
              <a:t>DEPARTMENT of COMPUTER SCIENCE &amp; ENGINEERING</a:t>
            </a:r>
          </a:p>
        </p:txBody>
      </p:sp>
      <p:sp>
        <p:nvSpPr>
          <p:cNvPr id="3" name="Subtitle 2"/>
          <p:cNvSpPr>
            <a:spLocks noGrp="1"/>
          </p:cNvSpPr>
          <p:nvPr>
            <p:ph type="subTitle" idx="1"/>
          </p:nvPr>
        </p:nvSpPr>
        <p:spPr>
          <a:xfrm>
            <a:off x="609600" y="2971800"/>
            <a:ext cx="8534400" cy="2667000"/>
          </a:xfrm>
        </p:spPr>
        <p:txBody>
          <a:bodyPr>
            <a:normAutofit/>
          </a:bodyPr>
          <a:lstStyle/>
          <a:p>
            <a:pPr algn="l">
              <a:spcAft>
                <a:spcPts val="600"/>
              </a:spcAft>
            </a:pPr>
            <a:r>
              <a:rPr lang="en-US" sz="2600" dirty="0">
                <a:solidFill>
                  <a:schemeClr val="tx1"/>
                </a:solidFill>
              </a:rPr>
              <a:t>COURSE CATEGORY :PROGRAM CORE</a:t>
            </a:r>
          </a:p>
          <a:p>
            <a:pPr algn="l">
              <a:spcAft>
                <a:spcPts val="600"/>
              </a:spcAft>
            </a:pPr>
            <a:r>
              <a:rPr lang="en-US" sz="2600" dirty="0">
                <a:solidFill>
                  <a:schemeClr val="tx1"/>
                </a:solidFill>
              </a:rPr>
              <a:t>COURSE NAME:DATA WAREHOUSING AND DATA MINING</a:t>
            </a:r>
          </a:p>
          <a:p>
            <a:pPr algn="l">
              <a:spcAft>
                <a:spcPts val="600"/>
              </a:spcAft>
            </a:pPr>
            <a:r>
              <a:rPr lang="en-US" sz="2600" dirty="0">
                <a:solidFill>
                  <a:schemeClr val="tx1"/>
                </a:solidFill>
              </a:rPr>
              <a:t>COURSE CODE:1151CS114</a:t>
            </a:r>
          </a:p>
          <a:p>
            <a:pPr algn="l">
              <a:spcAft>
                <a:spcPts val="600"/>
              </a:spcAft>
            </a:pPr>
            <a:r>
              <a:rPr lang="en-US" sz="2600" dirty="0">
                <a:solidFill>
                  <a:schemeClr val="tx1"/>
                </a:solidFill>
              </a:rPr>
              <a:t>FACULTY: Dr. CARMEL MARY BELINDA M J</a:t>
            </a:r>
          </a:p>
          <a:p>
            <a:endParaRPr lang="en-US" dirty="0"/>
          </a:p>
        </p:txBody>
      </p:sp>
    </p:spTree>
    <p:extLst>
      <p:ext uri="{BB962C8B-B14F-4D97-AF65-F5344CB8AC3E}">
        <p14:creationId xmlns:p14="http://schemas.microsoft.com/office/powerpoint/2010/main" val="191294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US" dirty="0"/>
              <a:t>Data Mining Related Areas</a:t>
            </a:r>
          </a:p>
        </p:txBody>
      </p:sp>
      <p:pic>
        <p:nvPicPr>
          <p:cNvPr id="8" name="Content Placeholder 7"/>
          <p:cNvPicPr>
            <a:picLocks noGrp="1" noChangeAspect="1"/>
          </p:cNvPicPr>
          <p:nvPr>
            <p:ph idx="1"/>
          </p:nvPr>
        </p:nvPicPr>
        <p:blipFill>
          <a:blip r:embed="rId2"/>
          <a:stretch>
            <a:fillRect/>
          </a:stretch>
        </p:blipFill>
        <p:spPr>
          <a:xfrm>
            <a:off x="1219200" y="1608139"/>
            <a:ext cx="6477000" cy="4411662"/>
          </a:xfrm>
          <a:prstGeom prst="rect">
            <a:avLst/>
          </a:prstGeom>
        </p:spPr>
      </p:pic>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10</a:t>
            </a:fld>
            <a:endParaRPr lang="en-US"/>
          </a:p>
        </p:txBody>
      </p:sp>
      <p:pic>
        <p:nvPicPr>
          <p:cNvPr id="7" name="Picture 6">
            <a:extLst>
              <a:ext uri="{FF2B5EF4-FFF2-40B4-BE49-F238E27FC236}">
                <a16:creationId xmlns:a16="http://schemas.microsoft.com/office/drawing/2014/main" id="{5C19B47E-D627-374B-B95A-D50AFDBEA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73" y="84138"/>
            <a:ext cx="1511300" cy="1524000"/>
          </a:xfrm>
          <a:prstGeom prst="rect">
            <a:avLst/>
          </a:prstGeom>
        </p:spPr>
      </p:pic>
    </p:spTree>
    <p:extLst>
      <p:ext uri="{BB962C8B-B14F-4D97-AF65-F5344CB8AC3E}">
        <p14:creationId xmlns:p14="http://schemas.microsoft.com/office/powerpoint/2010/main" val="351441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5334000" cy="1143000"/>
          </a:xfrm>
        </p:spPr>
        <p:txBody>
          <a:bodyPr>
            <a:normAutofit fontScale="90000"/>
          </a:bodyPr>
          <a:lstStyle/>
          <a:p>
            <a:r>
              <a:rPr lang="en-IN" b="1" dirty="0"/>
              <a:t>Example:</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IN" sz="3600" dirty="0"/>
              <a:t> for the attribute age: 13, 15, 16, 16, 19, 20, 20, 21, 22, 22, 25, 25, 25, 25, 30, 33, 33, 35, 35, 35, 35, 36, 40, 45, 46, 52, 70. </a:t>
            </a:r>
            <a:r>
              <a:rPr lang="en-IN" dirty="0"/>
              <a:t>Calculate the values for 15,20,35</a:t>
            </a:r>
            <a:endParaRPr lang="en-IN" sz="3600" dirty="0"/>
          </a:p>
          <a:p>
            <a:pPr marL="0" indent="0">
              <a:buNone/>
            </a:pPr>
            <a:endParaRPr lang="en-US" sz="2900" dirty="0"/>
          </a:p>
          <a:p>
            <a:pPr marL="0" indent="0">
              <a:buNone/>
            </a:pPr>
            <a:r>
              <a:rPr lang="en-IN" sz="3600" dirty="0"/>
              <a:t>Use min-max normalization to transform the value 13, 15, 16, 16, 19, 20, 20, 21, 22, 22, 25, 25, 25, 25, 30, 33, 33, 35, 35, 35, 35, 36, 40, 45, 46, 52, 70. for age onto the range [0.0,1.0].</a:t>
            </a:r>
            <a:endParaRPr lang="en-US" sz="3600" dirty="0"/>
          </a:p>
          <a:p>
            <a:endParaRPr lang="en-US" dirty="0"/>
          </a:p>
          <a:p>
            <a:endParaRPr lang="en-US" dirty="0"/>
          </a:p>
          <a:p>
            <a:pPr marL="0" indent="0">
              <a:buNone/>
            </a:pPr>
            <a:endParaRPr lang="en-US" dirty="0"/>
          </a:p>
          <a:p>
            <a:pPr marL="0" indent="0">
              <a:buNone/>
            </a:pPr>
            <a:r>
              <a:rPr lang="en-IN" b="1" u="sng" dirty="0"/>
              <a:t>For the value 15</a:t>
            </a:r>
            <a:endParaRPr lang="en-US" dirty="0"/>
          </a:p>
          <a:p>
            <a:pPr marL="0" indent="0">
              <a:buNone/>
            </a:pPr>
            <a:r>
              <a:rPr lang="en-IN" sz="3800" dirty="0" err="1"/>
              <a:t>min</a:t>
            </a:r>
            <a:r>
              <a:rPr lang="en-IN" sz="3800" baseline="-25000" dirty="0" err="1"/>
              <a:t>A</a:t>
            </a:r>
            <a:r>
              <a:rPr lang="en-IN" sz="3800" dirty="0"/>
              <a:t>=13</a:t>
            </a:r>
            <a:endParaRPr lang="en-US" sz="3800" dirty="0"/>
          </a:p>
          <a:p>
            <a:pPr marL="0" indent="0">
              <a:buNone/>
            </a:pPr>
            <a:r>
              <a:rPr lang="en-IN" sz="3800" dirty="0" err="1"/>
              <a:t>max</a:t>
            </a:r>
            <a:r>
              <a:rPr lang="en-IN" sz="3800" baseline="-25000" dirty="0" err="1"/>
              <a:t>A</a:t>
            </a:r>
            <a:r>
              <a:rPr lang="en-IN" sz="3800" dirty="0"/>
              <a:t>=70</a:t>
            </a:r>
            <a:endParaRPr lang="en-US" sz="3800" dirty="0"/>
          </a:p>
          <a:p>
            <a:pPr marL="0" indent="0">
              <a:buNone/>
            </a:pPr>
            <a:r>
              <a:rPr lang="en-IN" sz="3800" dirty="0" err="1"/>
              <a:t>newmin</a:t>
            </a:r>
            <a:r>
              <a:rPr lang="en-IN" sz="3800" baseline="-25000" dirty="0" err="1"/>
              <a:t>A</a:t>
            </a:r>
            <a:r>
              <a:rPr lang="en-IN" sz="3800" dirty="0"/>
              <a:t>=0</a:t>
            </a:r>
            <a:endParaRPr lang="en-US" sz="3800" dirty="0"/>
          </a:p>
          <a:p>
            <a:pPr marL="0" indent="0">
              <a:buNone/>
            </a:pPr>
            <a:r>
              <a:rPr lang="en-IN" sz="3800" dirty="0" err="1"/>
              <a:t>newmax</a:t>
            </a:r>
            <a:r>
              <a:rPr lang="en-IN" sz="3800" baseline="-25000" dirty="0" err="1"/>
              <a:t>A</a:t>
            </a:r>
            <a:r>
              <a:rPr lang="en-IN" sz="3800" dirty="0"/>
              <a:t>=1.0</a:t>
            </a:r>
            <a:endParaRPr lang="en-US" sz="3800" dirty="0"/>
          </a:p>
          <a:p>
            <a:pPr marL="0" indent="0">
              <a:buNone/>
            </a:pPr>
            <a:r>
              <a:rPr lang="en-IN" sz="3800" dirty="0"/>
              <a:t>v = 15</a:t>
            </a:r>
            <a:endParaRPr lang="en-US" sz="3800" dirty="0"/>
          </a:p>
          <a:p>
            <a:pPr marL="0" indent="0">
              <a:buNone/>
            </a:pPr>
            <a:r>
              <a:rPr lang="en-IN" sz="3800" dirty="0"/>
              <a:t>V</a:t>
            </a:r>
            <a:r>
              <a:rPr lang="en-IN" sz="3800" baseline="-25000" dirty="0"/>
              <a:t>i</a:t>
            </a:r>
            <a:r>
              <a:rPr lang="en-IN" sz="3800" baseline="30000" dirty="0"/>
              <a:t>1  </a:t>
            </a:r>
            <a:r>
              <a:rPr lang="en-IN" sz="3800" dirty="0"/>
              <a:t>=(15-13)/(70-13)(1-0)+0</a:t>
            </a:r>
            <a:endParaRPr lang="en-US" sz="3800" dirty="0"/>
          </a:p>
          <a:p>
            <a:pPr marL="0" indent="0">
              <a:buNone/>
            </a:pPr>
            <a:r>
              <a:rPr lang="en-IN" sz="3800" dirty="0"/>
              <a:t>V</a:t>
            </a:r>
            <a:r>
              <a:rPr lang="en-IN" sz="3800" baseline="-25000" dirty="0"/>
              <a:t>i</a:t>
            </a:r>
            <a:r>
              <a:rPr lang="en-IN" sz="3800" baseline="30000" dirty="0"/>
              <a:t>1  </a:t>
            </a:r>
            <a:r>
              <a:rPr lang="en-IN" sz="3800" dirty="0"/>
              <a:t>=0.04</a:t>
            </a:r>
            <a:endParaRPr lang="en-US" sz="3800" dirty="0"/>
          </a:p>
          <a:p>
            <a:pPr marL="0" indent="0">
              <a:buNone/>
            </a:pP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100</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pic>
        <p:nvPicPr>
          <p:cNvPr id="7" name="Picture 6"/>
          <p:cNvPicPr/>
          <p:nvPr/>
        </p:nvPicPr>
        <p:blipFill>
          <a:blip r:embed="rId3"/>
          <a:stretch>
            <a:fillRect/>
          </a:stretch>
        </p:blipFill>
        <p:spPr>
          <a:xfrm>
            <a:off x="3124200" y="3863181"/>
            <a:ext cx="5410200" cy="685800"/>
          </a:xfrm>
          <a:prstGeom prst="rect">
            <a:avLst/>
          </a:prstGeom>
        </p:spPr>
      </p:pic>
    </p:spTree>
    <p:extLst>
      <p:ext uri="{BB962C8B-B14F-4D97-AF65-F5344CB8AC3E}">
        <p14:creationId xmlns:p14="http://schemas.microsoft.com/office/powerpoint/2010/main" val="22891334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5334000" cy="1143000"/>
          </a:xfrm>
        </p:spPr>
        <p:txBody>
          <a:bodyPr>
            <a:normAutofit fontScale="90000"/>
          </a:bodyPr>
          <a:lstStyle/>
          <a:p>
            <a:r>
              <a:rPr lang="en-IN" b="1" dirty="0"/>
              <a:t>Example:</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IN" b="1" u="sng" dirty="0"/>
              <a:t>For the value 20</a:t>
            </a:r>
            <a:endParaRPr lang="en-US" dirty="0"/>
          </a:p>
          <a:p>
            <a:pPr marL="0" indent="0">
              <a:buNone/>
            </a:pPr>
            <a:r>
              <a:rPr lang="en-IN" dirty="0" err="1"/>
              <a:t>min</a:t>
            </a:r>
            <a:r>
              <a:rPr lang="en-IN" baseline="-25000" dirty="0" err="1"/>
              <a:t>A</a:t>
            </a:r>
            <a:r>
              <a:rPr lang="en-IN" dirty="0"/>
              <a:t>=13</a:t>
            </a:r>
            <a:endParaRPr lang="en-US" dirty="0"/>
          </a:p>
          <a:p>
            <a:pPr marL="0" indent="0">
              <a:buNone/>
            </a:pPr>
            <a:r>
              <a:rPr lang="en-IN" dirty="0" err="1"/>
              <a:t>max</a:t>
            </a:r>
            <a:r>
              <a:rPr lang="en-IN" baseline="-25000" dirty="0" err="1"/>
              <a:t>A</a:t>
            </a:r>
            <a:r>
              <a:rPr lang="en-IN" dirty="0"/>
              <a:t>=70</a:t>
            </a:r>
            <a:endParaRPr lang="en-US" dirty="0"/>
          </a:p>
          <a:p>
            <a:pPr marL="0" indent="0">
              <a:buNone/>
            </a:pPr>
            <a:r>
              <a:rPr lang="en-IN" dirty="0" err="1"/>
              <a:t>newmin</a:t>
            </a:r>
            <a:r>
              <a:rPr lang="en-IN" baseline="-25000" dirty="0" err="1"/>
              <a:t>A</a:t>
            </a:r>
            <a:r>
              <a:rPr lang="en-IN" dirty="0"/>
              <a:t>=0</a:t>
            </a:r>
            <a:endParaRPr lang="en-US" dirty="0"/>
          </a:p>
          <a:p>
            <a:pPr marL="0" indent="0">
              <a:buNone/>
            </a:pPr>
            <a:r>
              <a:rPr lang="en-IN" dirty="0" err="1"/>
              <a:t>newmax</a:t>
            </a:r>
            <a:r>
              <a:rPr lang="en-IN" baseline="-25000" dirty="0" err="1"/>
              <a:t>A</a:t>
            </a:r>
            <a:r>
              <a:rPr lang="en-IN" dirty="0"/>
              <a:t>=1.0</a:t>
            </a:r>
            <a:endParaRPr lang="en-US" dirty="0"/>
          </a:p>
          <a:p>
            <a:pPr marL="0" indent="0">
              <a:buNone/>
            </a:pPr>
            <a:r>
              <a:rPr lang="en-IN" dirty="0"/>
              <a:t>v = 20</a:t>
            </a:r>
            <a:endParaRPr lang="en-US" dirty="0"/>
          </a:p>
          <a:p>
            <a:pPr marL="0" indent="0">
              <a:buNone/>
            </a:pPr>
            <a:r>
              <a:rPr lang="en-IN" dirty="0"/>
              <a:t>V</a:t>
            </a:r>
            <a:r>
              <a:rPr lang="en-IN" baseline="-25000" dirty="0"/>
              <a:t>i</a:t>
            </a:r>
            <a:r>
              <a:rPr lang="en-IN" baseline="30000" dirty="0"/>
              <a:t>1  </a:t>
            </a:r>
            <a:r>
              <a:rPr lang="en-IN" dirty="0"/>
              <a:t>=(20-13)/(70-13)(1-0)+0</a:t>
            </a:r>
            <a:endParaRPr lang="en-US" dirty="0"/>
          </a:p>
          <a:p>
            <a:pPr marL="0" indent="0">
              <a:buNone/>
            </a:pPr>
            <a:r>
              <a:rPr lang="en-IN" dirty="0"/>
              <a:t>V</a:t>
            </a:r>
            <a:r>
              <a:rPr lang="en-IN" baseline="-25000" dirty="0"/>
              <a:t>i</a:t>
            </a:r>
            <a:r>
              <a:rPr lang="en-IN" baseline="30000" dirty="0"/>
              <a:t>1  </a:t>
            </a:r>
            <a:r>
              <a:rPr lang="en-IN" dirty="0"/>
              <a:t>=0.12</a:t>
            </a:r>
            <a:endParaRPr lang="en-US" dirty="0"/>
          </a:p>
          <a:p>
            <a:r>
              <a:rPr lang="en-IN" b="1" u="sng" dirty="0"/>
              <a:t>For the value 35</a:t>
            </a:r>
            <a:endParaRPr lang="en-US" dirty="0"/>
          </a:p>
          <a:p>
            <a:pPr marL="0" indent="0">
              <a:buNone/>
            </a:pPr>
            <a:r>
              <a:rPr lang="en-IN" dirty="0" err="1"/>
              <a:t>min</a:t>
            </a:r>
            <a:r>
              <a:rPr lang="en-IN" baseline="-25000" dirty="0" err="1"/>
              <a:t>A</a:t>
            </a:r>
            <a:r>
              <a:rPr lang="en-IN" dirty="0"/>
              <a:t>=13,</a:t>
            </a:r>
            <a:endParaRPr lang="en-US" dirty="0"/>
          </a:p>
          <a:p>
            <a:pPr marL="0" indent="0">
              <a:buNone/>
            </a:pPr>
            <a:r>
              <a:rPr lang="en-IN" dirty="0" err="1"/>
              <a:t>max</a:t>
            </a:r>
            <a:r>
              <a:rPr lang="en-IN" baseline="-25000" dirty="0" err="1"/>
              <a:t>A</a:t>
            </a:r>
            <a:r>
              <a:rPr lang="en-IN" dirty="0"/>
              <a:t>=70,</a:t>
            </a:r>
            <a:endParaRPr lang="en-US" dirty="0"/>
          </a:p>
          <a:p>
            <a:pPr marL="0" indent="0">
              <a:buNone/>
            </a:pPr>
            <a:r>
              <a:rPr lang="en-IN" dirty="0" err="1"/>
              <a:t>newmin</a:t>
            </a:r>
            <a:r>
              <a:rPr lang="en-IN" baseline="-25000" dirty="0" err="1"/>
              <a:t>A</a:t>
            </a:r>
            <a:r>
              <a:rPr lang="en-IN" dirty="0"/>
              <a:t>=0,</a:t>
            </a:r>
            <a:endParaRPr lang="en-US" dirty="0"/>
          </a:p>
          <a:p>
            <a:pPr marL="0" indent="0">
              <a:buNone/>
            </a:pPr>
            <a:r>
              <a:rPr lang="en-IN" dirty="0" err="1"/>
              <a:t>newmax</a:t>
            </a:r>
            <a:r>
              <a:rPr lang="en-IN" baseline="-25000" dirty="0" err="1"/>
              <a:t>A</a:t>
            </a:r>
            <a:r>
              <a:rPr lang="en-IN" dirty="0"/>
              <a:t>=1.0, </a:t>
            </a:r>
            <a:endParaRPr lang="en-US" dirty="0"/>
          </a:p>
          <a:p>
            <a:pPr marL="0" indent="0">
              <a:buNone/>
            </a:pPr>
            <a:r>
              <a:rPr lang="en-IN" dirty="0"/>
              <a:t>v = 35 </a:t>
            </a:r>
            <a:endParaRPr lang="en-US" dirty="0"/>
          </a:p>
          <a:p>
            <a:pPr marL="0" indent="0">
              <a:buNone/>
            </a:pPr>
            <a:r>
              <a:rPr lang="en-IN" dirty="0"/>
              <a:t>V</a:t>
            </a:r>
            <a:r>
              <a:rPr lang="en-IN" baseline="-25000" dirty="0"/>
              <a:t>i</a:t>
            </a:r>
            <a:r>
              <a:rPr lang="en-IN" baseline="30000" dirty="0"/>
              <a:t>1  </a:t>
            </a:r>
            <a:r>
              <a:rPr lang="en-IN" dirty="0"/>
              <a:t>=(35-13)/(70-13)(1-0)+0</a:t>
            </a:r>
            <a:endParaRPr lang="en-US" dirty="0"/>
          </a:p>
          <a:p>
            <a:pPr marL="0" indent="0">
              <a:buNone/>
            </a:pPr>
            <a:r>
              <a:rPr lang="en-IN" dirty="0"/>
              <a:t>V</a:t>
            </a:r>
            <a:r>
              <a:rPr lang="en-IN" baseline="-25000" dirty="0"/>
              <a:t>i</a:t>
            </a:r>
            <a:r>
              <a:rPr lang="en-IN" baseline="30000" dirty="0"/>
              <a:t>1  </a:t>
            </a:r>
            <a:r>
              <a:rPr lang="en-IN" dirty="0"/>
              <a:t>=0.39</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101</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Tree>
    <p:extLst>
      <p:ext uri="{BB962C8B-B14F-4D97-AF65-F5344CB8AC3E}">
        <p14:creationId xmlns:p14="http://schemas.microsoft.com/office/powerpoint/2010/main" val="2803059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3791-FBFB-42DD-BA78-5A95AD5D7C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D0E42B-2D20-4B51-BB5C-8699C17E46A7}"/>
              </a:ext>
            </a:extLst>
          </p:cNvPr>
          <p:cNvSpPr>
            <a:spLocks noGrp="1"/>
          </p:cNvSpPr>
          <p:nvPr>
            <p:ph idx="1"/>
          </p:nvPr>
        </p:nvSpPr>
        <p:spPr/>
        <p:txBody>
          <a:bodyPr>
            <a:normAutofit/>
          </a:bodyPr>
          <a:lstStyle/>
          <a:p>
            <a:r>
              <a:rPr lang="en-US" sz="1800" dirty="0"/>
              <a:t>Use the methods below to normalize the following group of data: 200, 300, 400, 600, 1000 (a) min-max normalization by setting min = 0 and max = 1 (b) z-score normalization (c) z-score normalization using the mean absolute deviation instead of standard deviation (d) normalization by decimal scaling</a:t>
            </a:r>
          </a:p>
          <a:p>
            <a:pPr marL="0" indent="0">
              <a:buNone/>
            </a:pPr>
            <a:endParaRPr lang="en-US" sz="1800" dirty="0"/>
          </a:p>
        </p:txBody>
      </p:sp>
      <p:sp>
        <p:nvSpPr>
          <p:cNvPr id="4" name="Footer Placeholder 3">
            <a:extLst>
              <a:ext uri="{FF2B5EF4-FFF2-40B4-BE49-F238E27FC236}">
                <a16:creationId xmlns:a16="http://schemas.microsoft.com/office/drawing/2014/main" id="{5ABE2B9D-DD7B-44C2-A4D6-B3BFFF86CE8F}"/>
              </a:ext>
            </a:extLst>
          </p:cNvPr>
          <p:cNvSpPr>
            <a:spLocks noGrp="1"/>
          </p:cNvSpPr>
          <p:nvPr>
            <p:ph type="ftr" sz="quarter" idx="11"/>
          </p:nvPr>
        </p:nvSpPr>
        <p:spPr/>
        <p:txBody>
          <a:bodyPr/>
          <a:lstStyle/>
          <a:p>
            <a:r>
              <a:rPr lang="en-US"/>
              <a:t>Dr.Carmel Mary Belinda M J /CSE                                                            </a:t>
            </a:r>
          </a:p>
        </p:txBody>
      </p:sp>
      <p:sp>
        <p:nvSpPr>
          <p:cNvPr id="5" name="Slide Number Placeholder 4">
            <a:extLst>
              <a:ext uri="{FF2B5EF4-FFF2-40B4-BE49-F238E27FC236}">
                <a16:creationId xmlns:a16="http://schemas.microsoft.com/office/drawing/2014/main" id="{47ECA48B-B8C4-4FFA-8667-DEB6A93A61B9}"/>
              </a:ext>
            </a:extLst>
          </p:cNvPr>
          <p:cNvSpPr>
            <a:spLocks noGrp="1"/>
          </p:cNvSpPr>
          <p:nvPr>
            <p:ph type="sldNum" sz="quarter" idx="12"/>
          </p:nvPr>
        </p:nvSpPr>
        <p:spPr/>
        <p:txBody>
          <a:bodyPr/>
          <a:lstStyle/>
          <a:p>
            <a:fld id="{FD58DAB5-CB49-440C-99FC-CF944ACFAA61}" type="slidenum">
              <a:rPr lang="en-US" smtClean="0"/>
              <a:pPr/>
              <a:t>102</a:t>
            </a:fld>
            <a:endParaRPr lang="en-US"/>
          </a:p>
        </p:txBody>
      </p:sp>
    </p:spTree>
    <p:extLst>
      <p:ext uri="{BB962C8B-B14F-4D97-AF65-F5344CB8AC3E}">
        <p14:creationId xmlns:p14="http://schemas.microsoft.com/office/powerpoint/2010/main" val="23358374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5334000" cy="1143000"/>
          </a:xfrm>
        </p:spPr>
        <p:txBody>
          <a:bodyPr>
            <a:normAutofit fontScale="90000"/>
          </a:bodyPr>
          <a:lstStyle/>
          <a:p>
            <a:r>
              <a:rPr lang="en-IN" b="1" dirty="0"/>
              <a:t>z-score normalization</a:t>
            </a:r>
            <a:r>
              <a:rPr lang="en-IN" dirty="0"/>
              <a:t> </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IN" sz="1900" dirty="0"/>
              <a:t> </a:t>
            </a:r>
            <a:r>
              <a:rPr lang="en-IN" sz="1900" b="1" dirty="0"/>
              <a:t>z-score normalization</a:t>
            </a:r>
            <a:r>
              <a:rPr lang="en-IN" sz="1900" dirty="0"/>
              <a:t> (or zero-mean normalization), the values for an attribute, A, are normalized based on the mean (i.e., average) and standard deviation of A. A value, v</a:t>
            </a:r>
            <a:r>
              <a:rPr lang="en-IN" sz="1900" baseline="-25000" dirty="0"/>
              <a:t>i</a:t>
            </a:r>
            <a:r>
              <a:rPr lang="en-IN" sz="1900" dirty="0"/>
              <a:t> , of A is normalized to v</a:t>
            </a:r>
            <a:r>
              <a:rPr lang="en-IN" sz="1900" baseline="-25000" dirty="0"/>
              <a:t>i</a:t>
            </a:r>
            <a:r>
              <a:rPr lang="en-IN" sz="1900" baseline="30000" dirty="0"/>
              <a:t>1</a:t>
            </a:r>
            <a:r>
              <a:rPr lang="en-IN" sz="1900" dirty="0"/>
              <a:t> by computing</a:t>
            </a:r>
            <a:endParaRPr lang="en-US" sz="1900" dirty="0"/>
          </a:p>
          <a:p>
            <a:endParaRPr lang="en-US" dirty="0"/>
          </a:p>
          <a:p>
            <a:endParaRPr lang="en-US" dirty="0"/>
          </a:p>
          <a:p>
            <a:pPr marL="0" indent="0">
              <a:buNone/>
            </a:pPr>
            <a:r>
              <a:rPr lang="en-IN" sz="1800" dirty="0"/>
              <a:t>             </a:t>
            </a:r>
          </a:p>
          <a:p>
            <a:pPr marL="0" indent="0">
              <a:buNone/>
            </a:pPr>
            <a:r>
              <a:rPr lang="en-IN" sz="1800" dirty="0"/>
              <a:t>	</a:t>
            </a:r>
            <a:r>
              <a:rPr lang="en-IN" sz="1800" dirty="0" err="1"/>
              <a:t>σA</a:t>
            </a:r>
            <a:endParaRPr lang="en-US" sz="1800" dirty="0"/>
          </a:p>
          <a:p>
            <a:pPr marL="0" indent="0">
              <a:buNone/>
            </a:pPr>
            <a:endParaRPr lang="en-US" dirty="0"/>
          </a:p>
          <a:p>
            <a:endParaRPr lang="en-US" dirty="0"/>
          </a:p>
          <a:p>
            <a:r>
              <a:rPr lang="en-IN" sz="1900" dirty="0"/>
              <a:t>where A¯ and </a:t>
            </a:r>
            <a:r>
              <a:rPr lang="en-IN" sz="1900" dirty="0" err="1"/>
              <a:t>σA</a:t>
            </a:r>
            <a:r>
              <a:rPr lang="en-IN" sz="1900" dirty="0"/>
              <a:t> are the mean and standard deviation, respectively, of attribute A</a:t>
            </a:r>
            <a:endParaRPr lang="en-US" sz="19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103</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pic>
        <p:nvPicPr>
          <p:cNvPr id="8" name="Picture 7"/>
          <p:cNvPicPr/>
          <p:nvPr/>
        </p:nvPicPr>
        <p:blipFill>
          <a:blip r:embed="rId3"/>
          <a:stretch>
            <a:fillRect/>
          </a:stretch>
        </p:blipFill>
        <p:spPr>
          <a:xfrm>
            <a:off x="1722121" y="2819400"/>
            <a:ext cx="1249679" cy="762000"/>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1804987" y="3568192"/>
            <a:ext cx="1266825" cy="742950"/>
          </a:xfrm>
          <a:prstGeom prst="rect">
            <a:avLst/>
          </a:prstGeom>
        </p:spPr>
      </p:pic>
    </p:spTree>
    <p:extLst>
      <p:ext uri="{BB962C8B-B14F-4D97-AF65-F5344CB8AC3E}">
        <p14:creationId xmlns:p14="http://schemas.microsoft.com/office/powerpoint/2010/main" val="18557530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Example:</a:t>
            </a:r>
            <a:br>
              <a:rPr lang="en-US" dirty="0"/>
            </a:br>
            <a:endParaRPr lang="en-US" dirty="0"/>
          </a:p>
        </p:txBody>
      </p:sp>
      <p:sp>
        <p:nvSpPr>
          <p:cNvPr id="3" name="Content Placeholder 2"/>
          <p:cNvSpPr>
            <a:spLocks noGrp="1"/>
          </p:cNvSpPr>
          <p:nvPr>
            <p:ph idx="1"/>
          </p:nvPr>
        </p:nvSpPr>
        <p:spPr/>
        <p:txBody>
          <a:bodyPr/>
          <a:lstStyle/>
          <a:p>
            <a:pPr algn="just"/>
            <a:r>
              <a:rPr lang="en-IN" sz="1800" dirty="0"/>
              <a:t>z-score normalization. Suppose that the mean and standard deviation of the values for the attribute income are $54,000 and $16,000, respectively. With z-score normalization, a value of $73,600 for income is transformed to</a:t>
            </a:r>
            <a:endParaRPr lang="en-US" sz="1800" dirty="0"/>
          </a:p>
          <a:p>
            <a:endParaRPr lang="en-IN" sz="2000" dirty="0"/>
          </a:p>
          <a:p>
            <a:endParaRPr lang="en-IN" sz="2000" dirty="0"/>
          </a:p>
          <a:p>
            <a:pPr marL="0" indent="0">
              <a:buNone/>
            </a:pPr>
            <a:endParaRPr lang="en-IN" sz="2000" dirty="0"/>
          </a:p>
          <a:p>
            <a:r>
              <a:rPr lang="en-IN" sz="2000" dirty="0"/>
              <a:t>V</a:t>
            </a:r>
            <a:r>
              <a:rPr lang="en-IN" sz="2000" baseline="-25000" dirty="0"/>
              <a:t>i</a:t>
            </a:r>
            <a:r>
              <a:rPr lang="en-IN" sz="2000" dirty="0"/>
              <a:t> = 73,600</a:t>
            </a:r>
          </a:p>
          <a:p>
            <a:r>
              <a:rPr lang="en-IN" sz="2000" dirty="0"/>
              <a:t>A¯= 54,000</a:t>
            </a:r>
          </a:p>
          <a:p>
            <a:r>
              <a:rPr lang="en-IN" sz="2000" dirty="0" err="1"/>
              <a:t>σA</a:t>
            </a:r>
            <a:r>
              <a:rPr lang="en-IN" sz="2000" dirty="0"/>
              <a:t>= 16,000</a:t>
            </a:r>
            <a:endParaRPr lang="en-US" sz="2000" dirty="0"/>
          </a:p>
          <a:p>
            <a:endParaRPr lang="en-IN" sz="2000" dirty="0"/>
          </a:p>
          <a:p>
            <a:r>
              <a:rPr lang="en-IN" sz="2000" dirty="0"/>
              <a:t>v</a:t>
            </a:r>
            <a:r>
              <a:rPr lang="en-IN" sz="2000" baseline="-25000" dirty="0"/>
              <a:t>i</a:t>
            </a:r>
            <a:r>
              <a:rPr lang="en-IN" sz="2000" baseline="30000" dirty="0"/>
              <a:t>1 </a:t>
            </a:r>
            <a:r>
              <a:rPr lang="en-IN" sz="2000" dirty="0"/>
              <a:t>= (73,600−54,000)/16,000 = 1.225.</a:t>
            </a:r>
            <a:endParaRPr lang="en-US" sz="2000" dirty="0"/>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104</a:t>
            </a:fld>
            <a:endParaRPr lang="en-US"/>
          </a:p>
        </p:txBody>
      </p:sp>
      <p:pic>
        <p:nvPicPr>
          <p:cNvPr id="6" name="Picture 5"/>
          <p:cNvPicPr/>
          <p:nvPr/>
        </p:nvPicPr>
        <p:blipFill>
          <a:blip r:embed="rId2"/>
          <a:stretch>
            <a:fillRect/>
          </a:stretch>
        </p:blipFill>
        <p:spPr>
          <a:xfrm>
            <a:off x="2362200" y="2895600"/>
            <a:ext cx="2133600" cy="600075"/>
          </a:xfrm>
          <a:prstGeom prst="rect">
            <a:avLst/>
          </a:prstGeom>
        </p:spPr>
      </p:pic>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Tree>
    <p:extLst>
      <p:ext uri="{BB962C8B-B14F-4D97-AF65-F5344CB8AC3E}">
        <p14:creationId xmlns:p14="http://schemas.microsoft.com/office/powerpoint/2010/main" val="1572427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Example:</a:t>
            </a:r>
            <a:br>
              <a:rPr lang="en-US" dirty="0"/>
            </a:br>
            <a:endParaRPr lang="en-US" dirty="0"/>
          </a:p>
        </p:txBody>
      </p:sp>
      <p:sp>
        <p:nvSpPr>
          <p:cNvPr id="3" name="Content Placeholder 2"/>
          <p:cNvSpPr>
            <a:spLocks noGrp="1"/>
          </p:cNvSpPr>
          <p:nvPr>
            <p:ph idx="1"/>
          </p:nvPr>
        </p:nvSpPr>
        <p:spPr/>
        <p:txBody>
          <a:bodyPr>
            <a:normAutofit/>
          </a:bodyPr>
          <a:lstStyle/>
          <a:p>
            <a:r>
              <a:rPr lang="en-IN" sz="1800" dirty="0"/>
              <a:t>z-score normalization for the following data</a:t>
            </a:r>
            <a:endParaRPr lang="en-US" sz="1800" dirty="0"/>
          </a:p>
          <a:p>
            <a:pPr marL="0" indent="0">
              <a:buNone/>
            </a:pPr>
            <a:r>
              <a:rPr lang="en-IN" sz="1800" dirty="0"/>
              <a:t>                         8,10,15,20</a:t>
            </a:r>
            <a:endParaRPr lang="en-US" sz="1800" dirty="0"/>
          </a:p>
          <a:p>
            <a:r>
              <a:rPr lang="en-IN" sz="1800" dirty="0"/>
              <a:t>Mean=(8+10+15+20)/4</a:t>
            </a:r>
            <a:endParaRPr lang="en-US" sz="1800" dirty="0"/>
          </a:p>
          <a:p>
            <a:pPr marL="0" indent="0">
              <a:buNone/>
            </a:pPr>
            <a:r>
              <a:rPr lang="en-IN" sz="1800" dirty="0"/>
              <a:t>              =53/4</a:t>
            </a:r>
            <a:endParaRPr lang="en-US" sz="1800" dirty="0"/>
          </a:p>
          <a:p>
            <a:pPr marL="0" indent="0">
              <a:buNone/>
            </a:pPr>
            <a:r>
              <a:rPr lang="en-IN" sz="1800" dirty="0"/>
              <a:t>              =13.25</a:t>
            </a:r>
            <a:endParaRPr lang="en-US" sz="1800" dirty="0"/>
          </a:p>
          <a:p>
            <a:r>
              <a:rPr lang="en-IN" sz="1800" dirty="0"/>
              <a:t>Standard </a:t>
            </a:r>
            <a:r>
              <a:rPr lang="en-IN" sz="1800" dirty="0" err="1"/>
              <a:t>deviationσA</a:t>
            </a:r>
            <a:endParaRPr lang="en-US" sz="1800" dirty="0"/>
          </a:p>
          <a:p>
            <a:endParaRPr lang="en-IN" sz="2000" dirty="0"/>
          </a:p>
          <a:p>
            <a:pPr marL="0" indent="0">
              <a:buNone/>
            </a:pPr>
            <a:endParaRPr lang="en-IN" sz="2000" dirty="0"/>
          </a:p>
          <a:p>
            <a:pPr marL="0" indent="0">
              <a:buNone/>
            </a:pPr>
            <a:endParaRPr lang="en-IN" sz="1800" dirty="0"/>
          </a:p>
          <a:p>
            <a:pPr marL="0" indent="0">
              <a:buNone/>
            </a:pPr>
            <a:r>
              <a:rPr lang="en-IN" sz="1800" dirty="0"/>
              <a:t>                 = 4.6</a:t>
            </a:r>
            <a:endParaRPr lang="en-US" sz="18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105</a:t>
            </a:fld>
            <a:endParaRPr lang="en-US"/>
          </a:p>
        </p:txBody>
      </p:sp>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pic>
        <p:nvPicPr>
          <p:cNvPr id="8" name="Picture 7"/>
          <p:cNvPicPr/>
          <p:nvPr/>
        </p:nvPicPr>
        <p:blipFill>
          <a:blip r:embed="rId3"/>
          <a:stretch>
            <a:fillRect/>
          </a:stretch>
        </p:blipFill>
        <p:spPr>
          <a:xfrm>
            <a:off x="1449976" y="3733800"/>
            <a:ext cx="3655423" cy="838200"/>
          </a:xfrm>
          <a:prstGeom prst="rect">
            <a:avLst/>
          </a:prstGeom>
        </p:spPr>
      </p:pic>
      <p:sp>
        <p:nvSpPr>
          <p:cNvPr id="9" name="Rectangle 8"/>
          <p:cNvSpPr/>
          <p:nvPr/>
        </p:nvSpPr>
        <p:spPr>
          <a:xfrm>
            <a:off x="4212767" y="3244334"/>
            <a:ext cx="718466"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cs typeface="Times New Roman" panose="02020603050405020304" pitchFamily="18" charset="0"/>
              </a:rPr>
              <a:t> = 4.6</a:t>
            </a:r>
            <a:endParaRPr lang="en-US" dirty="0"/>
          </a:p>
        </p:txBody>
      </p:sp>
    </p:spTree>
    <p:extLst>
      <p:ext uri="{BB962C8B-B14F-4D97-AF65-F5344CB8AC3E}">
        <p14:creationId xmlns:p14="http://schemas.microsoft.com/office/powerpoint/2010/main" val="26326317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74638"/>
            <a:ext cx="4495800" cy="1143000"/>
          </a:xfrm>
        </p:spPr>
        <p:txBody>
          <a:bodyPr/>
          <a:lstStyle/>
          <a:p>
            <a:r>
              <a:rPr lang="en-IN" b="1" u="sng" dirty="0"/>
              <a:t>Example: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For value 8</a:t>
            </a:r>
            <a:endParaRPr lang="en-US" dirty="0"/>
          </a:p>
          <a:p>
            <a:pPr marL="0" indent="0">
              <a:buNone/>
            </a:pPr>
            <a:r>
              <a:rPr lang="en-IN" sz="2600" dirty="0"/>
              <a:t>V</a:t>
            </a:r>
            <a:r>
              <a:rPr lang="en-IN" sz="2600" baseline="-25000" dirty="0"/>
              <a:t>i</a:t>
            </a:r>
            <a:r>
              <a:rPr lang="en-IN" sz="2600" baseline="30000" dirty="0"/>
              <a:t>1</a:t>
            </a:r>
            <a:r>
              <a:rPr lang="en-IN" sz="2600" dirty="0"/>
              <a:t>= (8-13.25)/4.6</a:t>
            </a:r>
            <a:endParaRPr lang="en-US" sz="2600" dirty="0"/>
          </a:p>
          <a:p>
            <a:pPr marL="0" indent="0">
              <a:buNone/>
            </a:pPr>
            <a:r>
              <a:rPr lang="en-IN" sz="2600" dirty="0"/>
              <a:t>     = -1.14</a:t>
            </a:r>
            <a:endParaRPr lang="en-US" sz="2600" dirty="0"/>
          </a:p>
          <a:p>
            <a:pPr marL="0" indent="0">
              <a:buNone/>
            </a:pPr>
            <a:r>
              <a:rPr lang="en-IN" sz="2600" dirty="0"/>
              <a:t> </a:t>
            </a:r>
            <a:endParaRPr lang="en-US" sz="2600" dirty="0"/>
          </a:p>
          <a:p>
            <a:pPr marL="0" indent="0">
              <a:buNone/>
            </a:pPr>
            <a:r>
              <a:rPr lang="en-IN" sz="2600" dirty="0"/>
              <a:t>For value 10</a:t>
            </a:r>
            <a:endParaRPr lang="en-US" sz="2600" dirty="0"/>
          </a:p>
          <a:p>
            <a:pPr marL="0" indent="0">
              <a:buNone/>
            </a:pPr>
            <a:r>
              <a:rPr lang="en-IN" sz="2600" dirty="0"/>
              <a:t>V</a:t>
            </a:r>
            <a:r>
              <a:rPr lang="en-IN" sz="2600" baseline="-25000" dirty="0"/>
              <a:t>i</a:t>
            </a:r>
            <a:r>
              <a:rPr lang="en-IN" sz="2600" baseline="30000" dirty="0"/>
              <a:t>1</a:t>
            </a:r>
            <a:r>
              <a:rPr lang="en-IN" sz="2600" dirty="0"/>
              <a:t>= (10-13.25)/4.6</a:t>
            </a:r>
            <a:endParaRPr lang="en-US" sz="2600" dirty="0"/>
          </a:p>
          <a:p>
            <a:pPr marL="0" indent="0">
              <a:buNone/>
            </a:pPr>
            <a:r>
              <a:rPr lang="en-IN" sz="2600" dirty="0"/>
              <a:t>     =-0.7</a:t>
            </a:r>
            <a:endParaRPr lang="en-US" sz="2600" dirty="0"/>
          </a:p>
          <a:p>
            <a:pPr marL="0" indent="0">
              <a:buNone/>
            </a:pPr>
            <a:r>
              <a:rPr lang="en-IN" sz="2600" dirty="0"/>
              <a:t> </a:t>
            </a:r>
            <a:endParaRPr lang="en-US" sz="2600" dirty="0"/>
          </a:p>
          <a:p>
            <a:pPr marL="0" indent="0">
              <a:buNone/>
            </a:pPr>
            <a:r>
              <a:rPr lang="en-IN" sz="2600" dirty="0"/>
              <a:t>For value 15</a:t>
            </a:r>
            <a:endParaRPr lang="en-US" sz="2600" dirty="0"/>
          </a:p>
          <a:p>
            <a:pPr marL="0" indent="0">
              <a:buNone/>
            </a:pPr>
            <a:r>
              <a:rPr lang="en-IN" sz="2600" dirty="0"/>
              <a:t>V</a:t>
            </a:r>
            <a:r>
              <a:rPr lang="en-IN" sz="2600" baseline="-25000" dirty="0"/>
              <a:t>i</a:t>
            </a:r>
            <a:r>
              <a:rPr lang="en-IN" sz="2600" baseline="30000" dirty="0"/>
              <a:t>1</a:t>
            </a:r>
            <a:r>
              <a:rPr lang="en-IN" sz="2600" dirty="0"/>
              <a:t>= (15-13.25)/4.6</a:t>
            </a:r>
            <a:endParaRPr lang="en-US" sz="2600" dirty="0"/>
          </a:p>
          <a:p>
            <a:pPr marL="0" indent="0">
              <a:buNone/>
            </a:pPr>
            <a:r>
              <a:rPr lang="en-IN" sz="2600" dirty="0"/>
              <a:t>    =0.3</a:t>
            </a:r>
          </a:p>
          <a:p>
            <a:pPr marL="0" indent="0">
              <a:buNone/>
            </a:pPr>
            <a:endParaRPr lang="en-US" sz="2600" dirty="0"/>
          </a:p>
          <a:p>
            <a:pPr marL="0" indent="0">
              <a:buNone/>
            </a:pPr>
            <a:r>
              <a:rPr lang="en-IN" sz="2600" dirty="0"/>
              <a:t>For value 20</a:t>
            </a:r>
            <a:endParaRPr lang="en-US" sz="2600" dirty="0"/>
          </a:p>
          <a:p>
            <a:pPr marL="0" indent="0">
              <a:buNone/>
            </a:pPr>
            <a:r>
              <a:rPr lang="en-IN" sz="2600" dirty="0"/>
              <a:t>V</a:t>
            </a:r>
            <a:r>
              <a:rPr lang="en-IN" sz="2600" baseline="-25000" dirty="0"/>
              <a:t>i</a:t>
            </a:r>
            <a:r>
              <a:rPr lang="en-IN" sz="2600" baseline="30000" dirty="0"/>
              <a:t>1</a:t>
            </a:r>
            <a:r>
              <a:rPr lang="en-IN" sz="2600" dirty="0"/>
              <a:t>= (20-13.25)/4.6</a:t>
            </a:r>
            <a:endParaRPr lang="en-US" sz="2600" dirty="0"/>
          </a:p>
          <a:p>
            <a:pPr marL="0" indent="0">
              <a:buNone/>
            </a:pPr>
            <a:r>
              <a:rPr lang="en-IN" sz="2600" dirty="0"/>
              <a:t>     =1.4</a:t>
            </a:r>
            <a:endParaRPr lang="en-US" sz="2600" dirty="0"/>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106</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240262940"/>
              </p:ext>
            </p:extLst>
          </p:nvPr>
        </p:nvGraphicFramePr>
        <p:xfrm>
          <a:off x="4267200" y="2576526"/>
          <a:ext cx="2590801" cy="2941894"/>
        </p:xfrm>
        <a:graphic>
          <a:graphicData uri="http://schemas.openxmlformats.org/drawingml/2006/table">
            <a:tbl>
              <a:tblPr firstRow="1" firstCol="1" bandRow="1">
                <a:tableStyleId>{5C22544A-7EE6-4342-B048-85BDC9FD1C3A}</a:tableStyleId>
              </a:tblPr>
              <a:tblGrid>
                <a:gridCol w="1007534">
                  <a:extLst>
                    <a:ext uri="{9D8B030D-6E8A-4147-A177-3AD203B41FA5}">
                      <a16:colId xmlns:a16="http://schemas.microsoft.com/office/drawing/2014/main" val="303762116"/>
                    </a:ext>
                  </a:extLst>
                </a:gridCol>
                <a:gridCol w="1583267">
                  <a:extLst>
                    <a:ext uri="{9D8B030D-6E8A-4147-A177-3AD203B41FA5}">
                      <a16:colId xmlns:a16="http://schemas.microsoft.com/office/drawing/2014/main" val="3509936835"/>
                    </a:ext>
                  </a:extLst>
                </a:gridCol>
              </a:tblGrid>
              <a:tr h="708029">
                <a:tc>
                  <a:txBody>
                    <a:bodyPr/>
                    <a:lstStyle/>
                    <a:p>
                      <a:pPr marL="0" marR="0" algn="ctr">
                        <a:lnSpc>
                          <a:spcPct val="107000"/>
                        </a:lnSpc>
                        <a:spcBef>
                          <a:spcPts val="0"/>
                        </a:spcBef>
                        <a:spcAft>
                          <a:spcPts val="0"/>
                        </a:spcAft>
                      </a:pPr>
                      <a:r>
                        <a:rPr lang="en-IN" sz="1800" b="1" dirty="0">
                          <a:solidFill>
                            <a:schemeClr val="tx1"/>
                          </a:solidFill>
                          <a:effectLst/>
                        </a:rPr>
                        <a:t>data</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800" b="1" dirty="0">
                          <a:solidFill>
                            <a:schemeClr val="tx1"/>
                          </a:solidFill>
                          <a:effectLst/>
                        </a:rPr>
                        <a:t>data after z-score normalization</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5781466"/>
                  </a:ext>
                </a:extLst>
              </a:tr>
              <a:tr h="466320">
                <a:tc>
                  <a:txBody>
                    <a:bodyPr/>
                    <a:lstStyle/>
                    <a:p>
                      <a:pPr marL="0" marR="0" algn="ctr">
                        <a:lnSpc>
                          <a:spcPct val="107000"/>
                        </a:lnSpc>
                        <a:spcBef>
                          <a:spcPts val="0"/>
                        </a:spcBef>
                        <a:spcAft>
                          <a:spcPts val="0"/>
                        </a:spcAft>
                      </a:pPr>
                      <a:r>
                        <a:rPr lang="en-IN" sz="1800" b="1" dirty="0">
                          <a:solidFill>
                            <a:schemeClr val="tx1"/>
                          </a:solidFill>
                          <a:effectLst/>
                        </a:rPr>
                        <a:t>8</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800" b="1">
                          <a:solidFill>
                            <a:schemeClr val="tx1"/>
                          </a:solidFill>
                          <a:effectLst/>
                        </a:rPr>
                        <a:t>-1.14</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5617640"/>
                  </a:ext>
                </a:extLst>
              </a:tr>
              <a:tr h="466320">
                <a:tc>
                  <a:txBody>
                    <a:bodyPr/>
                    <a:lstStyle/>
                    <a:p>
                      <a:pPr marL="0" marR="0" algn="ctr">
                        <a:lnSpc>
                          <a:spcPct val="107000"/>
                        </a:lnSpc>
                        <a:spcBef>
                          <a:spcPts val="0"/>
                        </a:spcBef>
                        <a:spcAft>
                          <a:spcPts val="0"/>
                        </a:spcAft>
                      </a:pPr>
                      <a:r>
                        <a:rPr lang="en-IN" sz="1800" b="1" dirty="0">
                          <a:solidFill>
                            <a:schemeClr val="tx1"/>
                          </a:solidFill>
                          <a:effectLst/>
                        </a:rPr>
                        <a:t>10</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800" b="1">
                          <a:solidFill>
                            <a:schemeClr val="tx1"/>
                          </a:solidFill>
                          <a:effectLst/>
                        </a:rPr>
                        <a:t>-0.7</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0603871"/>
                  </a:ext>
                </a:extLst>
              </a:tr>
              <a:tr h="466320">
                <a:tc>
                  <a:txBody>
                    <a:bodyPr/>
                    <a:lstStyle/>
                    <a:p>
                      <a:pPr marL="0" marR="0" algn="ctr">
                        <a:lnSpc>
                          <a:spcPct val="107000"/>
                        </a:lnSpc>
                        <a:spcBef>
                          <a:spcPts val="0"/>
                        </a:spcBef>
                        <a:spcAft>
                          <a:spcPts val="0"/>
                        </a:spcAft>
                      </a:pPr>
                      <a:r>
                        <a:rPr lang="en-IN" sz="1800" b="1" dirty="0">
                          <a:solidFill>
                            <a:schemeClr val="tx1"/>
                          </a:solidFill>
                          <a:effectLst/>
                        </a:rPr>
                        <a:t>15</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800" b="1" dirty="0">
                          <a:solidFill>
                            <a:schemeClr val="tx1"/>
                          </a:solidFill>
                          <a:effectLst/>
                        </a:rPr>
                        <a:t>0.3</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1801108"/>
                  </a:ext>
                </a:extLst>
              </a:tr>
              <a:tr h="466320">
                <a:tc>
                  <a:txBody>
                    <a:bodyPr/>
                    <a:lstStyle/>
                    <a:p>
                      <a:pPr marL="0" marR="0" algn="ctr">
                        <a:lnSpc>
                          <a:spcPct val="107000"/>
                        </a:lnSpc>
                        <a:spcBef>
                          <a:spcPts val="0"/>
                        </a:spcBef>
                        <a:spcAft>
                          <a:spcPts val="0"/>
                        </a:spcAft>
                      </a:pPr>
                      <a:r>
                        <a:rPr lang="en-IN" sz="1800" b="1">
                          <a:solidFill>
                            <a:schemeClr val="tx1"/>
                          </a:solidFill>
                          <a:effectLst/>
                        </a:rPr>
                        <a:t>20</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800" b="1" dirty="0">
                          <a:solidFill>
                            <a:schemeClr val="tx1"/>
                          </a:solidFill>
                          <a:effectLst/>
                        </a:rPr>
                        <a:t>1.4</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4488670"/>
                  </a:ext>
                </a:extLst>
              </a:tr>
            </a:tbl>
          </a:graphicData>
        </a:graphic>
      </p:graphicFrame>
      <p:pic>
        <p:nvPicPr>
          <p:cNvPr id="11" name="Picture 10">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081"/>
            <a:ext cx="1539010" cy="1524000"/>
          </a:xfrm>
          <a:prstGeom prst="rect">
            <a:avLst/>
          </a:prstGeom>
        </p:spPr>
      </p:pic>
    </p:spTree>
    <p:extLst>
      <p:ext uri="{BB962C8B-B14F-4D97-AF65-F5344CB8AC3E}">
        <p14:creationId xmlns:p14="http://schemas.microsoft.com/office/powerpoint/2010/main" val="15167339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5334000" cy="1143000"/>
          </a:xfrm>
        </p:spPr>
        <p:txBody>
          <a:bodyPr>
            <a:normAutofit fontScale="90000"/>
          </a:bodyPr>
          <a:lstStyle/>
          <a:p>
            <a:br>
              <a:rPr lang="en-IN" sz="3600" b="1" dirty="0"/>
            </a:br>
            <a:r>
              <a:rPr lang="en-IN" sz="3600" b="1" dirty="0"/>
              <a:t>Normalization by decimal scaling</a:t>
            </a:r>
            <a:r>
              <a:rPr lang="en-IN" sz="3600" dirty="0"/>
              <a:t> </a:t>
            </a:r>
            <a:br>
              <a:rPr lang="en-US" dirty="0"/>
            </a:br>
            <a:endParaRPr lang="en-US" dirty="0"/>
          </a:p>
        </p:txBody>
      </p:sp>
      <p:sp>
        <p:nvSpPr>
          <p:cNvPr id="3" name="Content Placeholder 2"/>
          <p:cNvSpPr>
            <a:spLocks noGrp="1"/>
          </p:cNvSpPr>
          <p:nvPr>
            <p:ph idx="1"/>
          </p:nvPr>
        </p:nvSpPr>
        <p:spPr/>
        <p:txBody>
          <a:bodyPr>
            <a:normAutofit/>
          </a:bodyPr>
          <a:lstStyle/>
          <a:p>
            <a:r>
              <a:rPr lang="en-IN" sz="2100" dirty="0"/>
              <a:t> </a:t>
            </a:r>
            <a:r>
              <a:rPr lang="en-IN" sz="2100" b="1" dirty="0"/>
              <a:t>Normalization by decimal scaling</a:t>
            </a:r>
            <a:r>
              <a:rPr lang="en-IN" sz="2100" dirty="0"/>
              <a:t> normalizes by moving the decimal point of values of attribute A. The number of decimal points moved depends on the maximum absolute value of A. A value, v</a:t>
            </a:r>
            <a:r>
              <a:rPr lang="en-IN" sz="2100" baseline="-25000" dirty="0"/>
              <a:t>i</a:t>
            </a:r>
            <a:r>
              <a:rPr lang="en-IN" sz="2100" dirty="0"/>
              <a:t> , of A is normalized to v</a:t>
            </a:r>
            <a:r>
              <a:rPr lang="en-IN" sz="2100" baseline="-25000" dirty="0"/>
              <a:t>i</a:t>
            </a:r>
            <a:r>
              <a:rPr lang="en-IN" sz="2100" baseline="30000" dirty="0"/>
              <a:t>1</a:t>
            </a:r>
            <a:r>
              <a:rPr lang="en-IN" sz="2100" dirty="0"/>
              <a:t>by computing</a:t>
            </a:r>
            <a:endParaRPr lang="en-US" sz="2100" dirty="0"/>
          </a:p>
          <a:p>
            <a:endParaRPr lang="en-US" dirty="0"/>
          </a:p>
          <a:p>
            <a:endParaRPr lang="en-US" dirty="0"/>
          </a:p>
          <a:p>
            <a:pPr marL="0" indent="0">
              <a:buNone/>
            </a:pPr>
            <a:r>
              <a:rPr lang="en-IN" sz="1800" dirty="0"/>
              <a:t>             </a:t>
            </a:r>
          </a:p>
          <a:p>
            <a:pPr marL="0" indent="0">
              <a:buNone/>
            </a:pPr>
            <a:r>
              <a:rPr lang="en-IN" sz="1800" dirty="0"/>
              <a:t>	where j is the smallest integer such that max(|v</a:t>
            </a:r>
            <a:r>
              <a:rPr lang="en-IN" sz="1800" baseline="-25000" dirty="0"/>
              <a:t>i</a:t>
            </a:r>
            <a:r>
              <a:rPr lang="en-IN" sz="1800" baseline="30000" dirty="0"/>
              <a:t>1</a:t>
            </a:r>
            <a:r>
              <a:rPr lang="en-IN" sz="1800" dirty="0"/>
              <a:t> |) &lt; 1.</a:t>
            </a:r>
            <a:endParaRPr lang="en-US" sz="1800" dirty="0"/>
          </a:p>
          <a:p>
            <a:pPr marL="0" indent="0">
              <a:buNone/>
            </a:pPr>
            <a:endParaRPr lang="en-US" sz="19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107</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pic>
        <p:nvPicPr>
          <p:cNvPr id="10" name="Picture 9"/>
          <p:cNvPicPr/>
          <p:nvPr/>
        </p:nvPicPr>
        <p:blipFill>
          <a:blip r:embed="rId3"/>
          <a:stretch>
            <a:fillRect/>
          </a:stretch>
        </p:blipFill>
        <p:spPr>
          <a:xfrm>
            <a:off x="3733800" y="3219450"/>
            <a:ext cx="1905000" cy="742950"/>
          </a:xfrm>
          <a:prstGeom prst="rect">
            <a:avLst/>
          </a:prstGeom>
        </p:spPr>
      </p:pic>
    </p:spTree>
    <p:extLst>
      <p:ext uri="{BB962C8B-B14F-4D97-AF65-F5344CB8AC3E}">
        <p14:creationId xmlns:p14="http://schemas.microsoft.com/office/powerpoint/2010/main" val="18200788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5334000" cy="1143000"/>
          </a:xfrm>
        </p:spPr>
        <p:txBody>
          <a:bodyPr>
            <a:normAutofit fontScale="90000"/>
          </a:bodyPr>
          <a:lstStyle/>
          <a:p>
            <a:br>
              <a:rPr lang="en-IN" sz="3600" b="1" dirty="0"/>
            </a:br>
            <a:r>
              <a:rPr lang="en-IN" b="1" u="sng" dirty="0"/>
              <a:t>Example</a:t>
            </a:r>
            <a:br>
              <a:rPr lang="en-US" dirty="0"/>
            </a:br>
            <a:br>
              <a:rPr lang="en-US" dirty="0"/>
            </a:br>
            <a:endParaRPr lang="en-US" dirty="0"/>
          </a:p>
        </p:txBody>
      </p:sp>
      <p:sp>
        <p:nvSpPr>
          <p:cNvPr id="3" name="Content Placeholder 2"/>
          <p:cNvSpPr>
            <a:spLocks noGrp="1"/>
          </p:cNvSpPr>
          <p:nvPr>
            <p:ph idx="1"/>
          </p:nvPr>
        </p:nvSpPr>
        <p:spPr/>
        <p:txBody>
          <a:bodyPr>
            <a:normAutofit/>
          </a:bodyPr>
          <a:lstStyle/>
          <a:p>
            <a:r>
              <a:rPr lang="en-IN" sz="1800" dirty="0"/>
              <a:t> for the attribute age: 13, 15, 16, 16, 19, 20, 20, 21, 22, 22, 25, 25, 25, 25, 30, 33, 33, 35, 35, 35, 35, 36, 40, 45, 46, 52, 70. </a:t>
            </a:r>
          </a:p>
          <a:p>
            <a:endParaRPr lang="en-US" sz="1800" dirty="0"/>
          </a:p>
          <a:p>
            <a:pPr marL="0" indent="0">
              <a:buNone/>
            </a:pPr>
            <a:endParaRPr lang="en-US" sz="1800" dirty="0"/>
          </a:p>
          <a:p>
            <a:endParaRPr lang="en-US" sz="1800" dirty="0"/>
          </a:p>
          <a:p>
            <a:pPr marL="0" indent="0">
              <a:buNone/>
            </a:pPr>
            <a:r>
              <a:rPr lang="en-IN" sz="1800" dirty="0"/>
              <a:t>Use </a:t>
            </a:r>
            <a:r>
              <a:rPr lang="en-IN" sz="1800" b="1" dirty="0"/>
              <a:t>Normalization by decimal scaling</a:t>
            </a:r>
            <a:r>
              <a:rPr lang="en-IN" sz="1800" dirty="0"/>
              <a:t> to transform the value 35 for age</a:t>
            </a:r>
            <a:endParaRPr lang="en-US" sz="1800" dirty="0"/>
          </a:p>
          <a:p>
            <a:pPr marL="0" indent="0">
              <a:buNone/>
            </a:pPr>
            <a:r>
              <a:rPr lang="en-IN" sz="1800" dirty="0"/>
              <a:t>where </a:t>
            </a:r>
            <a:r>
              <a:rPr lang="en-IN" sz="1800" i="1" dirty="0"/>
              <a:t>j </a:t>
            </a:r>
            <a:r>
              <a:rPr lang="en-IN" sz="1800" dirty="0"/>
              <a:t>= 2, </a:t>
            </a:r>
            <a:r>
              <a:rPr lang="en-IN" sz="1800" i="1" dirty="0"/>
              <a:t>v </a:t>
            </a:r>
            <a:r>
              <a:rPr lang="en-IN" sz="1800" dirty="0"/>
              <a:t>= 35 is transformed to </a:t>
            </a:r>
            <a:r>
              <a:rPr lang="en-IN" sz="1800" i="1" dirty="0"/>
              <a:t>v</a:t>
            </a:r>
            <a:r>
              <a:rPr lang="en-IN" sz="1800" baseline="30000" dirty="0"/>
              <a:t>′</a:t>
            </a:r>
            <a:r>
              <a:rPr lang="en-IN" sz="1800" dirty="0"/>
              <a:t>= 35/100=0</a:t>
            </a:r>
            <a:r>
              <a:rPr lang="en-IN" sz="1800" i="1" dirty="0"/>
              <a:t>.</a:t>
            </a:r>
            <a:r>
              <a:rPr lang="en-IN" sz="1800" dirty="0"/>
              <a:t>35</a:t>
            </a:r>
          </a:p>
          <a:p>
            <a:pPr marL="0" indent="0">
              <a:buNone/>
            </a:pPr>
            <a:endParaRPr lang="en-US" sz="1800" dirty="0"/>
          </a:p>
          <a:p>
            <a:pPr marL="0" indent="0">
              <a:buNone/>
            </a:pPr>
            <a:r>
              <a:rPr lang="en-IN" sz="1800" dirty="0"/>
              <a:t>Use </a:t>
            </a:r>
            <a:r>
              <a:rPr lang="en-IN" sz="1800" b="1" dirty="0"/>
              <a:t>Normalization by decimal scaling</a:t>
            </a:r>
            <a:r>
              <a:rPr lang="en-IN" sz="1800" dirty="0"/>
              <a:t> to transform the value45for age</a:t>
            </a:r>
            <a:endParaRPr lang="en-US" sz="1800" dirty="0"/>
          </a:p>
          <a:p>
            <a:pPr marL="0" indent="0">
              <a:buNone/>
            </a:pPr>
            <a:r>
              <a:rPr lang="en-IN" sz="1800" dirty="0"/>
              <a:t>where </a:t>
            </a:r>
            <a:r>
              <a:rPr lang="en-IN" sz="1800" i="1" dirty="0"/>
              <a:t>j </a:t>
            </a:r>
            <a:r>
              <a:rPr lang="en-IN" sz="1800" dirty="0"/>
              <a:t>= 2, </a:t>
            </a:r>
            <a:r>
              <a:rPr lang="en-IN" sz="1800" i="1" dirty="0"/>
              <a:t>v </a:t>
            </a:r>
            <a:r>
              <a:rPr lang="en-IN" sz="1800" dirty="0"/>
              <a:t>= 45 is transformed to </a:t>
            </a:r>
            <a:r>
              <a:rPr lang="en-IN" sz="1800" i="1" dirty="0"/>
              <a:t>v</a:t>
            </a:r>
            <a:r>
              <a:rPr lang="en-IN" sz="1800" baseline="30000" dirty="0"/>
              <a:t>′</a:t>
            </a:r>
            <a:r>
              <a:rPr lang="en-IN" sz="1800" dirty="0"/>
              <a:t>= 45/100=0</a:t>
            </a:r>
            <a:r>
              <a:rPr lang="en-IN" sz="1800" i="1" dirty="0"/>
              <a:t>.</a:t>
            </a:r>
            <a:r>
              <a:rPr lang="en-IN" sz="1800" dirty="0"/>
              <a:t>45</a:t>
            </a:r>
            <a:endParaRPr lang="en-US" sz="18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108</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pic>
        <p:nvPicPr>
          <p:cNvPr id="8" name="Picture 7"/>
          <p:cNvPicPr/>
          <p:nvPr/>
        </p:nvPicPr>
        <p:blipFill>
          <a:blip r:embed="rId3"/>
          <a:stretch>
            <a:fillRect/>
          </a:stretch>
        </p:blipFill>
        <p:spPr>
          <a:xfrm>
            <a:off x="3619500" y="2362200"/>
            <a:ext cx="1905000" cy="742950"/>
          </a:xfrm>
          <a:prstGeom prst="rect">
            <a:avLst/>
          </a:prstGeom>
        </p:spPr>
      </p:pic>
    </p:spTree>
    <p:extLst>
      <p:ext uri="{BB962C8B-B14F-4D97-AF65-F5344CB8AC3E}">
        <p14:creationId xmlns:p14="http://schemas.microsoft.com/office/powerpoint/2010/main" val="34414803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319F-D8FE-407E-8990-3CEB9DFC1B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401859-D83B-4BC3-B0C1-D125BC97382E}"/>
              </a:ext>
            </a:extLst>
          </p:cNvPr>
          <p:cNvSpPr>
            <a:spLocks noGrp="1"/>
          </p:cNvSpPr>
          <p:nvPr>
            <p:ph idx="1"/>
          </p:nvPr>
        </p:nvSpPr>
        <p:spPr/>
        <p:txBody>
          <a:bodyPr>
            <a:normAutofit/>
          </a:bodyPr>
          <a:lstStyle/>
          <a:p>
            <a:pPr marL="0" indent="0">
              <a:buNone/>
            </a:pPr>
            <a:r>
              <a:rPr lang="en-US" sz="1800" dirty="0"/>
              <a:t>1.Use these methods to normalize the following group of data: 200,300,400,600,1000.</a:t>
            </a:r>
            <a:r>
              <a:rPr lang="en-IN" sz="1800" dirty="0"/>
              <a:t> Calculate for all values</a:t>
            </a:r>
            <a:r>
              <a:rPr lang="en-US" sz="1800" dirty="0"/>
              <a:t>  </a:t>
            </a:r>
          </a:p>
          <a:p>
            <a:pPr marL="0" indent="0">
              <a:buNone/>
            </a:pPr>
            <a:r>
              <a:rPr lang="en-US" sz="1800" dirty="0"/>
              <a:t>(a) min-max normalization by setting min=0 and max=1 </a:t>
            </a:r>
          </a:p>
          <a:p>
            <a:pPr marL="0" indent="0">
              <a:buNone/>
            </a:pPr>
            <a:r>
              <a:rPr lang="en-US" sz="1800" dirty="0"/>
              <a:t>(b) z-score normalization</a:t>
            </a:r>
          </a:p>
          <a:p>
            <a:pPr marL="0" indent="0">
              <a:buNone/>
            </a:pPr>
            <a:r>
              <a:rPr lang="en-US" sz="1800" dirty="0"/>
              <a:t>(c) normalization by decimal scaling</a:t>
            </a:r>
          </a:p>
          <a:p>
            <a:pPr marL="0" indent="0">
              <a:buNone/>
            </a:pPr>
            <a:endParaRPr lang="en-US" sz="1800" dirty="0"/>
          </a:p>
          <a:p>
            <a:pPr marL="0" indent="0">
              <a:buNone/>
            </a:pPr>
            <a:r>
              <a:rPr lang="en-US" sz="1800" dirty="0"/>
              <a:t>2. Use these methods to normalize the following group of data: 5, 10, 11, 13, 15, 35, 50, 55, 72, 92, 204, 215 .Calculate the values for  11, 92, 55, 215</a:t>
            </a:r>
          </a:p>
          <a:p>
            <a:pPr marL="0" indent="0">
              <a:buNone/>
            </a:pPr>
            <a:r>
              <a:rPr lang="en-US" sz="1800" dirty="0"/>
              <a:t>(a) min-max normalization by setting min=0 and max=1 </a:t>
            </a:r>
          </a:p>
          <a:p>
            <a:pPr marL="0" indent="0">
              <a:buNone/>
            </a:pPr>
            <a:r>
              <a:rPr lang="en-US" sz="1800" dirty="0"/>
              <a:t>(b) z-score normalization</a:t>
            </a:r>
          </a:p>
          <a:p>
            <a:pPr marL="0" indent="0">
              <a:buNone/>
            </a:pPr>
            <a:r>
              <a:rPr lang="en-US" sz="1800" dirty="0"/>
              <a:t>(c) normalization by decimal scaling</a:t>
            </a:r>
          </a:p>
          <a:p>
            <a:pPr marL="0" indent="0">
              <a:buNone/>
            </a:pPr>
            <a:endParaRPr lang="en-US" sz="1800" dirty="0"/>
          </a:p>
        </p:txBody>
      </p:sp>
      <p:sp>
        <p:nvSpPr>
          <p:cNvPr id="4" name="Footer Placeholder 3">
            <a:extLst>
              <a:ext uri="{FF2B5EF4-FFF2-40B4-BE49-F238E27FC236}">
                <a16:creationId xmlns:a16="http://schemas.microsoft.com/office/drawing/2014/main" id="{6E548C4A-CFB9-4A41-B1BE-AEE32906327C}"/>
              </a:ext>
            </a:extLst>
          </p:cNvPr>
          <p:cNvSpPr>
            <a:spLocks noGrp="1"/>
          </p:cNvSpPr>
          <p:nvPr>
            <p:ph type="ftr" sz="quarter" idx="11"/>
          </p:nvPr>
        </p:nvSpPr>
        <p:spPr/>
        <p:txBody>
          <a:bodyPr/>
          <a:lstStyle/>
          <a:p>
            <a:r>
              <a:rPr lang="en-US"/>
              <a:t>Dr.Carmel Mary Belinda M J /CSE                                                            </a:t>
            </a:r>
          </a:p>
        </p:txBody>
      </p:sp>
      <p:sp>
        <p:nvSpPr>
          <p:cNvPr id="5" name="Slide Number Placeholder 4">
            <a:extLst>
              <a:ext uri="{FF2B5EF4-FFF2-40B4-BE49-F238E27FC236}">
                <a16:creationId xmlns:a16="http://schemas.microsoft.com/office/drawing/2014/main" id="{351616EB-F1F5-4842-BBBE-5985EB435364}"/>
              </a:ext>
            </a:extLst>
          </p:cNvPr>
          <p:cNvSpPr>
            <a:spLocks noGrp="1"/>
          </p:cNvSpPr>
          <p:nvPr>
            <p:ph type="sldNum" sz="quarter" idx="12"/>
          </p:nvPr>
        </p:nvSpPr>
        <p:spPr/>
        <p:txBody>
          <a:bodyPr/>
          <a:lstStyle/>
          <a:p>
            <a:fld id="{FD58DAB5-CB49-440C-99FC-CF944ACFAA61}" type="slidenum">
              <a:rPr lang="en-US" smtClean="0"/>
              <a:pPr/>
              <a:t>109</a:t>
            </a:fld>
            <a:endParaRPr lang="en-US"/>
          </a:p>
        </p:txBody>
      </p:sp>
    </p:spTree>
    <p:extLst>
      <p:ext uri="{BB962C8B-B14F-4D97-AF65-F5344CB8AC3E}">
        <p14:creationId xmlns:p14="http://schemas.microsoft.com/office/powerpoint/2010/main" val="2031218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normAutofit/>
          </a:bodyPr>
          <a:lstStyle/>
          <a:p>
            <a:r>
              <a:rPr lang="en-US" sz="3200" dirty="0"/>
              <a:t>Data mining</a:t>
            </a:r>
          </a:p>
        </p:txBody>
      </p:sp>
      <p:sp>
        <p:nvSpPr>
          <p:cNvPr id="4" name="Footer Placeholder 3"/>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D0D11534-0C43-5D4F-B3ED-11B63723D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62345"/>
            <a:ext cx="1511300" cy="1524000"/>
          </a:xfrm>
          <a:prstGeom prst="rect">
            <a:avLst/>
          </a:prstGeom>
        </p:spPr>
      </p:pic>
      <p:sp>
        <p:nvSpPr>
          <p:cNvPr id="6" name="Slide Number Placeholder 5">
            <a:extLst>
              <a:ext uri="{FF2B5EF4-FFF2-40B4-BE49-F238E27FC236}">
                <a16:creationId xmlns:a16="http://schemas.microsoft.com/office/drawing/2014/main" id="{4E000F25-D49C-174B-A77C-D98A80F522C0}"/>
              </a:ext>
            </a:extLst>
          </p:cNvPr>
          <p:cNvSpPr>
            <a:spLocks noGrp="1"/>
          </p:cNvSpPr>
          <p:nvPr>
            <p:ph type="sldNum" sz="quarter" idx="12"/>
          </p:nvPr>
        </p:nvSpPr>
        <p:spPr/>
        <p:txBody>
          <a:bodyPr/>
          <a:lstStyle/>
          <a:p>
            <a:fld id="{FD58DAB5-CB49-440C-99FC-CF944ACFAA61}" type="slidenum">
              <a:rPr lang="en-US" smtClean="0"/>
              <a:pPr/>
              <a:t>11</a:t>
            </a:fld>
            <a:endParaRPr lang="en-US"/>
          </a:p>
        </p:txBody>
      </p:sp>
      <p:sp>
        <p:nvSpPr>
          <p:cNvPr id="8" name="Content Placeholder 7"/>
          <p:cNvSpPr>
            <a:spLocks noGrp="1"/>
          </p:cNvSpPr>
          <p:nvPr>
            <p:ph idx="1"/>
          </p:nvPr>
        </p:nvSpPr>
        <p:spPr/>
        <p:txBody>
          <a:bodyPr>
            <a:normAutofit/>
          </a:bodyPr>
          <a:lstStyle/>
          <a:p>
            <a:pPr algn="just"/>
            <a:r>
              <a:rPr lang="en-US" sz="2400" dirty="0"/>
              <a:t>The process of extracting information to identify patterns, trends, and useful data that would allow the business to take the data-driven decision from huge sets of data.</a:t>
            </a:r>
          </a:p>
          <a:p>
            <a:pPr algn="just"/>
            <a:r>
              <a:rPr lang="en-US" sz="2400" dirty="0"/>
              <a:t>Data Mining is also called Knowledge Discovery of Data (KDD).</a:t>
            </a:r>
          </a:p>
        </p:txBody>
      </p:sp>
      <p:pic>
        <p:nvPicPr>
          <p:cNvPr id="9" name="Picture 8"/>
          <p:cNvPicPr>
            <a:picLocks noChangeAspect="1"/>
          </p:cNvPicPr>
          <p:nvPr/>
        </p:nvPicPr>
        <p:blipFill>
          <a:blip r:embed="rId3"/>
          <a:stretch>
            <a:fillRect/>
          </a:stretch>
        </p:blipFill>
        <p:spPr>
          <a:xfrm>
            <a:off x="2509837" y="3343420"/>
            <a:ext cx="4271963" cy="3033712"/>
          </a:xfrm>
          <a:prstGeom prst="rect">
            <a:avLst/>
          </a:prstGeom>
        </p:spPr>
      </p:pic>
    </p:spTree>
    <p:extLst>
      <p:ext uri="{BB962C8B-B14F-4D97-AF65-F5344CB8AC3E}">
        <p14:creationId xmlns:p14="http://schemas.microsoft.com/office/powerpoint/2010/main" val="49740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FD31-8004-40A9-9E53-CB3DD7FD54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CD4AB3-9E79-4A8A-9167-5641C679A9E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5AA4B09-DF80-430C-8DC8-D32B660D8221}"/>
              </a:ext>
            </a:extLst>
          </p:cNvPr>
          <p:cNvSpPr>
            <a:spLocks noGrp="1"/>
          </p:cNvSpPr>
          <p:nvPr>
            <p:ph type="ftr" sz="quarter" idx="11"/>
          </p:nvPr>
        </p:nvSpPr>
        <p:spPr/>
        <p:txBody>
          <a:bodyPr/>
          <a:lstStyle/>
          <a:p>
            <a:r>
              <a:rPr lang="en-US"/>
              <a:t>Dr.Carmel Mary Belinda M J /CSE                                                            </a:t>
            </a:r>
          </a:p>
        </p:txBody>
      </p:sp>
      <p:sp>
        <p:nvSpPr>
          <p:cNvPr id="5" name="Slide Number Placeholder 4">
            <a:extLst>
              <a:ext uri="{FF2B5EF4-FFF2-40B4-BE49-F238E27FC236}">
                <a16:creationId xmlns:a16="http://schemas.microsoft.com/office/drawing/2014/main" id="{7B34F38C-A399-42D2-BCF0-F3D1F97EB3A3}"/>
              </a:ext>
            </a:extLst>
          </p:cNvPr>
          <p:cNvSpPr>
            <a:spLocks noGrp="1"/>
          </p:cNvSpPr>
          <p:nvPr>
            <p:ph type="sldNum" sz="quarter" idx="12"/>
          </p:nvPr>
        </p:nvSpPr>
        <p:spPr/>
        <p:txBody>
          <a:bodyPr/>
          <a:lstStyle/>
          <a:p>
            <a:fld id="{FD58DAB5-CB49-440C-99FC-CF944ACFAA61}" type="slidenum">
              <a:rPr lang="en-US" smtClean="0"/>
              <a:pPr/>
              <a:t>110</a:t>
            </a:fld>
            <a:endParaRPr lang="en-US"/>
          </a:p>
        </p:txBody>
      </p:sp>
    </p:spTree>
    <p:extLst>
      <p:ext uri="{BB962C8B-B14F-4D97-AF65-F5344CB8AC3E}">
        <p14:creationId xmlns:p14="http://schemas.microsoft.com/office/powerpoint/2010/main" val="33762108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a:t>Discretization by Binning</a:t>
            </a:r>
            <a:br>
              <a:rPr lang="en-US" dirty="0"/>
            </a:br>
            <a:endParaRPr lang="en-US" dirty="0"/>
          </a:p>
        </p:txBody>
      </p:sp>
      <p:sp>
        <p:nvSpPr>
          <p:cNvPr id="3" name="Content Placeholder 2"/>
          <p:cNvSpPr>
            <a:spLocks noGrp="1"/>
          </p:cNvSpPr>
          <p:nvPr>
            <p:ph idx="1"/>
          </p:nvPr>
        </p:nvSpPr>
        <p:spPr/>
        <p:txBody>
          <a:bodyPr>
            <a:normAutofit/>
          </a:bodyPr>
          <a:lstStyle/>
          <a:p>
            <a:pPr algn="just"/>
            <a:endParaRPr lang="en-IN" sz="1800" dirty="0"/>
          </a:p>
          <a:p>
            <a:pPr algn="just"/>
            <a:endParaRPr lang="en-IN" sz="1800" dirty="0"/>
          </a:p>
          <a:p>
            <a:pPr algn="just"/>
            <a:r>
              <a:rPr lang="en-IN" sz="2000" dirty="0"/>
              <a:t>Binning is a top-down splitting technique based on a specified number of bins.</a:t>
            </a:r>
          </a:p>
          <a:p>
            <a:pPr algn="just"/>
            <a:r>
              <a:rPr lang="en-IN" sz="2000" dirty="0"/>
              <a:t>These methods are also used as discretization methods for data reduction and concept hierarchy generation. n. </a:t>
            </a:r>
          </a:p>
          <a:p>
            <a:pPr algn="just"/>
            <a:r>
              <a:rPr lang="en-IN" sz="2000" dirty="0"/>
              <a:t>For example, attribute values can be discretized by applying equal-width or equal-frequency binning, and then replacing each bin value by the bin mean or median, as in smoothing by bin means or smoothing by bin medians, respectively.</a:t>
            </a:r>
            <a:endParaRPr lang="en-US" sz="2000" dirty="0"/>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111</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158009" cy="1198418"/>
          </a:xfrm>
          <a:prstGeom prst="rect">
            <a:avLst/>
          </a:prstGeom>
        </p:spPr>
      </p:pic>
    </p:spTree>
    <p:extLst>
      <p:ext uri="{BB962C8B-B14F-4D97-AF65-F5344CB8AC3E}">
        <p14:creationId xmlns:p14="http://schemas.microsoft.com/office/powerpoint/2010/main" val="14970291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normAutofit fontScale="90000"/>
          </a:bodyPr>
          <a:lstStyle/>
          <a:p>
            <a:br>
              <a:rPr lang="en-IN" b="1" u="sng" dirty="0"/>
            </a:br>
            <a:r>
              <a:rPr lang="en-IN" sz="3600" b="1" dirty="0"/>
              <a:t>Discretization by Histogram Analysis</a:t>
            </a:r>
            <a:br>
              <a:rPr lang="en-US" sz="3600" dirty="0"/>
            </a:br>
            <a:br>
              <a:rPr lang="en-US" dirty="0"/>
            </a:br>
            <a:endParaRPr lang="en-US" dirty="0"/>
          </a:p>
        </p:txBody>
      </p:sp>
      <p:sp>
        <p:nvSpPr>
          <p:cNvPr id="3" name="Content Placeholder 2"/>
          <p:cNvSpPr>
            <a:spLocks noGrp="1"/>
          </p:cNvSpPr>
          <p:nvPr>
            <p:ph idx="1"/>
          </p:nvPr>
        </p:nvSpPr>
        <p:spPr/>
        <p:txBody>
          <a:bodyPr>
            <a:normAutofit/>
          </a:bodyPr>
          <a:lstStyle/>
          <a:p>
            <a:pPr algn="just"/>
            <a:endParaRPr lang="en-IN" sz="1800" dirty="0"/>
          </a:p>
          <a:p>
            <a:pPr algn="just"/>
            <a:endParaRPr lang="en-IN" sz="1800" dirty="0"/>
          </a:p>
          <a:p>
            <a:pPr algn="just"/>
            <a:r>
              <a:rPr lang="en-IN" sz="1900" dirty="0"/>
              <a:t>A histogram partitions the values of an attribute, A, into disjoint ranges called buckets or bins. </a:t>
            </a:r>
          </a:p>
          <a:p>
            <a:pPr algn="just"/>
            <a:r>
              <a:rPr lang="en-IN" sz="1900" dirty="0"/>
              <a:t>In an equal-width histogram, for example, the values are partitioned into equal-size partitions or ranges. </a:t>
            </a:r>
          </a:p>
          <a:p>
            <a:pPr algn="just"/>
            <a:r>
              <a:rPr lang="en-IN" sz="1900" dirty="0"/>
              <a:t>With an equal-frequency histogram, the values are partitioned so that, ideally, each partition contains the same number of data tuples. </a:t>
            </a:r>
          </a:p>
          <a:p>
            <a:pPr algn="just"/>
            <a:r>
              <a:rPr lang="en-IN" sz="1900" dirty="0"/>
              <a:t>A minimum interval size can also be used per level to control the recursive procedure.</a:t>
            </a:r>
            <a:endParaRPr lang="en-US" sz="1900" dirty="0"/>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112</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158009" cy="1198418"/>
          </a:xfrm>
          <a:prstGeom prst="rect">
            <a:avLst/>
          </a:prstGeom>
        </p:spPr>
      </p:pic>
    </p:spTree>
    <p:extLst>
      <p:ext uri="{BB962C8B-B14F-4D97-AF65-F5344CB8AC3E}">
        <p14:creationId xmlns:p14="http://schemas.microsoft.com/office/powerpoint/2010/main" val="261579923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normAutofit fontScale="90000"/>
          </a:bodyPr>
          <a:lstStyle/>
          <a:p>
            <a:br>
              <a:rPr lang="en-IN" sz="3600" b="1" dirty="0"/>
            </a:br>
            <a:br>
              <a:rPr lang="en-IN" sz="3600" b="1" dirty="0"/>
            </a:br>
            <a:br>
              <a:rPr lang="en-IN" sz="3600" b="1" dirty="0"/>
            </a:br>
            <a:r>
              <a:rPr lang="en-IN" sz="3600" b="1" dirty="0"/>
              <a:t>Discretization by Cluster, Decision Tree, and Correlation Analyses</a:t>
            </a:r>
            <a:br>
              <a:rPr lang="en-US" sz="3600" dirty="0"/>
            </a:br>
            <a:br>
              <a:rPr lang="en-US" sz="3600" dirty="0"/>
            </a:br>
            <a:br>
              <a:rPr lang="en-US" dirty="0"/>
            </a:br>
            <a:endParaRPr lang="en-US" dirty="0"/>
          </a:p>
        </p:txBody>
      </p:sp>
      <p:sp>
        <p:nvSpPr>
          <p:cNvPr id="3" name="Content Placeholder 2"/>
          <p:cNvSpPr>
            <a:spLocks noGrp="1"/>
          </p:cNvSpPr>
          <p:nvPr>
            <p:ph idx="1"/>
          </p:nvPr>
        </p:nvSpPr>
        <p:spPr/>
        <p:txBody>
          <a:bodyPr>
            <a:normAutofit/>
          </a:bodyPr>
          <a:lstStyle/>
          <a:p>
            <a:pPr algn="just"/>
            <a:endParaRPr lang="en-IN" sz="1800" dirty="0"/>
          </a:p>
          <a:p>
            <a:pPr algn="just"/>
            <a:endParaRPr lang="en-IN" sz="1800" dirty="0"/>
          </a:p>
          <a:p>
            <a:pPr algn="just"/>
            <a:r>
              <a:rPr lang="en-IN" sz="2100" b="1" dirty="0"/>
              <a:t>Cluster analysis</a:t>
            </a:r>
            <a:r>
              <a:rPr lang="en-IN" sz="2100" dirty="0"/>
              <a:t> is a popular data discretization method. A clustering algorithm can be applied to discretize a numeric attribute, A, by partitioning the values of A into clusters or groups.</a:t>
            </a:r>
            <a:endParaRPr lang="en-US" sz="2100" dirty="0"/>
          </a:p>
          <a:p>
            <a:pPr algn="just"/>
            <a:r>
              <a:rPr lang="en-IN" sz="2100" b="1" dirty="0"/>
              <a:t>Decision tree–based discretization</a:t>
            </a:r>
            <a:r>
              <a:rPr lang="en-IN" sz="2100" dirty="0"/>
              <a:t> uses class information, it is more likely that the interval boundaries (split-points) are defined to occur in places that may help improve classification accuracy.</a:t>
            </a:r>
            <a:endParaRPr lang="en-US" sz="2100" dirty="0"/>
          </a:p>
          <a:p>
            <a:pPr algn="just"/>
            <a:r>
              <a:rPr lang="en-IN" sz="2100" b="1" dirty="0"/>
              <a:t>Measures of correlation</a:t>
            </a:r>
            <a:r>
              <a:rPr lang="en-IN" sz="2100" dirty="0"/>
              <a:t> can be used for discretization. Chi Merge is a χ 2 -based discretization method.</a:t>
            </a:r>
            <a:endParaRPr lang="en-US" sz="2100" dirty="0"/>
          </a:p>
          <a:p>
            <a:pPr marL="0" indent="0">
              <a:buNone/>
            </a:pP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113</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158009" cy="1198418"/>
          </a:xfrm>
          <a:prstGeom prst="rect">
            <a:avLst/>
          </a:prstGeom>
        </p:spPr>
      </p:pic>
    </p:spTree>
    <p:extLst>
      <p:ext uri="{BB962C8B-B14F-4D97-AF65-F5344CB8AC3E}">
        <p14:creationId xmlns:p14="http://schemas.microsoft.com/office/powerpoint/2010/main" val="25868512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normAutofit fontScale="90000"/>
          </a:bodyPr>
          <a:lstStyle/>
          <a:p>
            <a:br>
              <a:rPr lang="en-IN" sz="3600" b="1" dirty="0"/>
            </a:br>
            <a:br>
              <a:rPr lang="en-IN" sz="3600" b="1" dirty="0"/>
            </a:br>
            <a:br>
              <a:rPr lang="en-IN" sz="3600" b="1" dirty="0"/>
            </a:br>
            <a:br>
              <a:rPr lang="en-IN" sz="3600" b="1" dirty="0"/>
            </a:br>
            <a:br>
              <a:rPr lang="en-IN" sz="3600" b="1" dirty="0"/>
            </a:br>
            <a:r>
              <a:rPr lang="en-IN" sz="3600" b="1" dirty="0"/>
              <a:t>Concept Hierarchy Generation for Nominal Data</a:t>
            </a:r>
            <a:br>
              <a:rPr lang="en-US" dirty="0"/>
            </a:br>
            <a:br>
              <a:rPr lang="en-US" sz="3600" dirty="0"/>
            </a:br>
            <a:br>
              <a:rPr lang="en-US" sz="3600" dirty="0"/>
            </a:br>
            <a:br>
              <a:rPr lang="en-US" dirty="0"/>
            </a:br>
            <a:endParaRPr lang="en-US" dirty="0"/>
          </a:p>
        </p:txBody>
      </p:sp>
      <p:sp>
        <p:nvSpPr>
          <p:cNvPr id="3" name="Content Placeholder 2"/>
          <p:cNvSpPr>
            <a:spLocks noGrp="1"/>
          </p:cNvSpPr>
          <p:nvPr>
            <p:ph idx="1"/>
          </p:nvPr>
        </p:nvSpPr>
        <p:spPr/>
        <p:txBody>
          <a:bodyPr>
            <a:normAutofit lnSpcReduction="10000"/>
          </a:bodyPr>
          <a:lstStyle/>
          <a:p>
            <a:pPr lvl="0" algn="just"/>
            <a:r>
              <a:rPr lang="en-IN" sz="1800" b="1" dirty="0"/>
              <a:t>Specification of a partial ordering of attributes explicitly at the schema level by users or experts:</a:t>
            </a:r>
            <a:r>
              <a:rPr lang="en-IN" sz="1800" dirty="0"/>
              <a:t> Concept hierarchies for nominal attributes or dimensions typically involve a group of attributes.</a:t>
            </a:r>
          </a:p>
          <a:p>
            <a:pPr marL="0" lvl="0" indent="0" algn="just">
              <a:buNone/>
            </a:pPr>
            <a:endParaRPr lang="en-US" sz="1800" dirty="0"/>
          </a:p>
          <a:p>
            <a:pPr lvl="0" algn="just"/>
            <a:r>
              <a:rPr lang="en-IN" sz="1800" b="1" dirty="0"/>
              <a:t>Specification of a portion of a hierarchy by explicit data grouping:</a:t>
            </a:r>
            <a:r>
              <a:rPr lang="en-IN" sz="1800" dirty="0"/>
              <a:t> This is essentially the manual definition of a portion of a concept hierarchy. In a large database, it is unrealistic to define an entire concept hierarchy by explicit value enumeration.</a:t>
            </a:r>
          </a:p>
          <a:p>
            <a:pPr lvl="0" algn="just"/>
            <a:endParaRPr lang="en-US" sz="1800" dirty="0"/>
          </a:p>
          <a:p>
            <a:pPr lvl="0" algn="just"/>
            <a:r>
              <a:rPr lang="en-IN" sz="1800" b="1" dirty="0"/>
              <a:t>Specification of a set of attributes, but not of their partial ordering:</a:t>
            </a:r>
            <a:r>
              <a:rPr lang="en-IN" sz="1800" dirty="0"/>
              <a:t> A user may specify a set of attributes forming a concept hierarchy, but omit to explicitly state their partial </a:t>
            </a:r>
            <a:r>
              <a:rPr lang="en-IN" sz="1800"/>
              <a:t>ordering.</a:t>
            </a:r>
          </a:p>
          <a:p>
            <a:pPr marL="0" lvl="0" indent="0" algn="just">
              <a:buNone/>
            </a:pPr>
            <a:endParaRPr lang="en-US" sz="1800" dirty="0"/>
          </a:p>
          <a:p>
            <a:pPr lvl="0" algn="just"/>
            <a:r>
              <a:rPr lang="en-IN" sz="1800" b="1" dirty="0"/>
              <a:t>Specification of only a partial set of attributes:</a:t>
            </a:r>
            <a:r>
              <a:rPr lang="en-IN" sz="1800" dirty="0"/>
              <a:t> Sometimes a user can be careless when defining a hierarchy, or have only a vague idea about what should be included in a hierarchy.</a:t>
            </a:r>
            <a:endParaRPr lang="en-US" sz="1800" dirty="0"/>
          </a:p>
          <a:p>
            <a:pPr marL="0" indent="0">
              <a:buNone/>
            </a:pP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114</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158009" cy="1198418"/>
          </a:xfrm>
          <a:prstGeom prst="rect">
            <a:avLst/>
          </a:prstGeom>
        </p:spPr>
      </p:pic>
    </p:spTree>
    <p:extLst>
      <p:ext uri="{BB962C8B-B14F-4D97-AF65-F5344CB8AC3E}">
        <p14:creationId xmlns:p14="http://schemas.microsoft.com/office/powerpoint/2010/main" val="3924125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6400800" cy="1143000"/>
          </a:xfrm>
        </p:spPr>
        <p:txBody>
          <a:bodyPr>
            <a:normAutofit/>
          </a:bodyPr>
          <a:lstStyle/>
          <a:p>
            <a:r>
              <a:rPr lang="en-US" sz="3200" dirty="0"/>
              <a:t>KDD- Knowledge Discovery in Databases</a:t>
            </a:r>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12</a:t>
            </a:fld>
            <a:endParaRPr lang="en-US"/>
          </a:p>
        </p:txBody>
      </p:sp>
      <p:pic>
        <p:nvPicPr>
          <p:cNvPr id="6" name="Picture 5">
            <a:extLst>
              <a:ext uri="{FF2B5EF4-FFF2-40B4-BE49-F238E27FC236}">
                <a16:creationId xmlns:a16="http://schemas.microsoft.com/office/drawing/2014/main" id="{D0D11534-0C43-5D4F-B3ED-11B63723D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0"/>
            <a:ext cx="1511300" cy="1524000"/>
          </a:xfrm>
          <a:prstGeom prst="rect">
            <a:avLst/>
          </a:prstGeom>
        </p:spPr>
      </p:pic>
      <p:sp>
        <p:nvSpPr>
          <p:cNvPr id="3" name="Content Placeholder 2"/>
          <p:cNvSpPr>
            <a:spLocks noGrp="1"/>
          </p:cNvSpPr>
          <p:nvPr>
            <p:ph idx="1"/>
          </p:nvPr>
        </p:nvSpPr>
        <p:spPr/>
        <p:txBody>
          <a:bodyPr>
            <a:normAutofit/>
          </a:bodyPr>
          <a:lstStyle/>
          <a:p>
            <a:pPr algn="just"/>
            <a:r>
              <a:rPr lang="en-US" sz="2400" dirty="0"/>
              <a:t>The main objective of the KDD process is to extract information from data in the context of large databases</a:t>
            </a:r>
          </a:p>
          <a:p>
            <a:pPr algn="just"/>
            <a:r>
              <a:rPr lang="en-US" sz="2400" dirty="0"/>
              <a:t>The process begins with determining the KDD objectives and ends with the implementation of the discovered knowledge.</a:t>
            </a:r>
            <a:endParaRPr lang="en-US" sz="2400" i="1" dirty="0"/>
          </a:p>
        </p:txBody>
      </p:sp>
      <p:pic>
        <p:nvPicPr>
          <p:cNvPr id="7" name="Picture 6"/>
          <p:cNvPicPr>
            <a:picLocks noChangeAspect="1"/>
          </p:cNvPicPr>
          <p:nvPr/>
        </p:nvPicPr>
        <p:blipFill>
          <a:blip r:embed="rId3"/>
          <a:stretch>
            <a:fillRect/>
          </a:stretch>
        </p:blipFill>
        <p:spPr>
          <a:xfrm>
            <a:off x="1071563" y="3276600"/>
            <a:ext cx="6929438" cy="28495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Data</a:t>
            </a:r>
          </a:p>
        </p:txBody>
      </p:sp>
      <p:sp>
        <p:nvSpPr>
          <p:cNvPr id="3" name="Content Placeholder 2"/>
          <p:cNvSpPr>
            <a:spLocks noGrp="1"/>
          </p:cNvSpPr>
          <p:nvPr>
            <p:ph idx="1"/>
          </p:nvPr>
        </p:nvSpPr>
        <p:spPr/>
        <p:txBody>
          <a:bodyPr>
            <a:normAutofit/>
          </a:bodyPr>
          <a:lstStyle/>
          <a:p>
            <a:r>
              <a:rPr lang="en-US" sz="2600" dirty="0"/>
              <a:t>Relational databases</a:t>
            </a:r>
          </a:p>
          <a:p>
            <a:r>
              <a:rPr lang="en-US" sz="2600" dirty="0"/>
              <a:t>Data warehouses</a:t>
            </a:r>
          </a:p>
          <a:p>
            <a:r>
              <a:rPr lang="en-US" sz="2600" dirty="0"/>
              <a:t>Advanced DB and information repositories</a:t>
            </a:r>
          </a:p>
          <a:p>
            <a:r>
              <a:rPr lang="en-US" sz="2600" dirty="0"/>
              <a:t>Object-oriented and object-relational databases</a:t>
            </a:r>
          </a:p>
          <a:p>
            <a:r>
              <a:rPr lang="en-US" sz="2600" dirty="0"/>
              <a:t>Transactional and Spatial databases</a:t>
            </a:r>
          </a:p>
          <a:p>
            <a:r>
              <a:rPr lang="en-US" sz="2600" dirty="0"/>
              <a:t>Multimedia database</a:t>
            </a:r>
          </a:p>
          <a:p>
            <a:r>
              <a:rPr lang="en-US" sz="2600" dirty="0"/>
              <a:t>Text databases</a:t>
            </a:r>
          </a:p>
          <a:p>
            <a:r>
              <a:rPr lang="en-US" sz="2600" dirty="0"/>
              <a:t>Text mining and Web mining</a:t>
            </a:r>
          </a:p>
          <a:p>
            <a:pPr algn="just"/>
            <a:endParaRPr lang="en-US" sz="24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13</a:t>
            </a:fld>
            <a:endParaRPr lang="en-US"/>
          </a:p>
        </p:txBody>
      </p:sp>
      <p:pic>
        <p:nvPicPr>
          <p:cNvPr id="6" name="Picture 5" descr="WhatsApp Image 2020-07-22 at 21.01.23.jpeg"/>
          <p:cNvPicPr>
            <a:picLocks noChangeAspect="1"/>
          </p:cNvPicPr>
          <p:nvPr/>
        </p:nvPicPr>
        <p:blipFill>
          <a:blip r:embed="rId2"/>
          <a:stretch>
            <a:fillRect/>
          </a:stretch>
        </p:blipFill>
        <p:spPr>
          <a:xfrm>
            <a:off x="457200" y="147349"/>
            <a:ext cx="1447800" cy="1257300"/>
          </a:xfrm>
          <a:prstGeom prst="rect">
            <a:avLst/>
          </a:prstGeom>
        </p:spPr>
      </p:pic>
    </p:spTree>
    <p:extLst>
      <p:ext uri="{BB962C8B-B14F-4D97-AF65-F5344CB8AC3E}">
        <p14:creationId xmlns:p14="http://schemas.microsoft.com/office/powerpoint/2010/main" val="108756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74638"/>
            <a:ext cx="6477000" cy="1143000"/>
          </a:xfrm>
        </p:spPr>
        <p:txBody>
          <a:bodyPr>
            <a:normAutofit fontScale="90000"/>
          </a:bodyPr>
          <a:lstStyle/>
          <a:p>
            <a:br>
              <a:rPr lang="en-US" sz="3600" dirty="0"/>
            </a:br>
            <a:r>
              <a:rPr lang="en-US" sz="3600" dirty="0"/>
              <a:t>Classification of Data Mining Systems</a:t>
            </a:r>
            <a:br>
              <a:rPr lang="en-US" dirty="0"/>
            </a:b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Data mining systems can be categorized according to various criteria,</a:t>
            </a:r>
          </a:p>
          <a:p>
            <a:pPr algn="just"/>
            <a:r>
              <a:rPr lang="en-US" sz="2400" dirty="0"/>
              <a:t>Classification according to the application adapted</a:t>
            </a:r>
          </a:p>
          <a:p>
            <a:pPr algn="just"/>
            <a:r>
              <a:rPr lang="en-US" sz="2400" dirty="0"/>
              <a:t>Classification according to the type of techniques utilized</a:t>
            </a:r>
          </a:p>
          <a:p>
            <a:pPr algn="just"/>
            <a:r>
              <a:rPr lang="en-US" sz="2400" dirty="0"/>
              <a:t>Classification according to the types of knowledge mined</a:t>
            </a:r>
          </a:p>
          <a:p>
            <a:pPr algn="just"/>
            <a:r>
              <a:rPr lang="en-US" sz="2400" dirty="0"/>
              <a:t>Classification according to types of databases mined</a:t>
            </a:r>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14</a:t>
            </a:fld>
            <a:endParaRPr lang="en-US"/>
          </a:p>
        </p:txBody>
      </p:sp>
      <p:pic>
        <p:nvPicPr>
          <p:cNvPr id="6" name="Picture 5" descr="WhatsApp Image 2020-07-22 at 21.01.23.jpeg"/>
          <p:cNvPicPr>
            <a:picLocks noChangeAspect="1"/>
          </p:cNvPicPr>
          <p:nvPr/>
        </p:nvPicPr>
        <p:blipFill>
          <a:blip r:embed="rId2"/>
          <a:stretch>
            <a:fillRect/>
          </a:stretch>
        </p:blipFill>
        <p:spPr>
          <a:xfrm>
            <a:off x="457200" y="147349"/>
            <a:ext cx="1447800" cy="1257300"/>
          </a:xfrm>
          <a:prstGeom prst="rect">
            <a:avLst/>
          </a:prstGeom>
        </p:spPr>
      </p:pic>
      <p:pic>
        <p:nvPicPr>
          <p:cNvPr id="8" name="Picture 7"/>
          <p:cNvPicPr>
            <a:picLocks noChangeAspect="1"/>
          </p:cNvPicPr>
          <p:nvPr/>
        </p:nvPicPr>
        <p:blipFill>
          <a:blip r:embed="rId3"/>
          <a:stretch>
            <a:fillRect/>
          </a:stretch>
        </p:blipFill>
        <p:spPr>
          <a:xfrm>
            <a:off x="1905000" y="4267200"/>
            <a:ext cx="4572000" cy="2041525"/>
          </a:xfrm>
          <a:prstGeom prst="rect">
            <a:avLst/>
          </a:prstGeom>
        </p:spPr>
      </p:pic>
    </p:spTree>
    <p:extLst>
      <p:ext uri="{BB962C8B-B14F-4D97-AF65-F5344CB8AC3E}">
        <p14:creationId xmlns:p14="http://schemas.microsoft.com/office/powerpoint/2010/main" val="2711671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Data Mining Functionalities</a:t>
            </a:r>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15</a:t>
            </a:fld>
            <a:endParaRPr lang="en-US"/>
          </a:p>
        </p:txBody>
      </p:sp>
      <p:pic>
        <p:nvPicPr>
          <p:cNvPr id="6" name="Picture 5" descr="WhatsApp Image 2020-07-22 at 21.01.23.jpeg"/>
          <p:cNvPicPr>
            <a:picLocks noChangeAspect="1"/>
          </p:cNvPicPr>
          <p:nvPr/>
        </p:nvPicPr>
        <p:blipFill>
          <a:blip r:embed="rId2"/>
          <a:stretch>
            <a:fillRect/>
          </a:stretch>
        </p:blipFill>
        <p:spPr>
          <a:xfrm>
            <a:off x="304800" y="0"/>
            <a:ext cx="1228725" cy="1257300"/>
          </a:xfrm>
          <a:prstGeom prst="rect">
            <a:avLst/>
          </a:prstGeom>
        </p:spPr>
      </p:pic>
      <p:sp>
        <p:nvSpPr>
          <p:cNvPr id="3" name="Content Placeholder 2"/>
          <p:cNvSpPr>
            <a:spLocks noGrp="1"/>
          </p:cNvSpPr>
          <p:nvPr>
            <p:ph idx="1"/>
          </p:nvPr>
        </p:nvSpPr>
        <p:spPr/>
        <p:txBody>
          <a:bodyPr>
            <a:normAutofit/>
          </a:bodyPr>
          <a:lstStyle/>
          <a:p>
            <a:r>
              <a:rPr lang="en-US" sz="2600" dirty="0"/>
              <a:t>Concept/Class Description: Characterization and Discrimination</a:t>
            </a:r>
          </a:p>
          <a:p>
            <a:r>
              <a:rPr lang="en-US" sz="2600" dirty="0"/>
              <a:t>Mining Frequent Patterns, Associations, and Correlations</a:t>
            </a:r>
          </a:p>
          <a:p>
            <a:r>
              <a:rPr lang="en-US" sz="2600" dirty="0"/>
              <a:t>Classification and Prediction</a:t>
            </a:r>
          </a:p>
          <a:p>
            <a:r>
              <a:rPr lang="en-US" sz="2600" dirty="0"/>
              <a:t>Cluster Analysis</a:t>
            </a:r>
          </a:p>
          <a:p>
            <a:r>
              <a:rPr lang="en-US" sz="2600" dirty="0"/>
              <a:t>Outlier Analysis</a:t>
            </a:r>
          </a:p>
          <a:p>
            <a:pPr marL="0" indent="0">
              <a:buNone/>
            </a:pPr>
            <a:br>
              <a:rPr lang="en-US" dirty="0"/>
            </a:br>
            <a:endParaRPr lang="en-US" dirty="0"/>
          </a:p>
        </p:txBody>
      </p:sp>
    </p:spTree>
    <p:extLst>
      <p:ext uri="{BB962C8B-B14F-4D97-AF65-F5344CB8AC3E}">
        <p14:creationId xmlns:p14="http://schemas.microsoft.com/office/powerpoint/2010/main" val="3786126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Data Mining Functionalities</a:t>
            </a:r>
          </a:p>
        </p:txBody>
      </p:sp>
      <p:sp>
        <p:nvSpPr>
          <p:cNvPr id="6" name="Slide Number Placeholder 5"/>
          <p:cNvSpPr>
            <a:spLocks noGrp="1"/>
          </p:cNvSpPr>
          <p:nvPr>
            <p:ph type="sldNum" sz="quarter" idx="12"/>
          </p:nvPr>
        </p:nvSpPr>
        <p:spPr/>
        <p:txBody>
          <a:bodyPr/>
          <a:lstStyle/>
          <a:p>
            <a:fld id="{379F5E61-197D-4C1A-A131-5D28380F6C92}" type="slidenum">
              <a:rPr lang="en-US" smtClean="0"/>
              <a:pPr/>
              <a:t>16</a:t>
            </a:fld>
            <a:endParaRPr lang="en-US"/>
          </a:p>
        </p:txBody>
      </p:sp>
      <p:pic>
        <p:nvPicPr>
          <p:cNvPr id="4098" name="Picture 2" descr="Data Mining Tasks | Data Mining tutorial by Wideskills">
            <a:extLst>
              <a:ext uri="{FF2B5EF4-FFF2-40B4-BE49-F238E27FC236}">
                <a16:creationId xmlns:a16="http://schemas.microsoft.com/office/drawing/2014/main" id="{304BF5AA-ED1C-4415-BF9D-02EBE1DCD9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3" y="1268760"/>
            <a:ext cx="7704856" cy="4857403"/>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p:cNvSpPr>
            <a:spLocks noGrp="1"/>
          </p:cNvSpPr>
          <p:nvPr>
            <p:ph type="ftr" sz="quarter" idx="11"/>
          </p:nvPr>
        </p:nvSpPr>
        <p:spPr>
          <a:xfrm>
            <a:off x="3124200" y="6356350"/>
            <a:ext cx="2895600" cy="365125"/>
          </a:xfrm>
        </p:spPr>
        <p:txBody>
          <a:bodyPr/>
          <a:lstStyle/>
          <a:p>
            <a:r>
              <a:rPr lang="en-US" dirty="0" err="1"/>
              <a:t>Dr.Carmel</a:t>
            </a:r>
            <a:r>
              <a:rPr lang="en-US" dirty="0"/>
              <a:t> Mary Belinda M J /CSE                                                            </a:t>
            </a:r>
          </a:p>
        </p:txBody>
      </p:sp>
    </p:spTree>
    <p:extLst>
      <p:ext uri="{BB962C8B-B14F-4D97-AF65-F5344CB8AC3E}">
        <p14:creationId xmlns:p14="http://schemas.microsoft.com/office/powerpoint/2010/main" val="1977941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Data Mining Functionalities</a:t>
            </a:r>
          </a:p>
        </p:txBody>
      </p:sp>
      <p:sp>
        <p:nvSpPr>
          <p:cNvPr id="3" name="Content Placeholder 2"/>
          <p:cNvSpPr>
            <a:spLocks noGrp="1"/>
          </p:cNvSpPr>
          <p:nvPr>
            <p:ph idx="1"/>
          </p:nvPr>
        </p:nvSpPr>
        <p:spPr/>
        <p:txBody>
          <a:bodyPr>
            <a:normAutofit/>
          </a:bodyPr>
          <a:lstStyle/>
          <a:p>
            <a:pPr marL="0" indent="0">
              <a:buNone/>
            </a:pPr>
            <a:r>
              <a:rPr lang="en-US" sz="2000" dirty="0"/>
              <a:t>Data mining functionalities are used to specify the kind of patterns to be found in data mining tasks. Data mining tasks can be classified into two categories: </a:t>
            </a:r>
          </a:p>
          <a:p>
            <a:pPr marL="0" indent="0">
              <a:buNone/>
            </a:pPr>
            <a:r>
              <a:rPr lang="en-US" sz="2000" dirty="0"/>
              <a:t>Descriptive </a:t>
            </a:r>
          </a:p>
          <a:p>
            <a:pPr marL="0" indent="0">
              <a:buNone/>
            </a:pPr>
            <a:r>
              <a:rPr lang="en-US" sz="2000" dirty="0"/>
              <a:t>Descriptive mining tasks characterize the general properties of the data in the database</a:t>
            </a:r>
          </a:p>
          <a:p>
            <a:pPr marL="0" indent="0">
              <a:buNone/>
            </a:pPr>
            <a:r>
              <a:rPr lang="en-US" sz="2000" dirty="0"/>
              <a:t>Predictive.</a:t>
            </a:r>
          </a:p>
          <a:p>
            <a:pPr marL="0" indent="0">
              <a:buNone/>
            </a:pPr>
            <a:r>
              <a:rPr lang="en-US" sz="2000" dirty="0"/>
              <a:t>Predictive mining tasks perform inference on the current data in order to make predictions.</a:t>
            </a:r>
          </a:p>
          <a:p>
            <a:pPr marL="0" indent="0">
              <a:buNone/>
            </a:pPr>
            <a:endParaRPr lang="en-US" sz="2400" dirty="0"/>
          </a:p>
        </p:txBody>
      </p:sp>
      <p:sp>
        <p:nvSpPr>
          <p:cNvPr id="4" name="Footer Placeholder 3"/>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6" name="Slide Number Placeholder 5">
            <a:extLst>
              <a:ext uri="{FF2B5EF4-FFF2-40B4-BE49-F238E27FC236}">
                <a16:creationId xmlns:a16="http://schemas.microsoft.com/office/drawing/2014/main" id="{1D5D4B11-B37B-CE48-8893-4869E42428C6}"/>
              </a:ext>
            </a:extLst>
          </p:cNvPr>
          <p:cNvSpPr>
            <a:spLocks noGrp="1"/>
          </p:cNvSpPr>
          <p:nvPr>
            <p:ph type="sldNum" sz="quarter" idx="12"/>
          </p:nvPr>
        </p:nvSpPr>
        <p:spPr/>
        <p:txBody>
          <a:bodyPr/>
          <a:lstStyle/>
          <a:p>
            <a:fld id="{FD58DAB5-CB49-440C-99FC-CF944ACFAA61}" type="slidenum">
              <a:rPr lang="en-US" smtClean="0"/>
              <a:pPr/>
              <a:t>17</a:t>
            </a:fld>
            <a:endParaRPr lang="en-US"/>
          </a:p>
        </p:txBody>
      </p:sp>
    </p:spTree>
    <p:extLst>
      <p:ext uri="{BB962C8B-B14F-4D97-AF65-F5344CB8AC3E}">
        <p14:creationId xmlns:p14="http://schemas.microsoft.com/office/powerpoint/2010/main" val="1479779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Concept/Class Description</a:t>
            </a:r>
            <a:r>
              <a:rPr lang="en-US" dirty="0">
                <a:solidFill>
                  <a:schemeClr val="bg1"/>
                </a:solidFill>
                <a:latin typeface="Times New Roman" pitchFamily="18" charset="0"/>
                <a:cs typeface="Times New Roman" pitchFamily="18" charset="0"/>
              </a:rPr>
              <a:t>: Characterization and Discrimination</a:t>
            </a:r>
            <a:endParaRPr lang="en-IN" dirty="0">
              <a:solidFill>
                <a:schemeClr val="bg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79F5E61-197D-4C1A-A131-5D28380F6C92}" type="slidenum">
              <a:rPr lang="en-US" smtClean="0"/>
              <a:pPr/>
              <a:t>18</a:t>
            </a:fld>
            <a:endParaRPr lang="en-US"/>
          </a:p>
        </p:txBody>
      </p:sp>
      <p:sp>
        <p:nvSpPr>
          <p:cNvPr id="3" name="Content Placeholder 2">
            <a:extLst>
              <a:ext uri="{FF2B5EF4-FFF2-40B4-BE49-F238E27FC236}">
                <a16:creationId xmlns:a16="http://schemas.microsoft.com/office/drawing/2014/main" id="{AC2BAF7A-0F17-4B2E-B0B7-3FC76769DA1E}"/>
              </a:ext>
            </a:extLst>
          </p:cNvPr>
          <p:cNvSpPr>
            <a:spLocks noGrp="1"/>
          </p:cNvSpPr>
          <p:nvPr>
            <p:ph idx="1"/>
          </p:nvPr>
        </p:nvSpPr>
        <p:spPr>
          <a:xfrm>
            <a:off x="457200" y="1798638"/>
            <a:ext cx="8229600" cy="4327525"/>
          </a:xfrm>
        </p:spPr>
        <p:txBody>
          <a:bodyPr>
            <a:normAutofit fontScale="92500"/>
          </a:bodyPr>
          <a:lstStyle/>
          <a:p>
            <a:pPr marL="0" indent="0" algn="just">
              <a:buNone/>
            </a:pPr>
            <a:r>
              <a:rPr lang="en-US" sz="2400" b="0" i="0" dirty="0">
                <a:effectLst/>
              </a:rPr>
              <a:t>Data can be associated with classes or concepts. </a:t>
            </a:r>
          </a:p>
          <a:p>
            <a:pPr algn="just"/>
            <a:r>
              <a:rPr lang="en-US" sz="2400" b="0" i="0" dirty="0">
                <a:effectLst/>
              </a:rPr>
              <a:t>Electronics store, classes of items for sale include computers and printers, </a:t>
            </a:r>
          </a:p>
          <a:p>
            <a:pPr algn="just"/>
            <a:r>
              <a:rPr lang="en-US" sz="2400" b="0" i="0" dirty="0">
                <a:effectLst/>
              </a:rPr>
              <a:t>concepts of customers include </a:t>
            </a:r>
            <a:r>
              <a:rPr lang="en-US" sz="2400" b="0" i="0" dirty="0" err="1">
                <a:effectLst/>
              </a:rPr>
              <a:t>bigSpenders</a:t>
            </a:r>
            <a:r>
              <a:rPr lang="en-US" sz="2400" b="0" i="0" dirty="0">
                <a:effectLst/>
              </a:rPr>
              <a:t> and </a:t>
            </a:r>
            <a:r>
              <a:rPr lang="en-US" sz="2400" b="0" i="0" dirty="0" err="1">
                <a:effectLst/>
              </a:rPr>
              <a:t>budgetSpenders</a:t>
            </a:r>
            <a:r>
              <a:rPr lang="en-US" sz="2400" b="0" i="0" dirty="0">
                <a:effectLst/>
              </a:rPr>
              <a:t>.</a:t>
            </a:r>
          </a:p>
          <a:p>
            <a:pPr marL="0" indent="0" algn="just">
              <a:buNone/>
            </a:pPr>
            <a:r>
              <a:rPr lang="en-US" sz="2400" b="1" i="0" dirty="0">
                <a:effectLst/>
              </a:rPr>
              <a:t>Data characterization</a:t>
            </a:r>
          </a:p>
          <a:p>
            <a:pPr algn="just"/>
            <a:r>
              <a:rPr lang="en-US" sz="2400" b="0" i="0" dirty="0">
                <a:effectLst/>
              </a:rPr>
              <a:t>Data characterization is a summarization of the general characteristics or features of a target class of data.</a:t>
            </a:r>
          </a:p>
          <a:p>
            <a:pPr marL="0" indent="0" algn="just">
              <a:buNone/>
            </a:pPr>
            <a:r>
              <a:rPr lang="en-US" sz="2400" b="1" i="0" dirty="0">
                <a:effectLst/>
              </a:rPr>
              <a:t>Data discrimination</a:t>
            </a:r>
          </a:p>
          <a:p>
            <a:pPr algn="just"/>
            <a:r>
              <a:rPr lang="en-US" sz="2400" b="0" i="0" dirty="0">
                <a:effectLst/>
              </a:rPr>
              <a:t>Data discrimination is a comparison of the general features of target class data objects with the general features of objects from one or a set of contrasting classes.</a:t>
            </a:r>
          </a:p>
          <a:p>
            <a:endParaRPr lang="en-IN" sz="2400" dirty="0"/>
          </a:p>
        </p:txBody>
      </p:sp>
      <p:pic>
        <p:nvPicPr>
          <p:cNvPr id="5" name="Picture 4">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7" name="Footer Placeholder 3"/>
          <p:cNvSpPr>
            <a:spLocks noGrp="1"/>
          </p:cNvSpPr>
          <p:nvPr>
            <p:ph type="ftr" sz="quarter" idx="11"/>
          </p:nvPr>
        </p:nvSpPr>
        <p:spPr>
          <a:xfrm>
            <a:off x="3124200" y="6356350"/>
            <a:ext cx="2895600" cy="365125"/>
          </a:xfrm>
        </p:spPr>
        <p:txBody>
          <a:bodyPr/>
          <a:lstStyle/>
          <a:p>
            <a:r>
              <a:rPr lang="en-US" dirty="0" err="1"/>
              <a:t>Dr.Carmel</a:t>
            </a:r>
            <a:r>
              <a:rPr lang="en-US" dirty="0"/>
              <a:t> Mary Belinda M J /CSE                                                            </a:t>
            </a:r>
          </a:p>
        </p:txBody>
      </p:sp>
    </p:spTree>
    <p:extLst>
      <p:ext uri="{BB962C8B-B14F-4D97-AF65-F5344CB8AC3E}">
        <p14:creationId xmlns:p14="http://schemas.microsoft.com/office/powerpoint/2010/main" val="2365404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7"/>
          </a:xfrm>
        </p:spPr>
        <p:txBody>
          <a:bodyPr>
            <a:normAutofit fontScale="90000"/>
          </a:bodyPr>
          <a:lstStyle/>
          <a:p>
            <a:r>
              <a:rPr lang="en-US" dirty="0">
                <a:latin typeface="Times New Roman" pitchFamily="18" charset="0"/>
                <a:cs typeface="Times New Roman" pitchFamily="18" charset="0"/>
              </a:rPr>
              <a:t>Mining Frequent Patterns, Associations, and Correlations</a:t>
            </a:r>
            <a:endParaRPr lang="en-IN"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79F5E61-197D-4C1A-A131-5D28380F6C92}" type="slidenum">
              <a:rPr lang="en-US" smtClean="0"/>
              <a:pPr/>
              <a:t>19</a:t>
            </a:fld>
            <a:endParaRPr lang="en-US"/>
          </a:p>
        </p:txBody>
      </p:sp>
      <p:sp>
        <p:nvSpPr>
          <p:cNvPr id="3" name="Content Placeholder 2">
            <a:extLst>
              <a:ext uri="{FF2B5EF4-FFF2-40B4-BE49-F238E27FC236}">
                <a16:creationId xmlns:a16="http://schemas.microsoft.com/office/drawing/2014/main" id="{AC2BAF7A-0F17-4B2E-B0B7-3FC76769DA1E}"/>
              </a:ext>
            </a:extLst>
          </p:cNvPr>
          <p:cNvSpPr>
            <a:spLocks noGrp="1"/>
          </p:cNvSpPr>
          <p:nvPr>
            <p:ph idx="1"/>
          </p:nvPr>
        </p:nvSpPr>
        <p:spPr>
          <a:xfrm>
            <a:off x="87288" y="1524000"/>
            <a:ext cx="8877200" cy="4641302"/>
          </a:xfrm>
        </p:spPr>
        <p:txBody>
          <a:bodyPr>
            <a:normAutofit/>
          </a:bodyPr>
          <a:lstStyle/>
          <a:p>
            <a:pPr marL="0" indent="0" algn="just">
              <a:buNone/>
            </a:pPr>
            <a:r>
              <a:rPr lang="en-US" sz="2400" b="1" i="0" dirty="0">
                <a:effectLst/>
              </a:rPr>
              <a:t>Association analysis</a:t>
            </a:r>
          </a:p>
          <a:p>
            <a:pPr algn="just"/>
            <a:r>
              <a:rPr lang="en-US" sz="2400" b="0" i="0" dirty="0">
                <a:effectLst/>
              </a:rPr>
              <a:t>Suppose, as a marketing manager, you would like to determine which items are frequently purchased together within the same transactions.</a:t>
            </a:r>
          </a:p>
          <a:p>
            <a:pPr algn="just"/>
            <a:r>
              <a:rPr lang="en-US" sz="2400" b="0" i="0" dirty="0">
                <a:effectLst/>
              </a:rPr>
              <a:t>buys(</a:t>
            </a:r>
            <a:r>
              <a:rPr lang="en-US" sz="2400" b="0" i="0" dirty="0" err="1">
                <a:effectLst/>
              </a:rPr>
              <a:t>X,“computer</a:t>
            </a:r>
            <a:r>
              <a:rPr lang="en-US" sz="2400" b="0" i="0" dirty="0">
                <a:effectLst/>
              </a:rPr>
              <a:t>”)=buys(</a:t>
            </a:r>
            <a:r>
              <a:rPr lang="en-US" sz="2400" b="0" i="0" dirty="0" err="1">
                <a:effectLst/>
              </a:rPr>
              <a:t>X,“software</a:t>
            </a:r>
            <a:r>
              <a:rPr lang="en-US" sz="2400" b="0" i="0" dirty="0">
                <a:effectLst/>
              </a:rPr>
              <a:t>”) [support=1%,confidence=50%]</a:t>
            </a:r>
          </a:p>
          <a:p>
            <a:pPr marL="0" indent="0">
              <a:buNone/>
            </a:pPr>
            <a:endParaRPr lang="en-IN" sz="2400" dirty="0"/>
          </a:p>
        </p:txBody>
      </p:sp>
      <p:pic>
        <p:nvPicPr>
          <p:cNvPr id="5122" name="Picture 2" descr="Market basket analysis in retail">
            <a:extLst>
              <a:ext uri="{FF2B5EF4-FFF2-40B4-BE49-F238E27FC236}">
                <a16:creationId xmlns:a16="http://schemas.microsoft.com/office/drawing/2014/main" id="{074E5464-CA0C-4755-B56C-4F4FE98B0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888" y="3962400"/>
            <a:ext cx="2820026" cy="22029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8" name="Footer Placeholder 3"/>
          <p:cNvSpPr>
            <a:spLocks noGrp="1"/>
          </p:cNvSpPr>
          <p:nvPr>
            <p:ph type="ftr" sz="quarter" idx="11"/>
          </p:nvPr>
        </p:nvSpPr>
        <p:spPr>
          <a:xfrm>
            <a:off x="3124200" y="6356350"/>
            <a:ext cx="2895600" cy="365125"/>
          </a:xfrm>
        </p:spPr>
        <p:txBody>
          <a:bodyPr/>
          <a:lstStyle/>
          <a:p>
            <a:r>
              <a:rPr lang="en-US" dirty="0" err="1"/>
              <a:t>Dr.Carmel</a:t>
            </a:r>
            <a:r>
              <a:rPr lang="en-US" dirty="0"/>
              <a:t> Mary Belinda M J /CSE                                                            </a:t>
            </a:r>
          </a:p>
        </p:txBody>
      </p:sp>
      <p:pic>
        <p:nvPicPr>
          <p:cNvPr id="4" name="Picture 3"/>
          <p:cNvPicPr>
            <a:picLocks noChangeAspect="1"/>
          </p:cNvPicPr>
          <p:nvPr/>
        </p:nvPicPr>
        <p:blipFill>
          <a:blip r:embed="rId4"/>
          <a:stretch>
            <a:fillRect/>
          </a:stretch>
        </p:blipFill>
        <p:spPr>
          <a:xfrm>
            <a:off x="304800" y="4170232"/>
            <a:ext cx="5638800" cy="1011367"/>
          </a:xfrm>
          <a:prstGeom prst="rect">
            <a:avLst/>
          </a:prstGeom>
        </p:spPr>
      </p:pic>
    </p:spTree>
    <p:extLst>
      <p:ext uri="{BB962C8B-B14F-4D97-AF65-F5344CB8AC3E}">
        <p14:creationId xmlns:p14="http://schemas.microsoft.com/office/powerpoint/2010/main" val="153148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Course Outcomes</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4959672"/>
              </p:ext>
            </p:extLst>
          </p:nvPr>
        </p:nvGraphicFramePr>
        <p:xfrm>
          <a:off x="762000" y="2057400"/>
          <a:ext cx="8153399" cy="4433316"/>
        </p:xfrm>
        <a:graphic>
          <a:graphicData uri="http://schemas.openxmlformats.org/drawingml/2006/table">
            <a:tbl>
              <a:tblPr>
                <a:tableStyleId>{5C22544A-7EE6-4342-B048-85BDC9FD1C3A}</a:tableStyleId>
              </a:tblPr>
              <a:tblGrid>
                <a:gridCol w="881646">
                  <a:extLst>
                    <a:ext uri="{9D8B030D-6E8A-4147-A177-3AD203B41FA5}">
                      <a16:colId xmlns:a16="http://schemas.microsoft.com/office/drawing/2014/main" val="161065088"/>
                    </a:ext>
                  </a:extLst>
                </a:gridCol>
                <a:gridCol w="6460012">
                  <a:extLst>
                    <a:ext uri="{9D8B030D-6E8A-4147-A177-3AD203B41FA5}">
                      <a16:colId xmlns:a16="http://schemas.microsoft.com/office/drawing/2014/main" val="3286109520"/>
                    </a:ext>
                  </a:extLst>
                </a:gridCol>
                <a:gridCol w="811741">
                  <a:extLst>
                    <a:ext uri="{9D8B030D-6E8A-4147-A177-3AD203B41FA5}">
                      <a16:colId xmlns:a16="http://schemas.microsoft.com/office/drawing/2014/main" val="3733531629"/>
                    </a:ext>
                  </a:extLst>
                </a:gridCol>
              </a:tblGrid>
              <a:tr h="165100">
                <a:tc>
                  <a:txBody>
                    <a:bodyPr/>
                    <a:lstStyle/>
                    <a:p>
                      <a:pPr marL="0" marR="0" algn="ctr">
                        <a:lnSpc>
                          <a:spcPct val="115000"/>
                        </a:lnSpc>
                        <a:spcBef>
                          <a:spcPts val="0"/>
                        </a:spcBef>
                        <a:spcAft>
                          <a:spcPts val="0"/>
                        </a:spcAft>
                      </a:pPr>
                      <a:r>
                        <a:rPr lang="en-US" sz="2000" dirty="0">
                          <a:effectLst/>
                        </a:rPr>
                        <a:t>CO</a:t>
                      </a:r>
                    </a:p>
                    <a:p>
                      <a:pPr marL="0" marR="0" algn="ctr">
                        <a:lnSpc>
                          <a:spcPct val="115000"/>
                        </a:lnSpc>
                        <a:spcBef>
                          <a:spcPts val="0"/>
                        </a:spcBef>
                        <a:spcAft>
                          <a:spcPts val="0"/>
                        </a:spcAft>
                      </a:pPr>
                      <a:r>
                        <a:rPr lang="en-US" sz="2000" dirty="0">
                          <a:effectLst/>
                        </a:rPr>
                        <a:t>Nos.</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Course Outcomes</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K Level</a:t>
                      </a:r>
                      <a:endParaRPr lang="en-US" sz="200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668928662"/>
                  </a:ext>
                </a:extLst>
              </a:tr>
              <a:tr h="317500">
                <a:tc>
                  <a:txBody>
                    <a:bodyPr/>
                    <a:lstStyle/>
                    <a:p>
                      <a:pPr marL="0" marR="0">
                        <a:lnSpc>
                          <a:spcPct val="115000"/>
                        </a:lnSpc>
                        <a:spcBef>
                          <a:spcPts val="0"/>
                        </a:spcBef>
                        <a:spcAft>
                          <a:spcPts val="0"/>
                        </a:spcAft>
                      </a:pPr>
                      <a:r>
                        <a:rPr lang="en-US" sz="2000" dirty="0">
                          <a:effectLst/>
                        </a:rPr>
                        <a:t>CO1</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45720" marR="0" indent="-3175">
                        <a:lnSpc>
                          <a:spcPct val="115000"/>
                        </a:lnSpc>
                        <a:spcBef>
                          <a:spcPts val="0"/>
                        </a:spcBef>
                        <a:spcAft>
                          <a:spcPts val="1000"/>
                        </a:spcAft>
                      </a:pPr>
                      <a:r>
                        <a:rPr lang="en-US" sz="2000" dirty="0">
                          <a:effectLst/>
                        </a:rPr>
                        <a:t>Explain and identify the subject areas for which a data warehouse is to be built. </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K2</a:t>
                      </a:r>
                      <a:endParaRPr lang="en-US" sz="200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459219136"/>
                  </a:ext>
                </a:extLst>
              </a:tr>
              <a:tr h="254000">
                <a:tc>
                  <a:txBody>
                    <a:bodyPr/>
                    <a:lstStyle/>
                    <a:p>
                      <a:pPr marL="0" marR="0" lvl="0" indent="0" fontAlgn="base">
                        <a:lnSpc>
                          <a:spcPct val="115000"/>
                        </a:lnSpc>
                        <a:spcBef>
                          <a:spcPts val="0"/>
                        </a:spcBef>
                        <a:spcAft>
                          <a:spcPts val="0"/>
                        </a:spcAft>
                        <a:buFont typeface="Arial" panose="020B0604020202020204" pitchFamily="34" charset="0"/>
                        <a:buNone/>
                      </a:pPr>
                      <a:r>
                        <a:rPr lang="en-US" sz="2000" dirty="0">
                          <a:solidFill>
                            <a:schemeClr val="tx1"/>
                          </a:solidFill>
                          <a:effectLst/>
                        </a:rPr>
                        <a:t>CO2</a:t>
                      </a:r>
                      <a:endParaRPr lang="en-US" sz="2000" dirty="0">
                        <a:solidFill>
                          <a:schemeClr val="tx1"/>
                        </a:solidFill>
                        <a:effectLst/>
                        <a:latin typeface="Noto Sans Symbols"/>
                        <a:ea typeface="Noto Sans Symbols"/>
                        <a:cs typeface="Noto Sans Symbols"/>
                      </a:endParaRPr>
                    </a:p>
                  </a:txBody>
                  <a:tcPr marL="68580" marR="68580" marT="0" marB="0" anchor="ctr"/>
                </a:tc>
                <a:tc>
                  <a:txBody>
                    <a:bodyPr/>
                    <a:lstStyle/>
                    <a:p>
                      <a:pPr marL="0" marR="0">
                        <a:lnSpc>
                          <a:spcPct val="115000"/>
                        </a:lnSpc>
                        <a:spcBef>
                          <a:spcPts val="0"/>
                        </a:spcBef>
                        <a:spcAft>
                          <a:spcPts val="1000"/>
                        </a:spcAft>
                      </a:pPr>
                      <a:r>
                        <a:rPr lang="en-US" sz="2000" dirty="0">
                          <a:solidFill>
                            <a:schemeClr val="tx1"/>
                          </a:solidFill>
                          <a:effectLst/>
                        </a:rPr>
                        <a:t>Design Multidimensional data model for data warehouse and analyze the market needs by applying the suitable OLAP operations. </a:t>
                      </a:r>
                      <a:endParaRPr lang="en-US" sz="2000" dirty="0">
                        <a:solidFill>
                          <a:schemeClr val="tx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dirty="0">
                          <a:solidFill>
                            <a:schemeClr val="tx1"/>
                          </a:solidFill>
                          <a:effectLst/>
                        </a:rPr>
                        <a:t>K3</a:t>
                      </a:r>
                      <a:endParaRPr lang="en-US" sz="2000" dirty="0">
                        <a:solidFill>
                          <a:schemeClr val="tx1"/>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989799082"/>
                  </a:ext>
                </a:extLst>
              </a:tr>
              <a:tr h="139700">
                <a:tc>
                  <a:txBody>
                    <a:bodyPr/>
                    <a:lstStyle/>
                    <a:p>
                      <a:pPr marL="0" marR="0" lvl="0" indent="0" fontAlgn="base">
                        <a:lnSpc>
                          <a:spcPct val="115000"/>
                        </a:lnSpc>
                        <a:spcBef>
                          <a:spcPts val="0"/>
                        </a:spcBef>
                        <a:spcAft>
                          <a:spcPts val="0"/>
                        </a:spcAft>
                        <a:buFont typeface="Arial" panose="020B0604020202020204" pitchFamily="34" charset="0"/>
                        <a:buNone/>
                      </a:pPr>
                      <a:r>
                        <a:rPr lang="en-US" sz="2000" dirty="0">
                          <a:solidFill>
                            <a:srgbClr val="00B0F0"/>
                          </a:solidFill>
                          <a:effectLst/>
                        </a:rPr>
                        <a:t>CO3</a:t>
                      </a:r>
                      <a:endParaRPr lang="en-US" sz="2000" dirty="0">
                        <a:solidFill>
                          <a:srgbClr val="00B0F0"/>
                        </a:solidFill>
                        <a:effectLst/>
                        <a:latin typeface="Noto Sans Symbols"/>
                        <a:ea typeface="Noto Sans Symbols"/>
                        <a:cs typeface="Noto Sans Symbols"/>
                      </a:endParaRPr>
                    </a:p>
                  </a:txBody>
                  <a:tcPr marL="68580" marR="68580" marT="0" marB="0" anchor="ctr"/>
                </a:tc>
                <a:tc>
                  <a:txBody>
                    <a:bodyPr/>
                    <a:lstStyle/>
                    <a:p>
                      <a:pPr marL="45720" marR="0" indent="-3175">
                        <a:lnSpc>
                          <a:spcPct val="115000"/>
                        </a:lnSpc>
                        <a:spcBef>
                          <a:spcPts val="0"/>
                        </a:spcBef>
                        <a:spcAft>
                          <a:spcPts val="1000"/>
                        </a:spcAft>
                      </a:pPr>
                      <a:r>
                        <a:rPr lang="en-US" sz="2000" dirty="0">
                          <a:solidFill>
                            <a:srgbClr val="00B0F0"/>
                          </a:solidFill>
                          <a:effectLst/>
                        </a:rPr>
                        <a:t>Explain the concept of Data mining system and apply the various preprocessing techniques on large dataset. </a:t>
                      </a:r>
                      <a:endParaRPr lang="en-US" sz="2000" dirty="0">
                        <a:solidFill>
                          <a:srgbClr val="00B0F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dirty="0">
                          <a:solidFill>
                            <a:srgbClr val="00B0F0"/>
                          </a:solidFill>
                          <a:effectLst/>
                        </a:rPr>
                        <a:t>K2</a:t>
                      </a:r>
                      <a:endParaRPr lang="en-US" sz="2000" dirty="0">
                        <a:solidFill>
                          <a:srgbClr val="00B0F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964264037"/>
                  </a:ext>
                </a:extLst>
              </a:tr>
              <a:tr h="165100">
                <a:tc>
                  <a:txBody>
                    <a:bodyPr/>
                    <a:lstStyle/>
                    <a:p>
                      <a:pPr marL="0" marR="0" lvl="0" indent="0" fontAlgn="base">
                        <a:lnSpc>
                          <a:spcPct val="115000"/>
                        </a:lnSpc>
                        <a:spcBef>
                          <a:spcPts val="0"/>
                        </a:spcBef>
                        <a:spcAft>
                          <a:spcPts val="0"/>
                        </a:spcAft>
                        <a:buFont typeface="Arial" panose="020B0604020202020204" pitchFamily="34" charset="0"/>
                        <a:buNone/>
                      </a:pPr>
                      <a:r>
                        <a:rPr lang="en-US" sz="2000" dirty="0">
                          <a:effectLst/>
                        </a:rPr>
                        <a:t>CO4</a:t>
                      </a:r>
                      <a:endParaRPr lang="en-US" sz="2000" dirty="0">
                        <a:solidFill>
                          <a:srgbClr val="000000"/>
                        </a:solidFill>
                        <a:effectLst/>
                        <a:latin typeface="Noto Sans Symbols"/>
                        <a:ea typeface="Noto Sans Symbols"/>
                        <a:cs typeface="Noto Sans Symbols"/>
                      </a:endParaRPr>
                    </a:p>
                  </a:txBody>
                  <a:tcPr marL="68580" marR="68580" marT="0" marB="0" anchor="ctr"/>
                </a:tc>
                <a:tc>
                  <a:txBody>
                    <a:bodyPr/>
                    <a:lstStyle/>
                    <a:p>
                      <a:pPr marL="45720" marR="0" indent="-3175">
                        <a:lnSpc>
                          <a:spcPct val="115000"/>
                        </a:lnSpc>
                        <a:spcBef>
                          <a:spcPts val="0"/>
                        </a:spcBef>
                        <a:spcAft>
                          <a:spcPts val="1000"/>
                        </a:spcAft>
                      </a:pPr>
                      <a:r>
                        <a:rPr lang="en-US" sz="2000" dirty="0">
                          <a:effectLst/>
                        </a:rPr>
                        <a:t>Apply Association rule mining, classification and clustering techniques to discover various mining patterns.</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K3</a:t>
                      </a:r>
                      <a:endParaRPr lang="en-US" sz="200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290107138"/>
                  </a:ext>
                </a:extLst>
              </a:tr>
              <a:tr h="568357">
                <a:tc>
                  <a:txBody>
                    <a:bodyPr/>
                    <a:lstStyle/>
                    <a:p>
                      <a:pPr marL="0" marR="0" lvl="0" indent="0" fontAlgn="base">
                        <a:lnSpc>
                          <a:spcPct val="115000"/>
                        </a:lnSpc>
                        <a:spcBef>
                          <a:spcPts val="0"/>
                        </a:spcBef>
                        <a:spcAft>
                          <a:spcPts val="0"/>
                        </a:spcAft>
                        <a:buFont typeface="Arial" panose="020B0604020202020204" pitchFamily="34" charset="0"/>
                        <a:buNone/>
                      </a:pPr>
                      <a:r>
                        <a:rPr lang="en-US" sz="2000" dirty="0">
                          <a:effectLst/>
                        </a:rPr>
                        <a:t>CO5</a:t>
                      </a:r>
                      <a:endParaRPr lang="en-US" sz="2000" dirty="0">
                        <a:solidFill>
                          <a:srgbClr val="000000"/>
                        </a:solidFill>
                        <a:effectLst/>
                        <a:latin typeface="Noto Sans Symbols"/>
                        <a:ea typeface="Noto Sans Symbols"/>
                        <a:cs typeface="Noto Sans Symbols"/>
                      </a:endParaRPr>
                    </a:p>
                  </a:txBody>
                  <a:tcPr marL="68580" marR="68580" marT="0" marB="0" anchor="ctr"/>
                </a:tc>
                <a:tc>
                  <a:txBody>
                    <a:bodyPr/>
                    <a:lstStyle/>
                    <a:p>
                      <a:pPr marL="45720" marR="0" indent="-3175">
                        <a:lnSpc>
                          <a:spcPct val="115000"/>
                        </a:lnSpc>
                        <a:spcBef>
                          <a:spcPts val="0"/>
                        </a:spcBef>
                        <a:spcAft>
                          <a:spcPts val="1000"/>
                        </a:spcAft>
                      </a:pPr>
                      <a:r>
                        <a:rPr lang="en-US" sz="2000" dirty="0">
                          <a:effectLst/>
                        </a:rPr>
                        <a:t>Apply clustering techniques in various data mining applications </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K3</a:t>
                      </a:r>
                      <a:endParaRPr lang="en-US" sz="2000" dirty="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188018369"/>
                  </a:ext>
                </a:extLst>
              </a:tr>
            </a:tbl>
          </a:graphicData>
        </a:graphic>
      </p:graphicFrame>
      <p:sp>
        <p:nvSpPr>
          <p:cNvPr id="6" name="Footer Placeholder 5"/>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ECB63FB3-8F6F-6D4E-BF0D-8C36CD2A0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3" name="Slide Number Placeholder 2">
            <a:extLst>
              <a:ext uri="{FF2B5EF4-FFF2-40B4-BE49-F238E27FC236}">
                <a16:creationId xmlns:a16="http://schemas.microsoft.com/office/drawing/2014/main" id="{E8F789E2-5684-D842-A2B1-CC1EE3649E9B}"/>
              </a:ext>
            </a:extLst>
          </p:cNvPr>
          <p:cNvSpPr>
            <a:spLocks noGrp="1"/>
          </p:cNvSpPr>
          <p:nvPr>
            <p:ph type="sldNum" sz="quarter" idx="12"/>
          </p:nvPr>
        </p:nvSpPr>
        <p:spPr/>
        <p:txBody>
          <a:bodyPr/>
          <a:lstStyle/>
          <a:p>
            <a:fld id="{FD58DAB5-CB49-440C-99FC-CF944ACFAA61}" type="slidenum">
              <a:rPr lang="en-US" smtClean="0"/>
              <a:pPr/>
              <a:t>2</a:t>
            </a:fld>
            <a:endParaRPr lang="en-US"/>
          </a:p>
        </p:txBody>
      </p:sp>
    </p:spTree>
    <p:extLst>
      <p:ext uri="{BB962C8B-B14F-4D97-AF65-F5344CB8AC3E}">
        <p14:creationId xmlns:p14="http://schemas.microsoft.com/office/powerpoint/2010/main" val="3781367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Mining Frequent Patterns, </a:t>
            </a:r>
            <a:r>
              <a:rPr lang="en-US" dirty="0">
                <a:solidFill>
                  <a:schemeClr val="bg1"/>
                </a:solidFill>
                <a:latin typeface="Times New Roman" pitchFamily="18" charset="0"/>
                <a:cs typeface="Times New Roman" pitchFamily="18" charset="0"/>
              </a:rPr>
              <a:t>Associations, and Correlations</a:t>
            </a:r>
            <a:endParaRPr lang="en-IN" dirty="0">
              <a:solidFill>
                <a:schemeClr val="bg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79F5E61-197D-4C1A-A131-5D28380F6C92}" type="slidenum">
              <a:rPr lang="en-US" smtClean="0"/>
              <a:pPr/>
              <a:t>20</a:t>
            </a:fld>
            <a:endParaRPr lang="en-US"/>
          </a:p>
        </p:txBody>
      </p:sp>
      <p:sp>
        <p:nvSpPr>
          <p:cNvPr id="3" name="Content Placeholder 2">
            <a:extLst>
              <a:ext uri="{FF2B5EF4-FFF2-40B4-BE49-F238E27FC236}">
                <a16:creationId xmlns:a16="http://schemas.microsoft.com/office/drawing/2014/main" id="{AC2BAF7A-0F17-4B2E-B0B7-3FC76769DA1E}"/>
              </a:ext>
            </a:extLst>
          </p:cNvPr>
          <p:cNvSpPr>
            <a:spLocks noGrp="1"/>
          </p:cNvSpPr>
          <p:nvPr>
            <p:ph idx="1"/>
          </p:nvPr>
        </p:nvSpPr>
        <p:spPr>
          <a:xfrm>
            <a:off x="457200" y="2209800"/>
            <a:ext cx="8229600" cy="3955503"/>
          </a:xfrm>
        </p:spPr>
        <p:txBody>
          <a:bodyPr>
            <a:normAutofit/>
          </a:bodyPr>
          <a:lstStyle/>
          <a:p>
            <a:pPr algn="just"/>
            <a:r>
              <a:rPr lang="en-US" sz="2400" b="0" i="0" dirty="0">
                <a:effectLst/>
              </a:rPr>
              <a:t>where X is a variable representing a customer. Confidence=50% means that if a customer buys a computer, there is a 50% chance that she will buy software as well.</a:t>
            </a:r>
          </a:p>
          <a:p>
            <a:pPr algn="just"/>
            <a:r>
              <a:rPr lang="en-US" sz="2400" b="0" i="0" dirty="0">
                <a:effectLst/>
              </a:rPr>
              <a:t>Support=1% means that 1% of all of the transactions under analysis showed that computer and software were purchased together.</a:t>
            </a:r>
          </a:p>
          <a:p>
            <a:pPr marL="0" indent="0">
              <a:buNone/>
            </a:pPr>
            <a:endParaRPr lang="en-IN" sz="2400" dirty="0"/>
          </a:p>
        </p:txBody>
      </p:sp>
      <p:pic>
        <p:nvPicPr>
          <p:cNvPr id="5" name="Picture 4">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8" name="Footer Placeholder 3"/>
          <p:cNvSpPr>
            <a:spLocks noGrp="1"/>
          </p:cNvSpPr>
          <p:nvPr>
            <p:ph type="ftr" sz="quarter" idx="11"/>
          </p:nvPr>
        </p:nvSpPr>
        <p:spPr>
          <a:xfrm>
            <a:off x="3124200" y="6356350"/>
            <a:ext cx="2895600" cy="365125"/>
          </a:xfrm>
        </p:spPr>
        <p:txBody>
          <a:bodyPr/>
          <a:lstStyle/>
          <a:p>
            <a:r>
              <a:rPr lang="en-US" dirty="0" err="1"/>
              <a:t>Dr.Carmel</a:t>
            </a:r>
            <a:r>
              <a:rPr lang="en-US" dirty="0"/>
              <a:t> Mary Belinda M J /CSE                                                            </a:t>
            </a:r>
          </a:p>
        </p:txBody>
      </p:sp>
    </p:spTree>
    <p:extLst>
      <p:ext uri="{BB962C8B-B14F-4D97-AF65-F5344CB8AC3E}">
        <p14:creationId xmlns:p14="http://schemas.microsoft.com/office/powerpoint/2010/main" val="3890774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a:t>Data Mining Functionalities</a:t>
            </a:r>
          </a:p>
        </p:txBody>
      </p:sp>
      <p:sp>
        <p:nvSpPr>
          <p:cNvPr id="3" name="Content Placeholder 2"/>
          <p:cNvSpPr>
            <a:spLocks noGrp="1"/>
          </p:cNvSpPr>
          <p:nvPr>
            <p:ph idx="1"/>
          </p:nvPr>
        </p:nvSpPr>
        <p:spPr>
          <a:xfrm>
            <a:off x="457200" y="1905000"/>
            <a:ext cx="8229600" cy="4221163"/>
          </a:xfrm>
        </p:spPr>
        <p:txBody>
          <a:bodyPr>
            <a:normAutofit/>
          </a:bodyPr>
          <a:lstStyle/>
          <a:p>
            <a:pPr marL="0" indent="0">
              <a:buNone/>
            </a:pPr>
            <a:r>
              <a:rPr lang="en-US" dirty="0"/>
              <a:t>Association Rules:</a:t>
            </a:r>
          </a:p>
          <a:p>
            <a:pPr algn="just">
              <a:spcBef>
                <a:spcPts val="0"/>
              </a:spcBef>
            </a:pPr>
            <a:r>
              <a:rPr lang="en-US" sz="2600" dirty="0"/>
              <a:t>Association rules are if-then statements that support to show the probability of interactions between data items within large data sets in different types of databases.</a:t>
            </a:r>
          </a:p>
          <a:p>
            <a:pPr marL="0" indent="0" algn="just">
              <a:spcBef>
                <a:spcPts val="0"/>
              </a:spcBef>
              <a:buNone/>
            </a:pPr>
            <a:r>
              <a:rPr lang="en-US" sz="2400" dirty="0"/>
              <a:t>These are three major measurements technique</a:t>
            </a:r>
          </a:p>
          <a:p>
            <a:r>
              <a:rPr lang="en-US" sz="2600" b="1" dirty="0"/>
              <a:t>Lift:</a:t>
            </a:r>
            <a:br>
              <a:rPr lang="en-US" sz="2600" dirty="0"/>
            </a:br>
            <a:r>
              <a:rPr lang="en-US" sz="2600" dirty="0"/>
              <a:t>This measurement technique measures the accuracy of the confidence over how often item B is purchased.</a:t>
            </a:r>
            <a:br>
              <a:rPr lang="en-US" sz="2600" dirty="0"/>
            </a:br>
            <a:r>
              <a:rPr lang="en-US" sz="2600" dirty="0"/>
              <a:t>                  </a:t>
            </a:r>
            <a:r>
              <a:rPr lang="en-US" sz="2600" b="1" dirty="0"/>
              <a:t>(Confidence) / (item B)/ (Entire dataset)</a:t>
            </a:r>
            <a:endParaRPr lang="en-US" sz="2600" dirty="0"/>
          </a:p>
          <a:p>
            <a:pPr marL="0" indent="0" algn="just">
              <a:spcBef>
                <a:spcPts val="0"/>
              </a:spcBef>
              <a:buNone/>
            </a:pPr>
            <a:endParaRPr lang="en-US" dirty="0"/>
          </a:p>
        </p:txBody>
      </p:sp>
      <p:sp>
        <p:nvSpPr>
          <p:cNvPr id="4" name="Footer Placeholder 3"/>
          <p:cNvSpPr>
            <a:spLocks noGrp="1"/>
          </p:cNvSpPr>
          <p:nvPr>
            <p:ph type="ftr" sz="quarter" idx="11"/>
          </p:nvPr>
        </p:nvSpPr>
        <p:spPr/>
        <p:txBody>
          <a:bodyPr/>
          <a:lstStyle/>
          <a:p>
            <a:r>
              <a:rPr lang="en-US" dirty="0" err="1"/>
              <a:t>Dr.Carmel</a:t>
            </a:r>
            <a:r>
              <a:rPr lang="en-US" dirty="0"/>
              <a:t> Mary Belinda M J /CSE                                                            </a:t>
            </a:r>
          </a:p>
        </p:txBody>
      </p:sp>
      <p:pic>
        <p:nvPicPr>
          <p:cNvPr id="5" name="Picture 4">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6" name="Slide Number Placeholder 5">
            <a:extLst>
              <a:ext uri="{FF2B5EF4-FFF2-40B4-BE49-F238E27FC236}">
                <a16:creationId xmlns:a16="http://schemas.microsoft.com/office/drawing/2014/main" id="{1D5D4B11-B37B-CE48-8893-4869E42428C6}"/>
              </a:ext>
            </a:extLst>
          </p:cNvPr>
          <p:cNvSpPr>
            <a:spLocks noGrp="1"/>
          </p:cNvSpPr>
          <p:nvPr>
            <p:ph type="sldNum" sz="quarter" idx="12"/>
          </p:nvPr>
        </p:nvSpPr>
        <p:spPr/>
        <p:txBody>
          <a:bodyPr/>
          <a:lstStyle/>
          <a:p>
            <a:fld id="{FD58DAB5-CB49-440C-99FC-CF944ACFAA61}" type="slidenum">
              <a:rPr lang="en-US" smtClean="0"/>
              <a:pPr/>
              <a:t>21</a:t>
            </a:fld>
            <a:endParaRPr lang="en-US"/>
          </a:p>
        </p:txBody>
      </p:sp>
    </p:spTree>
    <p:extLst>
      <p:ext uri="{BB962C8B-B14F-4D97-AF65-F5344CB8AC3E}">
        <p14:creationId xmlns:p14="http://schemas.microsoft.com/office/powerpoint/2010/main" val="2181798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a:t>Data Mining Functionalities</a:t>
            </a:r>
          </a:p>
        </p:txBody>
      </p:sp>
      <p:sp>
        <p:nvSpPr>
          <p:cNvPr id="3" name="Content Placeholder 2"/>
          <p:cNvSpPr>
            <a:spLocks noGrp="1"/>
          </p:cNvSpPr>
          <p:nvPr>
            <p:ph idx="1"/>
          </p:nvPr>
        </p:nvSpPr>
        <p:spPr/>
        <p:txBody>
          <a:bodyPr>
            <a:normAutofit/>
          </a:bodyPr>
          <a:lstStyle/>
          <a:p>
            <a:r>
              <a:rPr lang="en-US" sz="2400" b="1" dirty="0"/>
              <a:t>Support:</a:t>
            </a:r>
            <a:br>
              <a:rPr lang="en-US" sz="2400" dirty="0"/>
            </a:br>
            <a:r>
              <a:rPr lang="en-US" sz="2400" dirty="0"/>
              <a:t>This measurement technique measures how often multiple items are purchased and compared it to the overall dataset.</a:t>
            </a:r>
            <a:br>
              <a:rPr lang="en-US" sz="2400" dirty="0"/>
            </a:br>
            <a:r>
              <a:rPr lang="en-US" sz="2400" dirty="0"/>
              <a:t>                  </a:t>
            </a:r>
            <a:r>
              <a:rPr lang="en-US" sz="2400" b="1" dirty="0"/>
              <a:t>(Item A + Item B) / (Entire dataset)</a:t>
            </a:r>
            <a:endParaRPr lang="en-US" sz="2400" dirty="0"/>
          </a:p>
          <a:p>
            <a:r>
              <a:rPr lang="en-US" sz="2400" b="1" dirty="0"/>
              <a:t>Confidence:</a:t>
            </a:r>
            <a:br>
              <a:rPr lang="en-US" sz="2400" dirty="0"/>
            </a:br>
            <a:r>
              <a:rPr lang="en-US" sz="2400" dirty="0"/>
              <a:t>This measurement technique measures how often item B is purchased when item A is purchased as well.</a:t>
            </a:r>
            <a:br>
              <a:rPr lang="en-US" sz="2400" dirty="0"/>
            </a:br>
            <a:r>
              <a:rPr lang="en-US" sz="2400" dirty="0"/>
              <a:t>                  </a:t>
            </a:r>
            <a:r>
              <a:rPr lang="en-US" sz="2400" b="1" dirty="0"/>
              <a:t>(Item A + Item B)/ (Item A)</a:t>
            </a:r>
            <a:endParaRPr lang="en-US" sz="2400" dirty="0"/>
          </a:p>
          <a:p>
            <a:pPr marL="0" indent="0" algn="just">
              <a:spcBef>
                <a:spcPts val="0"/>
              </a:spcBef>
              <a:buNone/>
            </a:pP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6" name="Slide Number Placeholder 5">
            <a:extLst>
              <a:ext uri="{FF2B5EF4-FFF2-40B4-BE49-F238E27FC236}">
                <a16:creationId xmlns:a16="http://schemas.microsoft.com/office/drawing/2014/main" id="{1D5D4B11-B37B-CE48-8893-4869E42428C6}"/>
              </a:ext>
            </a:extLst>
          </p:cNvPr>
          <p:cNvSpPr>
            <a:spLocks noGrp="1"/>
          </p:cNvSpPr>
          <p:nvPr>
            <p:ph type="sldNum" sz="quarter" idx="12"/>
          </p:nvPr>
        </p:nvSpPr>
        <p:spPr/>
        <p:txBody>
          <a:bodyPr/>
          <a:lstStyle/>
          <a:p>
            <a:fld id="{FD58DAB5-CB49-440C-99FC-CF944ACFAA61}" type="slidenum">
              <a:rPr lang="en-US" smtClean="0"/>
              <a:pPr/>
              <a:t>22</a:t>
            </a:fld>
            <a:endParaRPr lang="en-US"/>
          </a:p>
        </p:txBody>
      </p:sp>
    </p:spTree>
    <p:extLst>
      <p:ext uri="{BB962C8B-B14F-4D97-AF65-F5344CB8AC3E}">
        <p14:creationId xmlns:p14="http://schemas.microsoft.com/office/powerpoint/2010/main" val="1106649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basket Analysis</a:t>
            </a:r>
          </a:p>
        </p:txBody>
      </p:sp>
      <p:pic>
        <p:nvPicPr>
          <p:cNvPr id="6" name="Content Placeholder 5"/>
          <p:cNvPicPr>
            <a:picLocks noGrp="1" noChangeAspect="1"/>
          </p:cNvPicPr>
          <p:nvPr>
            <p:ph idx="1"/>
          </p:nvPr>
        </p:nvPicPr>
        <p:blipFill>
          <a:blip r:embed="rId2"/>
          <a:stretch>
            <a:fillRect/>
          </a:stretch>
        </p:blipFill>
        <p:spPr>
          <a:xfrm>
            <a:off x="1752600" y="2315369"/>
            <a:ext cx="5334000" cy="3095625"/>
          </a:xfrm>
          <a:prstGeom prst="rect">
            <a:avLst/>
          </a:prstGeom>
        </p:spPr>
      </p:pic>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23</a:t>
            </a:fld>
            <a:endParaRPr lang="en-US"/>
          </a:p>
        </p:txBody>
      </p:sp>
    </p:spTree>
    <p:extLst>
      <p:ext uri="{BB962C8B-B14F-4D97-AF65-F5344CB8AC3E}">
        <p14:creationId xmlns:p14="http://schemas.microsoft.com/office/powerpoint/2010/main" val="4056955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1066800" y="1981994"/>
            <a:ext cx="3733800" cy="3961606"/>
          </a:xfrm>
          <a:prstGeom prst="rect">
            <a:avLst/>
          </a:prstGeom>
        </p:spPr>
      </p:pic>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24</a:t>
            </a:fld>
            <a:endParaRPr lang="en-US"/>
          </a:p>
        </p:txBody>
      </p:sp>
      <p:pic>
        <p:nvPicPr>
          <p:cNvPr id="7" name="Content Placeholder 5"/>
          <p:cNvPicPr>
            <a:picLocks noChangeAspect="1"/>
          </p:cNvPicPr>
          <p:nvPr/>
        </p:nvPicPr>
        <p:blipFill>
          <a:blip r:embed="rId3"/>
          <a:stretch>
            <a:fillRect/>
          </a:stretch>
        </p:blipFill>
        <p:spPr>
          <a:xfrm>
            <a:off x="4953000" y="2590800"/>
            <a:ext cx="3733800" cy="3200400"/>
          </a:xfrm>
          <a:prstGeom prst="rect">
            <a:avLst/>
          </a:prstGeom>
        </p:spPr>
      </p:pic>
    </p:spTree>
    <p:extLst>
      <p:ext uri="{BB962C8B-B14F-4D97-AF65-F5344CB8AC3E}">
        <p14:creationId xmlns:p14="http://schemas.microsoft.com/office/powerpoint/2010/main" val="924571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9986"/>
          </a:xfrm>
        </p:spPr>
        <p:txBody>
          <a:bodyPr>
            <a:normAutofit fontScale="90000"/>
          </a:bodyPr>
          <a:lstStyle/>
          <a:p>
            <a:r>
              <a:rPr lang="en-US" dirty="0">
                <a:latin typeface="Times New Roman" pitchFamily="18" charset="0"/>
                <a:cs typeface="Times New Roman" pitchFamily="18" charset="0"/>
              </a:rPr>
              <a:t>Classification and Prediction</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C942112-3474-48B1-8B33-3E1A49E60B50}" type="datetime3">
              <a:rPr lang="en-US" smtClean="0"/>
              <a:t>3 November 2020</a:t>
            </a:fld>
            <a:endParaRPr lang="en-US"/>
          </a:p>
        </p:txBody>
      </p:sp>
      <p:sp>
        <p:nvSpPr>
          <p:cNvPr id="6" name="Slide Number Placeholder 5"/>
          <p:cNvSpPr>
            <a:spLocks noGrp="1"/>
          </p:cNvSpPr>
          <p:nvPr>
            <p:ph type="sldNum" sz="quarter" idx="12"/>
          </p:nvPr>
        </p:nvSpPr>
        <p:spPr/>
        <p:txBody>
          <a:bodyPr/>
          <a:lstStyle/>
          <a:p>
            <a:fld id="{379F5E61-197D-4C1A-A131-5D28380F6C92}" type="slidenum">
              <a:rPr lang="en-US" smtClean="0"/>
              <a:pPr/>
              <a:t>25</a:t>
            </a:fld>
            <a:endParaRPr lang="en-US"/>
          </a:p>
        </p:txBody>
      </p:sp>
      <p:sp>
        <p:nvSpPr>
          <p:cNvPr id="3" name="Content Placeholder 2">
            <a:extLst>
              <a:ext uri="{FF2B5EF4-FFF2-40B4-BE49-F238E27FC236}">
                <a16:creationId xmlns:a16="http://schemas.microsoft.com/office/drawing/2014/main" id="{AC2BAF7A-0F17-4B2E-B0B7-3FC76769DA1E}"/>
              </a:ext>
            </a:extLst>
          </p:cNvPr>
          <p:cNvSpPr>
            <a:spLocks noGrp="1"/>
          </p:cNvSpPr>
          <p:nvPr>
            <p:ph idx="1"/>
          </p:nvPr>
        </p:nvSpPr>
        <p:spPr>
          <a:xfrm>
            <a:off x="348456" y="934624"/>
            <a:ext cx="8229600" cy="5406513"/>
          </a:xfrm>
        </p:spPr>
        <p:txBody>
          <a:bodyPr>
            <a:normAutofit/>
          </a:bodyPr>
          <a:lstStyle/>
          <a:p>
            <a:pPr algn="just"/>
            <a:endParaRPr lang="en-US" sz="2000" b="0" i="0" dirty="0">
              <a:effectLst/>
            </a:endParaRPr>
          </a:p>
          <a:p>
            <a:pPr algn="just"/>
            <a:endParaRPr lang="en-US" sz="2000" dirty="0"/>
          </a:p>
          <a:p>
            <a:pPr algn="just"/>
            <a:r>
              <a:rPr lang="en-US" sz="2000" b="0" i="0" dirty="0">
                <a:effectLst/>
              </a:rPr>
              <a:t>Classification is the process of finding a model that describes and distinguishes data classes for the purpose of being able to use the model to predict the class of objects whose class label is unknown.</a:t>
            </a:r>
          </a:p>
          <a:p>
            <a:pPr algn="just"/>
            <a:r>
              <a:rPr lang="en-US" sz="2000" dirty="0"/>
              <a:t>The derived model may be represented in various forms, such as classification (IF-THEN) rules, decision trees, mathematical formulae, or neural networks</a:t>
            </a:r>
            <a:endParaRPr lang="en-US" sz="2000" b="0" i="0" dirty="0">
              <a:effectLst/>
            </a:endParaRPr>
          </a:p>
          <a:p>
            <a:pPr marL="0" indent="0" algn="just">
              <a:buNone/>
            </a:pPr>
            <a:endParaRPr lang="en-US" sz="2000" b="0" i="0" dirty="0">
              <a:effectLst/>
            </a:endParaRPr>
          </a:p>
        </p:txBody>
      </p:sp>
      <p:pic>
        <p:nvPicPr>
          <p:cNvPr id="5" name="Picture 4"/>
          <p:cNvPicPr>
            <a:picLocks noChangeAspect="1"/>
          </p:cNvPicPr>
          <p:nvPr/>
        </p:nvPicPr>
        <p:blipFill>
          <a:blip r:embed="rId2"/>
          <a:stretch>
            <a:fillRect/>
          </a:stretch>
        </p:blipFill>
        <p:spPr>
          <a:xfrm>
            <a:off x="609600" y="3581400"/>
            <a:ext cx="7467600" cy="2759737"/>
          </a:xfrm>
          <a:prstGeom prst="rect">
            <a:avLst/>
          </a:prstGeom>
        </p:spPr>
      </p:pic>
    </p:spTree>
    <p:extLst>
      <p:ext uri="{BB962C8B-B14F-4D97-AF65-F5344CB8AC3E}">
        <p14:creationId xmlns:p14="http://schemas.microsoft.com/office/powerpoint/2010/main" val="1262333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Classification and Prediction</a:t>
            </a:r>
            <a:endParaRPr lang="en-IN"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79F5E61-197D-4C1A-A131-5D28380F6C92}" type="slidenum">
              <a:rPr lang="en-US" smtClean="0"/>
              <a:pPr/>
              <a:t>26</a:t>
            </a:fld>
            <a:endParaRPr lang="en-US"/>
          </a:p>
        </p:txBody>
      </p:sp>
      <p:sp>
        <p:nvSpPr>
          <p:cNvPr id="3" name="Content Placeholder 2">
            <a:extLst>
              <a:ext uri="{FF2B5EF4-FFF2-40B4-BE49-F238E27FC236}">
                <a16:creationId xmlns:a16="http://schemas.microsoft.com/office/drawing/2014/main" id="{AC2BAF7A-0F17-4B2E-B0B7-3FC76769DA1E}"/>
              </a:ext>
            </a:extLst>
          </p:cNvPr>
          <p:cNvSpPr>
            <a:spLocks noGrp="1"/>
          </p:cNvSpPr>
          <p:nvPr>
            <p:ph idx="1"/>
          </p:nvPr>
        </p:nvSpPr>
        <p:spPr>
          <a:xfrm>
            <a:off x="348456" y="1219200"/>
            <a:ext cx="8229600" cy="5121937"/>
          </a:xfrm>
        </p:spPr>
        <p:txBody>
          <a:bodyPr>
            <a:normAutofit/>
          </a:bodyPr>
          <a:lstStyle/>
          <a:p>
            <a:pPr marL="0" indent="0" algn="just">
              <a:buNone/>
            </a:pPr>
            <a:endParaRPr lang="en-US" sz="2000" dirty="0"/>
          </a:p>
          <a:p>
            <a:pPr marL="0" indent="0" algn="just">
              <a:buNone/>
            </a:pPr>
            <a:r>
              <a:rPr lang="en-US" sz="2000" dirty="0"/>
              <a:t>A </a:t>
            </a:r>
            <a:r>
              <a:rPr lang="en-US" sz="2000" b="1" dirty="0"/>
              <a:t>decision tree</a:t>
            </a:r>
            <a:r>
              <a:rPr lang="en-US" sz="2000" dirty="0"/>
              <a:t> is a flow-chart-like tree structure, where each node denotes a test on an attribute value, each branch represents an outcome of the test, and tree leaves represent classes or class distributions.</a:t>
            </a:r>
          </a:p>
          <a:p>
            <a:pPr marL="0" indent="0">
              <a:buNone/>
            </a:pPr>
            <a:endParaRPr lang="en-IN" sz="2400" dirty="0"/>
          </a:p>
        </p:txBody>
      </p:sp>
      <p:pic>
        <p:nvPicPr>
          <p:cNvPr id="8" name="Picture 7"/>
          <p:cNvPicPr>
            <a:picLocks noChangeAspect="1"/>
          </p:cNvPicPr>
          <p:nvPr/>
        </p:nvPicPr>
        <p:blipFill>
          <a:blip r:embed="rId2"/>
          <a:stretch>
            <a:fillRect/>
          </a:stretch>
        </p:blipFill>
        <p:spPr>
          <a:xfrm>
            <a:off x="2514600" y="3124200"/>
            <a:ext cx="4305300" cy="2721552"/>
          </a:xfrm>
          <a:prstGeom prst="rect">
            <a:avLst/>
          </a:prstGeom>
        </p:spPr>
      </p:pic>
    </p:spTree>
    <p:extLst>
      <p:ext uri="{BB962C8B-B14F-4D97-AF65-F5344CB8AC3E}">
        <p14:creationId xmlns:p14="http://schemas.microsoft.com/office/powerpoint/2010/main" val="493703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Classification and Prediction</a:t>
            </a:r>
            <a:endParaRPr lang="en-IN"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79F5E61-197D-4C1A-A131-5D28380F6C92}" type="slidenum">
              <a:rPr lang="en-US" smtClean="0"/>
              <a:pPr/>
              <a:t>27</a:t>
            </a:fld>
            <a:endParaRPr lang="en-US"/>
          </a:p>
        </p:txBody>
      </p:sp>
      <p:sp>
        <p:nvSpPr>
          <p:cNvPr id="3" name="Content Placeholder 2">
            <a:extLst>
              <a:ext uri="{FF2B5EF4-FFF2-40B4-BE49-F238E27FC236}">
                <a16:creationId xmlns:a16="http://schemas.microsoft.com/office/drawing/2014/main" id="{AC2BAF7A-0F17-4B2E-B0B7-3FC76769DA1E}"/>
              </a:ext>
            </a:extLst>
          </p:cNvPr>
          <p:cNvSpPr>
            <a:spLocks noGrp="1"/>
          </p:cNvSpPr>
          <p:nvPr>
            <p:ph idx="1"/>
          </p:nvPr>
        </p:nvSpPr>
        <p:spPr>
          <a:xfrm>
            <a:off x="348456" y="1417638"/>
            <a:ext cx="8229600" cy="4923499"/>
          </a:xfrm>
        </p:spPr>
        <p:txBody>
          <a:bodyPr>
            <a:normAutofit/>
          </a:bodyPr>
          <a:lstStyle/>
          <a:p>
            <a:pPr marL="0" indent="0" algn="just">
              <a:buNone/>
            </a:pPr>
            <a:r>
              <a:rPr lang="en-US" sz="2400" b="0" i="0" dirty="0">
                <a:effectLst/>
              </a:rPr>
              <a:t>A </a:t>
            </a:r>
            <a:r>
              <a:rPr lang="en-US" sz="2400" b="1" i="0" dirty="0">
                <a:effectLst/>
              </a:rPr>
              <a:t>neural network</a:t>
            </a:r>
            <a:r>
              <a:rPr lang="en-US" sz="2400" b="0" i="0" dirty="0">
                <a:effectLst/>
              </a:rPr>
              <a:t>, when used for classification, is typically a collection of neuron-like processing units with weighted connections between the units.</a:t>
            </a:r>
          </a:p>
          <a:p>
            <a:pPr marL="0" indent="0" algn="just">
              <a:buNone/>
            </a:pPr>
            <a:endParaRPr lang="en-US" sz="2400" dirty="0"/>
          </a:p>
          <a:p>
            <a:pPr marL="0" indent="0">
              <a:buNone/>
            </a:pPr>
            <a:endParaRPr lang="en-IN" sz="2400" dirty="0"/>
          </a:p>
        </p:txBody>
      </p:sp>
      <p:pic>
        <p:nvPicPr>
          <p:cNvPr id="8194" name="Picture 2" descr="Neural Network-Data Mining : last night study">
            <a:extLst>
              <a:ext uri="{FF2B5EF4-FFF2-40B4-BE49-F238E27FC236}">
                <a16:creationId xmlns:a16="http://schemas.microsoft.com/office/drawing/2014/main" id="{477CCD38-1351-420C-831F-14EE941C2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037" y="3048000"/>
            <a:ext cx="4733925"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836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normAutofit/>
          </a:bodyPr>
          <a:lstStyle/>
          <a:p>
            <a:r>
              <a:rPr lang="en-US" sz="3200" dirty="0"/>
              <a:t>Prediction</a:t>
            </a:r>
          </a:p>
        </p:txBody>
      </p:sp>
      <p:sp>
        <p:nvSpPr>
          <p:cNvPr id="4" name="Footer Placeholder 3"/>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6" name="Slide Number Placeholder 5">
            <a:extLst>
              <a:ext uri="{FF2B5EF4-FFF2-40B4-BE49-F238E27FC236}">
                <a16:creationId xmlns:a16="http://schemas.microsoft.com/office/drawing/2014/main" id="{1D5D4B11-B37B-CE48-8893-4869E42428C6}"/>
              </a:ext>
            </a:extLst>
          </p:cNvPr>
          <p:cNvSpPr>
            <a:spLocks noGrp="1"/>
          </p:cNvSpPr>
          <p:nvPr>
            <p:ph type="sldNum" sz="quarter" idx="12"/>
          </p:nvPr>
        </p:nvSpPr>
        <p:spPr/>
        <p:txBody>
          <a:bodyPr/>
          <a:lstStyle/>
          <a:p>
            <a:fld id="{FD58DAB5-CB49-440C-99FC-CF944ACFAA61}" type="slidenum">
              <a:rPr lang="en-US" smtClean="0"/>
              <a:pPr/>
              <a:t>28</a:t>
            </a:fld>
            <a:endParaRPr lang="en-US"/>
          </a:p>
        </p:txBody>
      </p:sp>
      <p:sp>
        <p:nvSpPr>
          <p:cNvPr id="3" name="Content Placeholder 2"/>
          <p:cNvSpPr>
            <a:spLocks noGrp="1"/>
          </p:cNvSpPr>
          <p:nvPr>
            <p:ph idx="1"/>
          </p:nvPr>
        </p:nvSpPr>
        <p:spPr/>
        <p:txBody>
          <a:bodyPr>
            <a:normAutofit/>
          </a:bodyPr>
          <a:lstStyle/>
          <a:p>
            <a:pPr algn="just"/>
            <a:r>
              <a:rPr lang="en-US" sz="2200" dirty="0"/>
              <a:t>Prediction deals with some variables or fields, which are available in the data set to predict unknown values regarding other variables of interest.</a:t>
            </a:r>
          </a:p>
          <a:p>
            <a:pPr algn="just"/>
            <a:r>
              <a:rPr lang="en-US" sz="2200" dirty="0"/>
              <a:t>Numeric prediction is the type of predicting continuous or ordered values for given input.</a:t>
            </a:r>
          </a:p>
          <a:p>
            <a:pPr marL="0" indent="0" algn="just">
              <a:buNone/>
            </a:pPr>
            <a:br>
              <a:rPr lang="en-US" sz="2200" dirty="0"/>
            </a:br>
            <a:r>
              <a:rPr lang="en-US" sz="2200" b="1" dirty="0"/>
              <a:t>For example:</a:t>
            </a:r>
            <a:r>
              <a:rPr lang="en-US" sz="2200" dirty="0"/>
              <a:t> The company may wish to predict the potential sales of a new product given with its price.</a:t>
            </a:r>
          </a:p>
          <a:p>
            <a:pPr algn="just"/>
            <a:r>
              <a:rPr lang="en-US" sz="2200" dirty="0"/>
              <a:t>The most widely used approach for numeric prediction is regression.</a:t>
            </a:r>
          </a:p>
        </p:txBody>
      </p:sp>
    </p:spTree>
    <p:extLst>
      <p:ext uri="{BB962C8B-B14F-4D97-AF65-F5344CB8AC3E}">
        <p14:creationId xmlns:p14="http://schemas.microsoft.com/office/powerpoint/2010/main" val="2895759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a:t>Classification vs Prediction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06552001"/>
              </p:ext>
            </p:extLst>
          </p:nvPr>
        </p:nvGraphicFramePr>
        <p:xfrm>
          <a:off x="766762" y="2209800"/>
          <a:ext cx="7081838" cy="3352800"/>
        </p:xfrm>
        <a:graphic>
          <a:graphicData uri="http://schemas.openxmlformats.org/drawingml/2006/table">
            <a:tbl>
              <a:tblPr/>
              <a:tblGrid>
                <a:gridCol w="3540919">
                  <a:extLst>
                    <a:ext uri="{9D8B030D-6E8A-4147-A177-3AD203B41FA5}">
                      <a16:colId xmlns:a16="http://schemas.microsoft.com/office/drawing/2014/main" val="3745684732"/>
                    </a:ext>
                  </a:extLst>
                </a:gridCol>
                <a:gridCol w="3540919">
                  <a:extLst>
                    <a:ext uri="{9D8B030D-6E8A-4147-A177-3AD203B41FA5}">
                      <a16:colId xmlns:a16="http://schemas.microsoft.com/office/drawing/2014/main" val="3199338348"/>
                    </a:ext>
                  </a:extLst>
                </a:gridCol>
              </a:tblGrid>
              <a:tr h="484996">
                <a:tc>
                  <a:txBody>
                    <a:bodyPr/>
                    <a:lstStyle/>
                    <a:p>
                      <a:pPr algn="ctr" fontAlgn="t"/>
                      <a:r>
                        <a:rPr lang="en-US" b="1">
                          <a:solidFill>
                            <a:srgbClr val="333333"/>
                          </a:solidFill>
                          <a:effectLst/>
                        </a:rPr>
                        <a:t>Classification</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US" b="1">
                          <a:solidFill>
                            <a:srgbClr val="333333"/>
                          </a:solidFill>
                          <a:effectLst/>
                        </a:rPr>
                        <a:t>Prediction</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extLst>
                  <a:ext uri="{0D108BD9-81ED-4DB2-BD59-A6C34878D82A}">
                    <a16:rowId xmlns:a16="http://schemas.microsoft.com/office/drawing/2014/main" val="2369703543"/>
                  </a:ext>
                </a:extLst>
              </a:tr>
              <a:tr h="864559">
                <a:tc>
                  <a:txBody>
                    <a:bodyPr/>
                    <a:lstStyle/>
                    <a:p>
                      <a:pPr algn="l" fontAlgn="t"/>
                      <a:r>
                        <a:rPr lang="en-US" b="0">
                          <a:effectLst/>
                        </a:rPr>
                        <a:t>It uses the prediction to predict the class labels.</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rPr>
                        <a:t>It is used to assess the values of an attribute of a given sample.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1261449225"/>
                  </a:ext>
                </a:extLst>
              </a:tr>
              <a:tr h="2003245">
                <a:tc>
                  <a:txBody>
                    <a:bodyPr/>
                    <a:lstStyle/>
                    <a:p>
                      <a:pPr algn="l" fontAlgn="t"/>
                      <a:r>
                        <a:rPr lang="en-US" b="1">
                          <a:effectLst/>
                        </a:rPr>
                        <a:t>For example:</a:t>
                      </a:r>
                      <a:r>
                        <a:rPr lang="en-US" b="0">
                          <a:effectLst/>
                        </a:rPr>
                        <a:t> If the patients are grouped on the basis of their known medical data and treatment outcome, then it is considered as classification.</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1" dirty="0">
                          <a:effectLst/>
                        </a:rPr>
                        <a:t>For example:</a:t>
                      </a:r>
                      <a:r>
                        <a:rPr lang="en-US" b="0" dirty="0">
                          <a:effectLst/>
                        </a:rPr>
                        <a:t> If a classification model is used to predict  the treatment outcome for a new patient, then it is prediction.</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1766088923"/>
                  </a:ext>
                </a:extLst>
              </a:tr>
            </a:tbl>
          </a:graphicData>
        </a:graphic>
      </p:graphicFrame>
      <p:sp>
        <p:nvSpPr>
          <p:cNvPr id="4" name="Footer Placeholder 3"/>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6" name="Slide Number Placeholder 5">
            <a:extLst>
              <a:ext uri="{FF2B5EF4-FFF2-40B4-BE49-F238E27FC236}">
                <a16:creationId xmlns:a16="http://schemas.microsoft.com/office/drawing/2014/main" id="{1D5D4B11-B37B-CE48-8893-4869E42428C6}"/>
              </a:ext>
            </a:extLst>
          </p:cNvPr>
          <p:cNvSpPr>
            <a:spLocks noGrp="1"/>
          </p:cNvSpPr>
          <p:nvPr>
            <p:ph type="sldNum" sz="quarter" idx="12"/>
          </p:nvPr>
        </p:nvSpPr>
        <p:spPr/>
        <p:txBody>
          <a:bodyPr/>
          <a:lstStyle/>
          <a:p>
            <a:fld id="{FD58DAB5-CB49-440C-99FC-CF944ACFAA61}" type="slidenum">
              <a:rPr lang="en-US" smtClean="0"/>
              <a:pPr/>
              <a:t>29</a:t>
            </a:fld>
            <a:endParaRPr lang="en-US"/>
          </a:p>
        </p:txBody>
      </p:sp>
    </p:spTree>
    <p:extLst>
      <p:ext uri="{BB962C8B-B14F-4D97-AF65-F5344CB8AC3E}">
        <p14:creationId xmlns:p14="http://schemas.microsoft.com/office/powerpoint/2010/main" val="312277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UNIT III Data Mining</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sz="4400" dirty="0"/>
              <a:t> </a:t>
            </a:r>
            <a:r>
              <a:rPr lang="en-US" dirty="0"/>
              <a:t>TOPICS COVERED </a:t>
            </a:r>
          </a:p>
          <a:p>
            <a:pPr algn="just"/>
            <a:r>
              <a:rPr lang="en-US" sz="2900" dirty="0"/>
              <a:t>Introduction to Data mining and Knowledge Discovery </a:t>
            </a:r>
          </a:p>
          <a:p>
            <a:pPr algn="just"/>
            <a:r>
              <a:rPr lang="en-US" sz="2900" dirty="0"/>
              <a:t>Data and Databases  </a:t>
            </a:r>
          </a:p>
          <a:p>
            <a:pPr algn="just"/>
            <a:r>
              <a:rPr lang="en-US" sz="2900" dirty="0"/>
              <a:t>Data Mining Functionalities </a:t>
            </a:r>
          </a:p>
          <a:p>
            <a:pPr algn="just"/>
            <a:r>
              <a:rPr lang="en-US" sz="2900" dirty="0"/>
              <a:t>Steps in Data Mining Process</a:t>
            </a:r>
          </a:p>
          <a:p>
            <a:pPr algn="just"/>
            <a:r>
              <a:rPr lang="en-US" sz="2900" dirty="0"/>
              <a:t>Architecture of Typical Data Mining systems</a:t>
            </a:r>
          </a:p>
          <a:p>
            <a:pPr algn="just"/>
            <a:r>
              <a:rPr lang="en-US" sz="2900" dirty="0"/>
              <a:t>Classification of Data Mining Systems </a:t>
            </a:r>
          </a:p>
          <a:p>
            <a:pPr algn="just"/>
            <a:r>
              <a:rPr lang="en-US" sz="2900" dirty="0"/>
              <a:t>Data Mining Task Primitives  </a:t>
            </a:r>
          </a:p>
          <a:p>
            <a:pPr algn="just"/>
            <a:r>
              <a:rPr lang="en-US" sz="2900" dirty="0"/>
              <a:t>Overview of Data mining Techniques </a:t>
            </a:r>
          </a:p>
          <a:p>
            <a:pPr algn="just"/>
            <a:r>
              <a:rPr lang="en-US" sz="2900" dirty="0"/>
              <a:t>Issues</a:t>
            </a:r>
          </a:p>
          <a:p>
            <a:pPr algn="just"/>
            <a:r>
              <a:rPr lang="en-US" sz="2900" dirty="0"/>
              <a:t>Data Preprocessing</a:t>
            </a:r>
          </a:p>
          <a:p>
            <a:pPr marL="0" indent="0" algn="just">
              <a:buNone/>
            </a:pPr>
            <a:endParaRPr lang="en-US" sz="4400" dirty="0"/>
          </a:p>
          <a:p>
            <a:pPr marL="0" indent="0">
              <a:buNone/>
            </a:pPr>
            <a:endParaRPr lang="en-US" sz="2400" dirty="0"/>
          </a:p>
        </p:txBody>
      </p:sp>
      <p:sp>
        <p:nvSpPr>
          <p:cNvPr id="4" name="Footer Placeholder 3"/>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5C19B47E-D627-374B-B95A-D50AFDBEA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6" name="Slide Number Placeholder 5">
            <a:extLst>
              <a:ext uri="{FF2B5EF4-FFF2-40B4-BE49-F238E27FC236}">
                <a16:creationId xmlns:a16="http://schemas.microsoft.com/office/drawing/2014/main" id="{ABD6CB56-34AE-4444-A579-ADFD11BB1F45}"/>
              </a:ext>
            </a:extLst>
          </p:cNvPr>
          <p:cNvSpPr>
            <a:spLocks noGrp="1"/>
          </p:cNvSpPr>
          <p:nvPr>
            <p:ph type="sldNum" sz="quarter" idx="12"/>
          </p:nvPr>
        </p:nvSpPr>
        <p:spPr/>
        <p:txBody>
          <a:bodyPr/>
          <a:lstStyle/>
          <a:p>
            <a:fld id="{FD58DAB5-CB49-440C-99FC-CF944ACFAA61}" type="slidenum">
              <a:rPr lang="en-US" smtClean="0"/>
              <a:pPr/>
              <a:t>3</a:t>
            </a:fld>
            <a:endParaRPr lang="en-US"/>
          </a:p>
        </p:txBody>
      </p:sp>
    </p:spTree>
    <p:extLst>
      <p:ext uri="{BB962C8B-B14F-4D97-AF65-F5344CB8AC3E}">
        <p14:creationId xmlns:p14="http://schemas.microsoft.com/office/powerpoint/2010/main" val="317911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ircle(in)">
                                      <p:cBhvr>
                                        <p:cTn id="28" dur="2000"/>
                                        <p:tgtEl>
                                          <p:spTgt spid="3">
                                            <p:txEl>
                                              <p:pRg st="5" end="5"/>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ircle(in)">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80">
                                          <p:stCondLst>
                                            <p:cond delay="0"/>
                                          </p:stCondLst>
                                        </p:cTn>
                                        <p:tgtEl>
                                          <p:spTgt spid="3">
                                            <p:txEl>
                                              <p:pRg st="7" end="7"/>
                                            </p:txEl>
                                          </p:spTgt>
                                        </p:tgtEl>
                                      </p:cBhvr>
                                    </p:animEffect>
                                    <p:anim calcmode="lin" valueType="num">
                                      <p:cBhvr>
                                        <p:cTn id="37"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42" dur="26">
                                          <p:stCondLst>
                                            <p:cond delay="650"/>
                                          </p:stCondLst>
                                        </p:cTn>
                                        <p:tgtEl>
                                          <p:spTgt spid="3">
                                            <p:txEl>
                                              <p:pRg st="7" end="7"/>
                                            </p:txEl>
                                          </p:spTgt>
                                        </p:tgtEl>
                                      </p:cBhvr>
                                      <p:to x="100000" y="60000"/>
                                    </p:animScale>
                                    <p:animScale>
                                      <p:cBhvr>
                                        <p:cTn id="43" dur="166" decel="50000">
                                          <p:stCondLst>
                                            <p:cond delay="676"/>
                                          </p:stCondLst>
                                        </p:cTn>
                                        <p:tgtEl>
                                          <p:spTgt spid="3">
                                            <p:txEl>
                                              <p:pRg st="7" end="7"/>
                                            </p:txEl>
                                          </p:spTgt>
                                        </p:tgtEl>
                                      </p:cBhvr>
                                      <p:to x="100000" y="100000"/>
                                    </p:animScale>
                                    <p:animScale>
                                      <p:cBhvr>
                                        <p:cTn id="44" dur="26">
                                          <p:stCondLst>
                                            <p:cond delay="1312"/>
                                          </p:stCondLst>
                                        </p:cTn>
                                        <p:tgtEl>
                                          <p:spTgt spid="3">
                                            <p:txEl>
                                              <p:pRg st="7" end="7"/>
                                            </p:txEl>
                                          </p:spTgt>
                                        </p:tgtEl>
                                      </p:cBhvr>
                                      <p:to x="100000" y="80000"/>
                                    </p:animScale>
                                    <p:animScale>
                                      <p:cBhvr>
                                        <p:cTn id="45" dur="166" decel="50000">
                                          <p:stCondLst>
                                            <p:cond delay="1338"/>
                                          </p:stCondLst>
                                        </p:cTn>
                                        <p:tgtEl>
                                          <p:spTgt spid="3">
                                            <p:txEl>
                                              <p:pRg st="7" end="7"/>
                                            </p:txEl>
                                          </p:spTgt>
                                        </p:tgtEl>
                                      </p:cBhvr>
                                      <p:to x="100000" y="100000"/>
                                    </p:animScale>
                                    <p:animScale>
                                      <p:cBhvr>
                                        <p:cTn id="46" dur="26">
                                          <p:stCondLst>
                                            <p:cond delay="1642"/>
                                          </p:stCondLst>
                                        </p:cTn>
                                        <p:tgtEl>
                                          <p:spTgt spid="3">
                                            <p:txEl>
                                              <p:pRg st="7" end="7"/>
                                            </p:txEl>
                                          </p:spTgt>
                                        </p:tgtEl>
                                      </p:cBhvr>
                                      <p:to x="100000" y="90000"/>
                                    </p:animScale>
                                    <p:animScale>
                                      <p:cBhvr>
                                        <p:cTn id="47" dur="166" decel="50000">
                                          <p:stCondLst>
                                            <p:cond delay="1668"/>
                                          </p:stCondLst>
                                        </p:cTn>
                                        <p:tgtEl>
                                          <p:spTgt spid="3">
                                            <p:txEl>
                                              <p:pRg st="7" end="7"/>
                                            </p:txEl>
                                          </p:spTgt>
                                        </p:tgtEl>
                                      </p:cBhvr>
                                      <p:to x="100000" y="100000"/>
                                    </p:animScale>
                                    <p:animScale>
                                      <p:cBhvr>
                                        <p:cTn id="48" dur="26">
                                          <p:stCondLst>
                                            <p:cond delay="1808"/>
                                          </p:stCondLst>
                                        </p:cTn>
                                        <p:tgtEl>
                                          <p:spTgt spid="3">
                                            <p:txEl>
                                              <p:pRg st="7" end="7"/>
                                            </p:txEl>
                                          </p:spTgt>
                                        </p:tgtEl>
                                      </p:cBhvr>
                                      <p:to x="100000" y="95000"/>
                                    </p:animScale>
                                    <p:animScale>
                                      <p:cBhvr>
                                        <p:cTn id="49" dur="166" decel="50000">
                                          <p:stCondLst>
                                            <p:cond delay="1834"/>
                                          </p:stCondLst>
                                        </p:cTn>
                                        <p:tgtEl>
                                          <p:spTgt spid="3">
                                            <p:txEl>
                                              <p:pRg st="7" end="7"/>
                                            </p:txEl>
                                          </p:spTgt>
                                        </p:tgtEl>
                                      </p:cBhvr>
                                      <p:to x="100000" y="100000"/>
                                    </p:animScale>
                                  </p:childTnLst>
                                </p:cTn>
                              </p:par>
                              <p:par>
                                <p:cTn id="50" presetID="26"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80">
                                          <p:stCondLst>
                                            <p:cond delay="0"/>
                                          </p:stCondLst>
                                        </p:cTn>
                                        <p:tgtEl>
                                          <p:spTgt spid="3">
                                            <p:txEl>
                                              <p:pRg st="8" end="8"/>
                                            </p:txEl>
                                          </p:spTgt>
                                        </p:tgtEl>
                                      </p:cBhvr>
                                    </p:animEffect>
                                    <p:anim calcmode="lin" valueType="num">
                                      <p:cBhvr>
                                        <p:cTn id="53"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58" dur="26">
                                          <p:stCondLst>
                                            <p:cond delay="650"/>
                                          </p:stCondLst>
                                        </p:cTn>
                                        <p:tgtEl>
                                          <p:spTgt spid="3">
                                            <p:txEl>
                                              <p:pRg st="8" end="8"/>
                                            </p:txEl>
                                          </p:spTgt>
                                        </p:tgtEl>
                                      </p:cBhvr>
                                      <p:to x="100000" y="60000"/>
                                    </p:animScale>
                                    <p:animScale>
                                      <p:cBhvr>
                                        <p:cTn id="59" dur="166" decel="50000">
                                          <p:stCondLst>
                                            <p:cond delay="676"/>
                                          </p:stCondLst>
                                        </p:cTn>
                                        <p:tgtEl>
                                          <p:spTgt spid="3">
                                            <p:txEl>
                                              <p:pRg st="8" end="8"/>
                                            </p:txEl>
                                          </p:spTgt>
                                        </p:tgtEl>
                                      </p:cBhvr>
                                      <p:to x="100000" y="100000"/>
                                    </p:animScale>
                                    <p:animScale>
                                      <p:cBhvr>
                                        <p:cTn id="60" dur="26">
                                          <p:stCondLst>
                                            <p:cond delay="1312"/>
                                          </p:stCondLst>
                                        </p:cTn>
                                        <p:tgtEl>
                                          <p:spTgt spid="3">
                                            <p:txEl>
                                              <p:pRg st="8" end="8"/>
                                            </p:txEl>
                                          </p:spTgt>
                                        </p:tgtEl>
                                      </p:cBhvr>
                                      <p:to x="100000" y="80000"/>
                                    </p:animScale>
                                    <p:animScale>
                                      <p:cBhvr>
                                        <p:cTn id="61" dur="166" decel="50000">
                                          <p:stCondLst>
                                            <p:cond delay="1338"/>
                                          </p:stCondLst>
                                        </p:cTn>
                                        <p:tgtEl>
                                          <p:spTgt spid="3">
                                            <p:txEl>
                                              <p:pRg st="8" end="8"/>
                                            </p:txEl>
                                          </p:spTgt>
                                        </p:tgtEl>
                                      </p:cBhvr>
                                      <p:to x="100000" y="100000"/>
                                    </p:animScale>
                                    <p:animScale>
                                      <p:cBhvr>
                                        <p:cTn id="62" dur="26">
                                          <p:stCondLst>
                                            <p:cond delay="1642"/>
                                          </p:stCondLst>
                                        </p:cTn>
                                        <p:tgtEl>
                                          <p:spTgt spid="3">
                                            <p:txEl>
                                              <p:pRg st="8" end="8"/>
                                            </p:txEl>
                                          </p:spTgt>
                                        </p:tgtEl>
                                      </p:cBhvr>
                                      <p:to x="100000" y="90000"/>
                                    </p:animScale>
                                    <p:animScale>
                                      <p:cBhvr>
                                        <p:cTn id="63" dur="166" decel="50000">
                                          <p:stCondLst>
                                            <p:cond delay="1668"/>
                                          </p:stCondLst>
                                        </p:cTn>
                                        <p:tgtEl>
                                          <p:spTgt spid="3">
                                            <p:txEl>
                                              <p:pRg st="8" end="8"/>
                                            </p:txEl>
                                          </p:spTgt>
                                        </p:tgtEl>
                                      </p:cBhvr>
                                      <p:to x="100000" y="100000"/>
                                    </p:animScale>
                                    <p:animScale>
                                      <p:cBhvr>
                                        <p:cTn id="64" dur="26">
                                          <p:stCondLst>
                                            <p:cond delay="1808"/>
                                          </p:stCondLst>
                                        </p:cTn>
                                        <p:tgtEl>
                                          <p:spTgt spid="3">
                                            <p:txEl>
                                              <p:pRg st="8" end="8"/>
                                            </p:txEl>
                                          </p:spTgt>
                                        </p:tgtEl>
                                      </p:cBhvr>
                                      <p:to x="100000" y="95000"/>
                                    </p:animScale>
                                    <p:animScale>
                                      <p:cBhvr>
                                        <p:cTn id="65" dur="166" decel="50000">
                                          <p:stCondLst>
                                            <p:cond delay="1834"/>
                                          </p:stCondLst>
                                        </p:cTn>
                                        <p:tgtEl>
                                          <p:spTgt spid="3">
                                            <p:txEl>
                                              <p:pRg st="8" end="8"/>
                                            </p:txEl>
                                          </p:spTgt>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500"/>
                                        <p:tgtEl>
                                          <p:spTgt spid="3">
                                            <p:txEl>
                                              <p:pRg st="9" end="9"/>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normAutofit/>
          </a:bodyPr>
          <a:lstStyle/>
          <a:p>
            <a:r>
              <a:rPr lang="en-US" sz="3200" dirty="0"/>
              <a:t>Issues related to Classification and Prediction</a:t>
            </a:r>
          </a:p>
        </p:txBody>
      </p:sp>
      <p:sp>
        <p:nvSpPr>
          <p:cNvPr id="4" name="Footer Placeholder 3"/>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6" name="Slide Number Placeholder 5">
            <a:extLst>
              <a:ext uri="{FF2B5EF4-FFF2-40B4-BE49-F238E27FC236}">
                <a16:creationId xmlns:a16="http://schemas.microsoft.com/office/drawing/2014/main" id="{1D5D4B11-B37B-CE48-8893-4869E42428C6}"/>
              </a:ext>
            </a:extLst>
          </p:cNvPr>
          <p:cNvSpPr>
            <a:spLocks noGrp="1"/>
          </p:cNvSpPr>
          <p:nvPr>
            <p:ph type="sldNum" sz="quarter" idx="12"/>
          </p:nvPr>
        </p:nvSpPr>
        <p:spPr/>
        <p:txBody>
          <a:bodyPr/>
          <a:lstStyle/>
          <a:p>
            <a:fld id="{FD58DAB5-CB49-440C-99FC-CF944ACFAA61}" type="slidenum">
              <a:rPr lang="en-US" smtClean="0"/>
              <a:pPr/>
              <a:t>30</a:t>
            </a:fld>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1.Data preparation</a:t>
            </a:r>
            <a:br>
              <a:rPr lang="en-US" dirty="0"/>
            </a:br>
            <a:r>
              <a:rPr lang="en-US" dirty="0"/>
              <a:t>Data preparation consist of data cleaning, relevance analysis and</a:t>
            </a:r>
            <a:br>
              <a:rPr lang="en-US" dirty="0"/>
            </a:br>
            <a:r>
              <a:rPr lang="en-US" dirty="0"/>
              <a:t>data transformation.</a:t>
            </a:r>
          </a:p>
          <a:p>
            <a:pPr marL="0" indent="0">
              <a:buNone/>
            </a:pPr>
            <a:r>
              <a:rPr lang="en-US" b="1" dirty="0"/>
              <a:t>2. Evaluation of classification methods</a:t>
            </a:r>
          </a:p>
          <a:p>
            <a:pPr marL="0" indent="0">
              <a:buNone/>
            </a:pPr>
            <a:br>
              <a:rPr lang="en-US" dirty="0"/>
            </a:br>
            <a:r>
              <a:rPr lang="en-US" b="1" dirty="0" err="1"/>
              <a:t>i</a:t>
            </a:r>
            <a:r>
              <a:rPr lang="en-US" b="1" dirty="0"/>
              <a:t>)  Predictive accuracy:</a:t>
            </a:r>
            <a:r>
              <a:rPr lang="en-US" dirty="0"/>
              <a:t> This is an ability of a model to predict the class label of a new    or previously unseen data.</a:t>
            </a:r>
          </a:p>
          <a:p>
            <a:pPr marL="0" indent="0">
              <a:buNone/>
            </a:pPr>
            <a:br>
              <a:rPr lang="en-US" dirty="0"/>
            </a:br>
            <a:r>
              <a:rPr lang="en-US" b="1" dirty="0"/>
              <a:t>ii) Speed and scalability:</a:t>
            </a:r>
            <a:r>
              <a:rPr lang="en-US" dirty="0"/>
              <a:t> It refers to the time required to construct and use the model and increase efficiency in disk- resident databases.</a:t>
            </a:r>
            <a:br>
              <a:rPr lang="en-US" dirty="0"/>
            </a:br>
            <a:br>
              <a:rPr lang="en-US" dirty="0"/>
            </a:br>
            <a:r>
              <a:rPr lang="en-US" b="1" dirty="0"/>
              <a:t>3. Inter-predictability:</a:t>
            </a:r>
            <a:br>
              <a:rPr lang="en-US" dirty="0"/>
            </a:br>
            <a:r>
              <a:rPr lang="en-US" dirty="0"/>
              <a:t>It is an understanding and insight provided by the model.</a:t>
            </a:r>
          </a:p>
        </p:txBody>
      </p:sp>
    </p:spTree>
    <p:extLst>
      <p:ext uri="{BB962C8B-B14F-4D97-AF65-F5344CB8AC3E}">
        <p14:creationId xmlns:p14="http://schemas.microsoft.com/office/powerpoint/2010/main" val="1594089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a:t>Data Mining Functionalities</a:t>
            </a:r>
          </a:p>
        </p:txBody>
      </p:sp>
      <p:sp>
        <p:nvSpPr>
          <p:cNvPr id="3" name="Content Placeholder 2"/>
          <p:cNvSpPr>
            <a:spLocks noGrp="1"/>
          </p:cNvSpPr>
          <p:nvPr>
            <p:ph idx="1"/>
          </p:nvPr>
        </p:nvSpPr>
        <p:spPr/>
        <p:txBody>
          <a:bodyPr>
            <a:normAutofit/>
          </a:bodyPr>
          <a:lstStyle/>
          <a:p>
            <a:pPr marL="0" indent="0">
              <a:buNone/>
            </a:pPr>
            <a:r>
              <a:rPr lang="en-US" dirty="0"/>
              <a:t>Regression</a:t>
            </a:r>
          </a:p>
          <a:p>
            <a:pPr algn="just">
              <a:spcBef>
                <a:spcPts val="0"/>
              </a:spcBef>
            </a:pPr>
            <a:r>
              <a:rPr lang="en-US" sz="2400" dirty="0"/>
              <a:t>Regression analysis is the data mining process is used to identify and analyze the relationship between variables because of the presence of the other factor</a:t>
            </a:r>
            <a:r>
              <a:rPr lang="en-US" dirty="0"/>
              <a:t>.</a:t>
            </a:r>
          </a:p>
          <a:p>
            <a:pPr algn="just">
              <a:spcBef>
                <a:spcPts val="0"/>
              </a:spcBef>
            </a:pPr>
            <a:r>
              <a:rPr lang="en-US" sz="2400" dirty="0"/>
              <a:t>Regression involves </a:t>
            </a:r>
            <a:r>
              <a:rPr lang="en-US" sz="2400" b="1" dirty="0"/>
              <a:t>predictor variable</a:t>
            </a:r>
            <a:r>
              <a:rPr lang="en-US" sz="2400" dirty="0"/>
              <a:t> (the values which are known) and </a:t>
            </a:r>
            <a:r>
              <a:rPr lang="en-US" sz="2400" b="1" dirty="0"/>
              <a:t>response variable</a:t>
            </a:r>
            <a:r>
              <a:rPr lang="en-US" sz="2400" dirty="0"/>
              <a:t> (values to be predicted).</a:t>
            </a:r>
          </a:p>
        </p:txBody>
      </p:sp>
      <p:sp>
        <p:nvSpPr>
          <p:cNvPr id="4" name="Footer Placeholder 3"/>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6" name="Slide Number Placeholder 5">
            <a:extLst>
              <a:ext uri="{FF2B5EF4-FFF2-40B4-BE49-F238E27FC236}">
                <a16:creationId xmlns:a16="http://schemas.microsoft.com/office/drawing/2014/main" id="{1D5D4B11-B37B-CE48-8893-4869E42428C6}"/>
              </a:ext>
            </a:extLst>
          </p:cNvPr>
          <p:cNvSpPr>
            <a:spLocks noGrp="1"/>
          </p:cNvSpPr>
          <p:nvPr>
            <p:ph type="sldNum" sz="quarter" idx="12"/>
          </p:nvPr>
        </p:nvSpPr>
        <p:spPr/>
        <p:txBody>
          <a:bodyPr/>
          <a:lstStyle/>
          <a:p>
            <a:fld id="{FD58DAB5-CB49-440C-99FC-CF944ACFAA61}" type="slidenum">
              <a:rPr lang="en-US" smtClean="0"/>
              <a:pPr/>
              <a:t>31</a:t>
            </a:fld>
            <a:endParaRPr lang="en-US"/>
          </a:p>
        </p:txBody>
      </p:sp>
      <p:pic>
        <p:nvPicPr>
          <p:cNvPr id="7" name="Picture 6"/>
          <p:cNvPicPr>
            <a:picLocks noChangeAspect="1"/>
          </p:cNvPicPr>
          <p:nvPr/>
        </p:nvPicPr>
        <p:blipFill>
          <a:blip r:embed="rId3"/>
          <a:stretch>
            <a:fillRect/>
          </a:stretch>
        </p:blipFill>
        <p:spPr>
          <a:xfrm>
            <a:off x="5334000" y="4038600"/>
            <a:ext cx="2971800" cy="2317750"/>
          </a:xfrm>
          <a:prstGeom prst="rect">
            <a:avLst/>
          </a:prstGeom>
        </p:spPr>
      </p:pic>
    </p:spTree>
    <p:extLst>
      <p:ext uri="{BB962C8B-B14F-4D97-AF65-F5344CB8AC3E}">
        <p14:creationId xmlns:p14="http://schemas.microsoft.com/office/powerpoint/2010/main" val="2703893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b="1" dirty="0"/>
              <a:t>Types of regression</a:t>
            </a:r>
            <a:endParaRPr lang="en-US" dirty="0"/>
          </a:p>
        </p:txBody>
      </p:sp>
      <p:sp>
        <p:nvSpPr>
          <p:cNvPr id="3" name="Content Placeholder 2"/>
          <p:cNvSpPr>
            <a:spLocks noGrp="1"/>
          </p:cNvSpPr>
          <p:nvPr>
            <p:ph idx="1"/>
          </p:nvPr>
        </p:nvSpPr>
        <p:spPr/>
        <p:txBody>
          <a:bodyPr/>
          <a:lstStyle/>
          <a:p>
            <a:r>
              <a:rPr lang="en-US" b="1" dirty="0"/>
              <a:t>The two basic types of regression are:</a:t>
            </a:r>
          </a:p>
          <a:p>
            <a:r>
              <a:rPr lang="en-US" dirty="0"/>
              <a:t>Linear regression</a:t>
            </a:r>
          </a:p>
          <a:p>
            <a:r>
              <a:rPr lang="en-US" dirty="0"/>
              <a:t>Multiple regression model</a:t>
            </a:r>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32</a:t>
            </a:fld>
            <a:endParaRPr lang="en-US"/>
          </a:p>
        </p:txBody>
      </p:sp>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pic>
        <p:nvPicPr>
          <p:cNvPr id="8" name="Picture 7"/>
          <p:cNvPicPr>
            <a:picLocks noChangeAspect="1"/>
          </p:cNvPicPr>
          <p:nvPr/>
        </p:nvPicPr>
        <p:blipFill>
          <a:blip r:embed="rId3"/>
          <a:stretch>
            <a:fillRect/>
          </a:stretch>
        </p:blipFill>
        <p:spPr>
          <a:xfrm>
            <a:off x="1143000" y="3505200"/>
            <a:ext cx="2819401" cy="2149475"/>
          </a:xfrm>
          <a:prstGeom prst="rect">
            <a:avLst/>
          </a:prstGeom>
        </p:spPr>
      </p:pic>
    </p:spTree>
    <p:extLst>
      <p:ext uri="{BB962C8B-B14F-4D97-AF65-F5344CB8AC3E}">
        <p14:creationId xmlns:p14="http://schemas.microsoft.com/office/powerpoint/2010/main" val="1619365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a:t>Linear regression</a:t>
            </a:r>
          </a:p>
        </p:txBody>
      </p:sp>
      <p:sp>
        <p:nvSpPr>
          <p:cNvPr id="3" name="Content Placeholder 2"/>
          <p:cNvSpPr>
            <a:spLocks noGrp="1"/>
          </p:cNvSpPr>
          <p:nvPr>
            <p:ph idx="1"/>
          </p:nvPr>
        </p:nvSpPr>
        <p:spPr/>
        <p:txBody>
          <a:bodyPr>
            <a:normAutofit fontScale="85000" lnSpcReduction="10000"/>
          </a:bodyPr>
          <a:lstStyle/>
          <a:p>
            <a:r>
              <a:rPr lang="en-US" sz="2800" dirty="0"/>
              <a:t>Linear regression attempts to model the relationship between two variables by fitting a linear equation to observe the data.</a:t>
            </a:r>
          </a:p>
          <a:p>
            <a:r>
              <a:rPr lang="en-US" sz="2800" dirty="0"/>
              <a:t>Linear regression attempts to find the mathematical relationship between variables.</a:t>
            </a:r>
          </a:p>
          <a:p>
            <a:r>
              <a:rPr lang="en-US" sz="2800" dirty="0"/>
              <a:t>If outcome is straight line then it is considered as linear model and if it is curved line, then it is a non linear model.</a:t>
            </a:r>
          </a:p>
          <a:p>
            <a:r>
              <a:rPr lang="en-US" sz="2800" dirty="0"/>
              <a:t>The relationship between dependent variable is given by straight line and it has only one independent variable.</a:t>
            </a:r>
            <a:br>
              <a:rPr lang="en-US" sz="2800" dirty="0"/>
            </a:br>
            <a:r>
              <a:rPr lang="en-US" sz="2800" b="1" dirty="0"/>
              <a:t>Y =  α + Β X</a:t>
            </a:r>
            <a:endParaRPr lang="en-US" sz="2800" dirty="0"/>
          </a:p>
          <a:p>
            <a:r>
              <a:rPr lang="en-US" sz="2800" dirty="0"/>
              <a:t>Model </a:t>
            </a:r>
            <a:r>
              <a:rPr lang="en-US" sz="2800" b="1" dirty="0"/>
              <a:t>'Y'</a:t>
            </a:r>
            <a:r>
              <a:rPr lang="en-US" sz="2800" dirty="0"/>
              <a:t>, is a linear function of </a:t>
            </a:r>
            <a:r>
              <a:rPr lang="en-US" sz="2800" b="1" dirty="0"/>
              <a:t>'X'</a:t>
            </a:r>
            <a:r>
              <a:rPr lang="en-US" sz="2800" dirty="0"/>
              <a:t>.</a:t>
            </a:r>
          </a:p>
          <a:p>
            <a:r>
              <a:rPr lang="en-US" sz="2800" dirty="0"/>
              <a:t>The value of 'Y' increases or decreases in linear manner according to which the value of 'X' also changes.</a:t>
            </a:r>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33</a:t>
            </a:fld>
            <a:endParaRPr lang="en-US"/>
          </a:p>
        </p:txBody>
      </p:sp>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1073940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a:t>Multiple regression model</a:t>
            </a:r>
          </a:p>
        </p:txBody>
      </p:sp>
      <p:sp>
        <p:nvSpPr>
          <p:cNvPr id="3" name="Content Placeholder 2"/>
          <p:cNvSpPr>
            <a:spLocks noGrp="1"/>
          </p:cNvSpPr>
          <p:nvPr>
            <p:ph idx="1"/>
          </p:nvPr>
        </p:nvSpPr>
        <p:spPr/>
        <p:txBody>
          <a:bodyPr>
            <a:normAutofit/>
          </a:bodyPr>
          <a:lstStyle/>
          <a:p>
            <a:r>
              <a:rPr lang="en-US" sz="2400" dirty="0"/>
              <a:t>Multiple linear regression is an extension of linear regression analysis.</a:t>
            </a:r>
          </a:p>
          <a:p>
            <a:r>
              <a:rPr lang="en-US" sz="2400" dirty="0"/>
              <a:t>It uses two or more independent variables to predict an outcome and a single continuous dependent variable.</a:t>
            </a:r>
            <a:br>
              <a:rPr lang="en-US" sz="2400" dirty="0"/>
            </a:br>
            <a:r>
              <a:rPr lang="en-US" sz="2400" b="1" dirty="0"/>
              <a:t>Y = a</a:t>
            </a:r>
            <a:r>
              <a:rPr lang="en-US" sz="2400" b="1" baseline="-25000" dirty="0"/>
              <a:t>0</a:t>
            </a:r>
            <a:r>
              <a:rPr lang="en-US" sz="2400" b="1" dirty="0"/>
              <a:t> + a</a:t>
            </a:r>
            <a:r>
              <a:rPr lang="en-US" sz="2400" b="1" baseline="-25000" dirty="0"/>
              <a:t>1</a:t>
            </a:r>
            <a:r>
              <a:rPr lang="en-US" sz="2400" b="1" dirty="0"/>
              <a:t> X</a:t>
            </a:r>
            <a:r>
              <a:rPr lang="en-US" sz="2400" b="1" baseline="-25000" dirty="0"/>
              <a:t>1</a:t>
            </a:r>
            <a:r>
              <a:rPr lang="en-US" sz="2400" b="1" dirty="0"/>
              <a:t> + a</a:t>
            </a:r>
            <a:r>
              <a:rPr lang="en-US" sz="2400" b="1" baseline="-25000" dirty="0"/>
              <a:t>2</a:t>
            </a:r>
            <a:r>
              <a:rPr lang="en-US" sz="2400" b="1" dirty="0"/>
              <a:t> X</a:t>
            </a:r>
            <a:r>
              <a:rPr lang="en-US" sz="2400" b="1" baseline="-25000" dirty="0"/>
              <a:t>2</a:t>
            </a:r>
            <a:r>
              <a:rPr lang="en-US" sz="2400" b="1" dirty="0"/>
              <a:t> +.........+</a:t>
            </a:r>
            <a:r>
              <a:rPr lang="en-US" sz="2400" b="1" dirty="0" err="1"/>
              <a:t>a</a:t>
            </a:r>
            <a:r>
              <a:rPr lang="en-US" sz="2400" b="1" baseline="-25000" dirty="0" err="1"/>
              <a:t>k</a:t>
            </a:r>
            <a:r>
              <a:rPr lang="en-US" sz="2400" b="1" dirty="0"/>
              <a:t> </a:t>
            </a:r>
            <a:r>
              <a:rPr lang="en-US" sz="2400" b="1" dirty="0" err="1"/>
              <a:t>X</a:t>
            </a:r>
            <a:r>
              <a:rPr lang="en-US" sz="2400" b="1" baseline="-25000" dirty="0" err="1"/>
              <a:t>k</a:t>
            </a:r>
            <a:r>
              <a:rPr lang="en-US" sz="2400" b="1" dirty="0"/>
              <a:t> +e</a:t>
            </a:r>
            <a:br>
              <a:rPr lang="en-US" sz="2400" dirty="0"/>
            </a:br>
            <a:r>
              <a:rPr lang="en-US" sz="2400" b="1" dirty="0"/>
              <a:t>where,</a:t>
            </a:r>
            <a:br>
              <a:rPr lang="en-US" sz="2400" dirty="0"/>
            </a:br>
            <a:r>
              <a:rPr lang="en-US" sz="2400" b="1" dirty="0"/>
              <a:t>'Y'</a:t>
            </a:r>
            <a:r>
              <a:rPr lang="en-US" sz="2400" dirty="0"/>
              <a:t> is the response variable.</a:t>
            </a:r>
            <a:br>
              <a:rPr lang="en-US" sz="2400" dirty="0"/>
            </a:br>
            <a:r>
              <a:rPr lang="en-US" sz="2400" b="1" dirty="0"/>
              <a:t>X</a:t>
            </a:r>
            <a:r>
              <a:rPr lang="en-US" sz="2400" b="1" baseline="-25000" dirty="0"/>
              <a:t>1</a:t>
            </a:r>
            <a:r>
              <a:rPr lang="en-US" sz="2400" b="1" dirty="0"/>
              <a:t> + X</a:t>
            </a:r>
            <a:r>
              <a:rPr lang="en-US" sz="2400" b="1" baseline="-25000" dirty="0"/>
              <a:t>2</a:t>
            </a:r>
            <a:r>
              <a:rPr lang="en-US" sz="2400" b="1" dirty="0"/>
              <a:t> + </a:t>
            </a:r>
            <a:r>
              <a:rPr lang="en-US" sz="2400" b="1" dirty="0" err="1"/>
              <a:t>X</a:t>
            </a:r>
            <a:r>
              <a:rPr lang="en-US" sz="2400" b="1" baseline="-25000" dirty="0" err="1"/>
              <a:t>k</a:t>
            </a:r>
            <a:r>
              <a:rPr lang="en-US" sz="2400" dirty="0"/>
              <a:t> are the independent predictors.</a:t>
            </a:r>
            <a:br>
              <a:rPr lang="en-US" sz="2400" dirty="0"/>
            </a:br>
            <a:r>
              <a:rPr lang="en-US" sz="2400" b="1" dirty="0"/>
              <a:t>'e'</a:t>
            </a:r>
            <a:r>
              <a:rPr lang="en-US" sz="2400" dirty="0"/>
              <a:t> is random error.</a:t>
            </a:r>
            <a:br>
              <a:rPr lang="en-US" sz="2400" dirty="0"/>
            </a:br>
            <a:r>
              <a:rPr lang="en-US" sz="2400" b="1" dirty="0"/>
              <a:t>a</a:t>
            </a:r>
            <a:r>
              <a:rPr lang="en-US" sz="2400" b="1" baseline="-25000" dirty="0"/>
              <a:t>0</a:t>
            </a:r>
            <a:r>
              <a:rPr lang="en-US" sz="2400" b="1" dirty="0"/>
              <a:t>, a</a:t>
            </a:r>
            <a:r>
              <a:rPr lang="en-US" sz="2400" b="1" baseline="-25000" dirty="0"/>
              <a:t>1</a:t>
            </a:r>
            <a:r>
              <a:rPr lang="en-US" sz="2400" b="1" dirty="0"/>
              <a:t>, a</a:t>
            </a:r>
            <a:r>
              <a:rPr lang="en-US" sz="2400" b="1" baseline="-25000" dirty="0"/>
              <a:t>2</a:t>
            </a:r>
            <a:r>
              <a:rPr lang="en-US" sz="2400" b="1" dirty="0"/>
              <a:t>, </a:t>
            </a:r>
            <a:r>
              <a:rPr lang="en-US" sz="2400" b="1" dirty="0" err="1"/>
              <a:t>a</a:t>
            </a:r>
            <a:r>
              <a:rPr lang="en-US" sz="2400" b="1" baseline="-25000" dirty="0" err="1"/>
              <a:t>k</a:t>
            </a:r>
            <a:r>
              <a:rPr lang="en-US" sz="2400" dirty="0"/>
              <a:t> are the regression  coefficients.</a:t>
            </a:r>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34</a:t>
            </a:fld>
            <a:endParaRPr lang="en-US"/>
          </a:p>
        </p:txBody>
      </p:sp>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Tree>
    <p:extLst>
      <p:ext uri="{BB962C8B-B14F-4D97-AF65-F5344CB8AC3E}">
        <p14:creationId xmlns:p14="http://schemas.microsoft.com/office/powerpoint/2010/main" val="2050628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Cluster Analysis</a:t>
            </a:r>
            <a:endParaRPr lang="en-IN"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79F5E61-197D-4C1A-A131-5D28380F6C92}" type="slidenum">
              <a:rPr lang="en-US" smtClean="0"/>
              <a:pPr/>
              <a:t>35</a:t>
            </a:fld>
            <a:endParaRPr lang="en-US"/>
          </a:p>
        </p:txBody>
      </p:sp>
      <p:sp>
        <p:nvSpPr>
          <p:cNvPr id="3" name="Content Placeholder 2">
            <a:extLst>
              <a:ext uri="{FF2B5EF4-FFF2-40B4-BE49-F238E27FC236}">
                <a16:creationId xmlns:a16="http://schemas.microsoft.com/office/drawing/2014/main" id="{AC2BAF7A-0F17-4B2E-B0B7-3FC76769DA1E}"/>
              </a:ext>
            </a:extLst>
          </p:cNvPr>
          <p:cNvSpPr>
            <a:spLocks noGrp="1"/>
          </p:cNvSpPr>
          <p:nvPr>
            <p:ph idx="1"/>
          </p:nvPr>
        </p:nvSpPr>
        <p:spPr>
          <a:xfrm>
            <a:off x="348456" y="1295400"/>
            <a:ext cx="8229600" cy="5045737"/>
          </a:xfrm>
        </p:spPr>
        <p:txBody>
          <a:bodyPr>
            <a:normAutofit/>
          </a:bodyPr>
          <a:lstStyle/>
          <a:p>
            <a:pPr algn="just"/>
            <a:r>
              <a:rPr lang="en-US" sz="2400" dirty="0"/>
              <a:t>Grouping of Objects</a:t>
            </a:r>
          </a:p>
          <a:p>
            <a:pPr algn="just"/>
            <a:r>
              <a:rPr lang="en-US" sz="2400" b="0" i="0" dirty="0">
                <a:effectLst/>
              </a:rPr>
              <a:t>objects within a cluster have high similarity in comparison to one another, but are very dissimilar to objects in other clusters.</a:t>
            </a:r>
          </a:p>
          <a:p>
            <a:pPr marL="0" indent="0">
              <a:buNone/>
            </a:pPr>
            <a:endParaRPr lang="en-IN" sz="2400" dirty="0"/>
          </a:p>
        </p:txBody>
      </p:sp>
      <p:pic>
        <p:nvPicPr>
          <p:cNvPr id="7" name="Picture 6">
            <a:extLst>
              <a:ext uri="{FF2B5EF4-FFF2-40B4-BE49-F238E27FC236}">
                <a16:creationId xmlns:a16="http://schemas.microsoft.com/office/drawing/2014/main" id="{862A9093-B9AD-4913-B25D-AFB5E9C27887}"/>
              </a:ext>
            </a:extLst>
          </p:cNvPr>
          <p:cNvPicPr>
            <a:picLocks noChangeAspect="1"/>
          </p:cNvPicPr>
          <p:nvPr/>
        </p:nvPicPr>
        <p:blipFill>
          <a:blip r:embed="rId2"/>
          <a:stretch>
            <a:fillRect/>
          </a:stretch>
        </p:blipFill>
        <p:spPr>
          <a:xfrm>
            <a:off x="685800" y="3637880"/>
            <a:ext cx="2944688" cy="2019412"/>
          </a:xfrm>
          <a:prstGeom prst="rect">
            <a:avLst/>
          </a:prstGeom>
        </p:spPr>
      </p:pic>
      <p:pic>
        <p:nvPicPr>
          <p:cNvPr id="2050" name="Picture 2" descr="Data Mining - Clustering (Function|Model)">
            <a:extLst>
              <a:ext uri="{FF2B5EF4-FFF2-40B4-BE49-F238E27FC236}">
                <a16:creationId xmlns:a16="http://schemas.microsoft.com/office/drawing/2014/main" id="{AE872967-8582-44B3-83F7-75BFF0044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909384"/>
            <a:ext cx="2667000" cy="1589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388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Outlie</a:t>
            </a:r>
            <a:r>
              <a:rPr lang="en-US" dirty="0">
                <a:latin typeface="Times New Roman" pitchFamily="18" charset="0"/>
                <a:cs typeface="Times New Roman" pitchFamily="18" charset="0"/>
              </a:rPr>
              <a:t>r Analysis</a:t>
            </a:r>
            <a:endParaRPr lang="en-IN"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79F5E61-197D-4C1A-A131-5D28380F6C92}" type="slidenum">
              <a:rPr lang="en-US" smtClean="0"/>
              <a:pPr/>
              <a:t>36</a:t>
            </a:fld>
            <a:endParaRPr lang="en-US"/>
          </a:p>
        </p:txBody>
      </p:sp>
      <p:sp>
        <p:nvSpPr>
          <p:cNvPr id="3" name="Content Placeholder 2">
            <a:extLst>
              <a:ext uri="{FF2B5EF4-FFF2-40B4-BE49-F238E27FC236}">
                <a16:creationId xmlns:a16="http://schemas.microsoft.com/office/drawing/2014/main" id="{AC2BAF7A-0F17-4B2E-B0B7-3FC76769DA1E}"/>
              </a:ext>
            </a:extLst>
          </p:cNvPr>
          <p:cNvSpPr>
            <a:spLocks noGrp="1"/>
          </p:cNvSpPr>
          <p:nvPr>
            <p:ph idx="1"/>
          </p:nvPr>
        </p:nvSpPr>
        <p:spPr>
          <a:xfrm>
            <a:off x="152400" y="949837"/>
            <a:ext cx="8229600" cy="5406513"/>
          </a:xfrm>
        </p:spPr>
        <p:txBody>
          <a:bodyPr>
            <a:normAutofit/>
          </a:bodyPr>
          <a:lstStyle/>
          <a:p>
            <a:pPr marL="0" indent="0">
              <a:buNone/>
            </a:pPr>
            <a:endParaRPr lang="en-US" sz="1400" b="0" i="0" dirty="0">
              <a:solidFill>
                <a:srgbClr val="6E6E6E"/>
              </a:solidFill>
              <a:effectLst/>
              <a:latin typeface="Helvetica" panose="020B0604020202020204" pitchFamily="34" charset="0"/>
            </a:endParaRPr>
          </a:p>
          <a:p>
            <a:pPr marL="0" indent="0" algn="just">
              <a:buNone/>
            </a:pPr>
            <a:r>
              <a:rPr lang="en-US" sz="2400" b="0" i="0" dirty="0">
                <a:effectLst/>
              </a:rPr>
              <a:t>A database may contain data objects that do not comply with the general behavior or model of the data. These data objects are outliers.</a:t>
            </a:r>
            <a:endParaRPr lang="en-IN" sz="2400" dirty="0"/>
          </a:p>
        </p:txBody>
      </p:sp>
      <p:pic>
        <p:nvPicPr>
          <p:cNvPr id="9" name="Picture 2" descr="Outlier Detection in Power BI using Funnel Plot | by Sanjay.M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951163"/>
            <a:ext cx="4038600" cy="3040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266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88493"/>
            <a:ext cx="6705600" cy="1143000"/>
          </a:xfrm>
        </p:spPr>
        <p:txBody>
          <a:bodyPr>
            <a:normAutofit/>
          </a:bodyPr>
          <a:lstStyle/>
          <a:p>
            <a:r>
              <a:rPr lang="en-US" sz="3200" dirty="0"/>
              <a:t>Architecture of Typical Data Mining systems</a:t>
            </a:r>
          </a:p>
        </p:txBody>
      </p:sp>
      <p:sp>
        <p:nvSpPr>
          <p:cNvPr id="4" name="Footer Placeholder 3"/>
          <p:cNvSpPr>
            <a:spLocks noGrp="1"/>
          </p:cNvSpPr>
          <p:nvPr>
            <p:ph type="ftr" sz="quarter" idx="11"/>
          </p:nvPr>
        </p:nvSpPr>
        <p:spPr/>
        <p:txBody>
          <a:bodyPr/>
          <a:lstStyle/>
          <a:p>
            <a:r>
              <a:rPr lang="en-US" dirty="0" err="1"/>
              <a:t>Dr.Carmel</a:t>
            </a:r>
            <a:r>
              <a:rPr lang="en-US" dirty="0"/>
              <a:t>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37</a:t>
            </a:fld>
            <a:endParaRPr lang="en-US"/>
          </a:p>
        </p:txBody>
      </p:sp>
      <p:pic>
        <p:nvPicPr>
          <p:cNvPr id="7" name="Picture 6">
            <a:extLst>
              <a:ext uri="{FF2B5EF4-FFF2-40B4-BE49-F238E27FC236}">
                <a16:creationId xmlns:a16="http://schemas.microsoft.com/office/drawing/2014/main" id="{99B22023-4837-9A49-8FD3-A623BE13B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pic>
        <p:nvPicPr>
          <p:cNvPr id="6" name="Content Placeholder 5"/>
          <p:cNvPicPr>
            <a:picLocks noGrp="1" noChangeAspect="1"/>
          </p:cNvPicPr>
          <p:nvPr>
            <p:ph idx="1"/>
          </p:nvPr>
        </p:nvPicPr>
        <p:blipFill>
          <a:blip r:embed="rId3"/>
          <a:stretch>
            <a:fillRect/>
          </a:stretch>
        </p:blipFill>
        <p:spPr>
          <a:xfrm>
            <a:off x="1447800" y="1524000"/>
            <a:ext cx="6019800" cy="4495800"/>
          </a:xfrm>
          <a:prstGeom prst="rect">
            <a:avLst/>
          </a:prstGeom>
        </p:spPr>
      </p:pic>
    </p:spTree>
    <p:extLst>
      <p:ext uri="{BB962C8B-B14F-4D97-AF65-F5344CB8AC3E}">
        <p14:creationId xmlns:p14="http://schemas.microsoft.com/office/powerpoint/2010/main" val="1195317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normAutofit fontScale="90000"/>
          </a:bodyPr>
          <a:lstStyle/>
          <a:p>
            <a:br>
              <a:rPr lang="en-US" sz="3600" dirty="0"/>
            </a:br>
            <a:br>
              <a:rPr lang="en-US" sz="3600" dirty="0"/>
            </a:br>
            <a:r>
              <a:rPr lang="en-US" sz="3600" dirty="0"/>
              <a:t>Architecture of Typical Data Mining systems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Data Warehouse:</a:t>
            </a:r>
          </a:p>
          <a:p>
            <a:pPr algn="just"/>
            <a:r>
              <a:rPr lang="en-US" sz="3100" dirty="0"/>
              <a:t>A data warehouse is a place which store information collected from multiple sources under unified schema. </a:t>
            </a:r>
          </a:p>
          <a:p>
            <a:pPr algn="just"/>
            <a:r>
              <a:rPr lang="en-US" sz="3100" dirty="0"/>
              <a:t>Information stored in a data warehouse is critical to organizations for the process of decision-making.</a:t>
            </a:r>
          </a:p>
          <a:p>
            <a:pPr marL="0" indent="0">
              <a:buNone/>
            </a:pPr>
            <a:r>
              <a:rPr lang="en-US" b="1" dirty="0"/>
              <a:t>Data Mining Engine:</a:t>
            </a:r>
          </a:p>
          <a:p>
            <a:pPr algn="just"/>
            <a:r>
              <a:rPr lang="en-US" sz="3100" dirty="0"/>
              <a:t>Data Mining Engine is the core component of data mining process which consists of various modules that are used to perform various tasks like clustering, classification, prediction and correlation analysis</a:t>
            </a:r>
            <a:r>
              <a:rPr lang="en-US" dirty="0"/>
              <a:t>.</a:t>
            </a:r>
          </a:p>
          <a:p>
            <a:pPr marL="0" indent="0">
              <a:buNone/>
            </a:pPr>
            <a:r>
              <a:rPr lang="en-US" b="1" dirty="0"/>
              <a:t>Pattern Evaluation:</a:t>
            </a:r>
          </a:p>
          <a:p>
            <a:pPr algn="just"/>
            <a:r>
              <a:rPr lang="en-US" sz="3100" dirty="0"/>
              <a:t>Pattern Evaluation is responsible for finding various patterns with the help of Data Mining Engine.</a:t>
            </a:r>
          </a:p>
          <a:p>
            <a:pPr algn="just"/>
            <a:endParaRPr lang="en-US" sz="26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38</a:t>
            </a:fld>
            <a:endParaRPr lang="en-US"/>
          </a:p>
        </p:txBody>
      </p:sp>
      <p:pic>
        <p:nvPicPr>
          <p:cNvPr id="6" name="Picture 5">
            <a:extLst>
              <a:ext uri="{FF2B5EF4-FFF2-40B4-BE49-F238E27FC236}">
                <a16:creationId xmlns:a16="http://schemas.microsoft.com/office/drawing/2014/main" id="{D789A376-39FE-3D43-8B3C-7252EBF6A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1511300" cy="1524000"/>
          </a:xfrm>
          <a:prstGeom prst="rect">
            <a:avLst/>
          </a:prstGeom>
        </p:spPr>
      </p:pic>
    </p:spTree>
    <p:extLst>
      <p:ext uri="{BB962C8B-B14F-4D97-AF65-F5344CB8AC3E}">
        <p14:creationId xmlns:p14="http://schemas.microsoft.com/office/powerpoint/2010/main" val="351711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2118"/>
            <a:ext cx="6477000" cy="1158081"/>
          </a:xfrm>
        </p:spPr>
        <p:txBody>
          <a:bodyPr>
            <a:normAutofit fontScale="90000"/>
          </a:bodyPr>
          <a:lstStyle/>
          <a:p>
            <a:br>
              <a:rPr lang="en-US" dirty="0">
                <a:solidFill>
                  <a:schemeClr val="tx1"/>
                </a:solidFill>
              </a:rPr>
            </a:br>
            <a:r>
              <a:rPr lang="en-US" sz="3600" dirty="0"/>
              <a:t>Architecture of Typical Data Mining systems</a:t>
            </a:r>
            <a:br>
              <a:rPr lang="en-US" sz="3600" dirty="0"/>
            </a:br>
            <a:endParaRPr lang="en-US" sz="3600" dirty="0"/>
          </a:p>
        </p:txBody>
      </p:sp>
      <p:sp>
        <p:nvSpPr>
          <p:cNvPr id="5" name="Footer Placeholder 4"/>
          <p:cNvSpPr>
            <a:spLocks noGrp="1"/>
          </p:cNvSpPr>
          <p:nvPr>
            <p:ph type="ftr" sz="quarter" idx="11"/>
          </p:nvPr>
        </p:nvSpPr>
        <p:spPr/>
        <p:txBody>
          <a:bodyPr/>
          <a:lstStyle/>
          <a:p>
            <a:r>
              <a:rPr lang="en-US"/>
              <a:t>Dr.Carmel Mary Belinda M J /CSE                                                            </a:t>
            </a:r>
          </a:p>
        </p:txBody>
      </p:sp>
      <p:pic>
        <p:nvPicPr>
          <p:cNvPr id="6" name="Picture 5">
            <a:extLst>
              <a:ext uri="{FF2B5EF4-FFF2-40B4-BE49-F238E27FC236}">
                <a16:creationId xmlns:a16="http://schemas.microsoft.com/office/drawing/2014/main" id="{99B22023-4837-9A49-8FD3-A623BE13B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4" name="Slide Number Placeholder 3">
            <a:extLst>
              <a:ext uri="{FF2B5EF4-FFF2-40B4-BE49-F238E27FC236}">
                <a16:creationId xmlns:a16="http://schemas.microsoft.com/office/drawing/2014/main" id="{262A7A46-1DFC-E244-A866-E5663028D04C}"/>
              </a:ext>
            </a:extLst>
          </p:cNvPr>
          <p:cNvSpPr>
            <a:spLocks noGrp="1"/>
          </p:cNvSpPr>
          <p:nvPr>
            <p:ph type="sldNum" sz="quarter" idx="12"/>
          </p:nvPr>
        </p:nvSpPr>
        <p:spPr/>
        <p:txBody>
          <a:bodyPr/>
          <a:lstStyle/>
          <a:p>
            <a:fld id="{FD58DAB5-CB49-440C-99FC-CF944ACFAA61}" type="slidenum">
              <a:rPr lang="en-US" smtClean="0"/>
              <a:pPr/>
              <a:t>39</a:t>
            </a:fld>
            <a:endParaRPr lang="en-US"/>
          </a:p>
        </p:txBody>
      </p:sp>
      <p:sp>
        <p:nvSpPr>
          <p:cNvPr id="8" name="Content Placeholder 7"/>
          <p:cNvSpPr>
            <a:spLocks noGrp="1"/>
          </p:cNvSpPr>
          <p:nvPr>
            <p:ph idx="1"/>
          </p:nvPr>
        </p:nvSpPr>
        <p:spPr/>
        <p:txBody>
          <a:bodyPr>
            <a:normAutofit fontScale="92500" lnSpcReduction="20000"/>
          </a:bodyPr>
          <a:lstStyle/>
          <a:p>
            <a:endParaRPr lang="en-US" dirty="0"/>
          </a:p>
          <a:p>
            <a:pPr marL="0" indent="0">
              <a:buNone/>
            </a:pPr>
            <a:r>
              <a:rPr lang="en-US" sz="2800" b="1" dirty="0"/>
              <a:t>User Interface:</a:t>
            </a:r>
          </a:p>
          <a:p>
            <a:pPr algn="just"/>
            <a:r>
              <a:rPr lang="en-US" sz="2600" dirty="0"/>
              <a:t>User Interface provides communication between user and data mining system.</a:t>
            </a:r>
          </a:p>
          <a:p>
            <a:pPr algn="just"/>
            <a:r>
              <a:rPr lang="en-US" sz="2600" dirty="0"/>
              <a:t>It allows user to use the system easily even if user doesn't have proper knowledge of the system.</a:t>
            </a:r>
          </a:p>
          <a:p>
            <a:pPr marL="0" indent="0">
              <a:buNone/>
            </a:pPr>
            <a:r>
              <a:rPr lang="en-US" sz="2800" b="1" dirty="0"/>
              <a:t>Knowledge Base:</a:t>
            </a:r>
          </a:p>
          <a:p>
            <a:pPr algn="just"/>
            <a:r>
              <a:rPr lang="en-US" sz="2600" dirty="0"/>
              <a:t>Knowledge Base consists of data that is very important in the process of data mining. </a:t>
            </a:r>
          </a:p>
          <a:p>
            <a:pPr algn="just"/>
            <a:r>
              <a:rPr lang="en-US" sz="2600" dirty="0"/>
              <a:t>Knowledge Base provides input to the data mining engine which guides data mining engine in the process of pattern search.</a:t>
            </a:r>
          </a:p>
        </p:txBody>
      </p:sp>
    </p:spTree>
    <p:extLst>
      <p:ext uri="{BB962C8B-B14F-4D97-AF65-F5344CB8AC3E}">
        <p14:creationId xmlns:p14="http://schemas.microsoft.com/office/powerpoint/2010/main" val="28399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of Data Mining</a:t>
            </a:r>
          </a:p>
        </p:txBody>
      </p:sp>
      <p:sp>
        <p:nvSpPr>
          <p:cNvPr id="3" name="Content Placeholder 2"/>
          <p:cNvSpPr>
            <a:spLocks noGrp="1"/>
          </p:cNvSpPr>
          <p:nvPr>
            <p:ph idx="1"/>
          </p:nvPr>
        </p:nvSpPr>
        <p:spPr/>
        <p:txBody>
          <a:bodyPr>
            <a:normAutofit/>
          </a:bodyPr>
          <a:lstStyle/>
          <a:p>
            <a:pPr algn="just"/>
            <a:r>
              <a:rPr lang="en-US" sz="2400" dirty="0"/>
              <a:t>Early techniques of identifying patterns in data include Bayes theorem (</a:t>
            </a:r>
            <a:r>
              <a:rPr lang="en-US" sz="2400" b="1" dirty="0"/>
              <a:t>1700s</a:t>
            </a:r>
            <a:r>
              <a:rPr lang="en-US" sz="2400" dirty="0"/>
              <a:t>).</a:t>
            </a:r>
          </a:p>
          <a:p>
            <a:pPr algn="just"/>
            <a:r>
              <a:rPr lang="en-US" sz="2400" dirty="0"/>
              <a:t>Evolution of regression(</a:t>
            </a:r>
            <a:r>
              <a:rPr lang="en-US" sz="2400" b="1" dirty="0"/>
              <a:t>1800s</a:t>
            </a:r>
            <a:r>
              <a:rPr lang="en-US" sz="2400" dirty="0"/>
              <a:t>)</a:t>
            </a:r>
          </a:p>
          <a:p>
            <a:pPr algn="just"/>
            <a:r>
              <a:rPr lang="en-US" sz="2400" dirty="0"/>
              <a:t>Neural networks, clustering, genetic algorithms (</a:t>
            </a:r>
            <a:r>
              <a:rPr lang="en-US" sz="2400" b="1" dirty="0"/>
              <a:t>1950s</a:t>
            </a:r>
            <a:r>
              <a:rPr lang="en-US" sz="2400" dirty="0"/>
              <a:t>)</a:t>
            </a:r>
          </a:p>
          <a:p>
            <a:pPr algn="just"/>
            <a:r>
              <a:rPr lang="en-US" sz="2400" dirty="0"/>
              <a:t>Decision trees(</a:t>
            </a:r>
            <a:r>
              <a:rPr lang="en-US" sz="2400" b="1" dirty="0"/>
              <a:t>1960s</a:t>
            </a:r>
            <a:r>
              <a:rPr lang="en-US" sz="2400" dirty="0"/>
              <a:t>) </a:t>
            </a:r>
          </a:p>
          <a:p>
            <a:pPr algn="just"/>
            <a:r>
              <a:rPr lang="en-US" sz="2400" dirty="0"/>
              <a:t>Supporting vector machines (</a:t>
            </a:r>
            <a:r>
              <a:rPr lang="en-US" sz="2400" b="1" dirty="0"/>
              <a:t>1990s</a:t>
            </a:r>
            <a:r>
              <a:rPr lang="en-US" sz="2400" dirty="0"/>
              <a:t>)</a:t>
            </a:r>
          </a:p>
          <a:p>
            <a:pPr algn="just"/>
            <a:r>
              <a:rPr lang="en-US" sz="2400" dirty="0"/>
              <a:t>In  </a:t>
            </a:r>
            <a:r>
              <a:rPr lang="en-US" sz="2400" b="1" dirty="0"/>
              <a:t>1990s</a:t>
            </a:r>
            <a:r>
              <a:rPr lang="en-US" sz="2400" dirty="0"/>
              <a:t>, the term "Data Mining" was introduced.</a:t>
            </a:r>
          </a:p>
          <a:p>
            <a:pPr marL="0" indent="0" algn="just">
              <a:buNone/>
            </a:pPr>
            <a:endParaRPr lang="en-US" sz="2400" dirty="0"/>
          </a:p>
        </p:txBody>
      </p:sp>
      <p:sp>
        <p:nvSpPr>
          <p:cNvPr id="4" name="Footer Placeholder 3"/>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5C19B47E-D627-374B-B95A-D50AFDBEA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6" name="Slide Number Placeholder 5">
            <a:extLst>
              <a:ext uri="{FF2B5EF4-FFF2-40B4-BE49-F238E27FC236}">
                <a16:creationId xmlns:a16="http://schemas.microsoft.com/office/drawing/2014/main" id="{ABD6CB56-34AE-4444-A579-ADFD11BB1F45}"/>
              </a:ext>
            </a:extLst>
          </p:cNvPr>
          <p:cNvSpPr>
            <a:spLocks noGrp="1"/>
          </p:cNvSpPr>
          <p:nvPr>
            <p:ph type="sldNum" sz="quarter" idx="12"/>
          </p:nvPr>
        </p:nvSpPr>
        <p:spPr/>
        <p:txBody>
          <a:bodyPr/>
          <a:lstStyle/>
          <a:p>
            <a:fld id="{FD58DAB5-CB49-440C-99FC-CF944ACFAA61}" type="slidenum">
              <a:rPr lang="en-US" smtClean="0"/>
              <a:pPr/>
              <a:t>4</a:t>
            </a:fld>
            <a:endParaRPr lang="en-US"/>
          </a:p>
        </p:txBody>
      </p:sp>
    </p:spTree>
    <p:extLst>
      <p:ext uri="{BB962C8B-B14F-4D97-AF65-F5344CB8AC3E}">
        <p14:creationId xmlns:p14="http://schemas.microsoft.com/office/powerpoint/2010/main" val="3000513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a:bodyPr>
          <a:lstStyle/>
          <a:p>
            <a:r>
              <a:rPr lang="en-US" sz="3200" dirty="0"/>
              <a:t>Data Mining Task Primitives</a:t>
            </a:r>
          </a:p>
        </p:txBody>
      </p:sp>
      <p:pic>
        <p:nvPicPr>
          <p:cNvPr id="6" name="Content Placeholder 5"/>
          <p:cNvPicPr>
            <a:picLocks noGrp="1" noChangeAspect="1"/>
          </p:cNvPicPr>
          <p:nvPr>
            <p:ph idx="1"/>
          </p:nvPr>
        </p:nvPicPr>
        <p:blipFill>
          <a:blip r:embed="rId2"/>
          <a:stretch>
            <a:fillRect/>
          </a:stretch>
        </p:blipFill>
        <p:spPr>
          <a:xfrm>
            <a:off x="1447800" y="1219201"/>
            <a:ext cx="7162800" cy="5137150"/>
          </a:xfrm>
          <a:prstGeom prst="rect">
            <a:avLst/>
          </a:prstGeom>
        </p:spPr>
      </p:pic>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40</a:t>
            </a:fld>
            <a:endParaRPr lang="en-US"/>
          </a:p>
        </p:txBody>
      </p:sp>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83127"/>
            <a:ext cx="1511300" cy="1524000"/>
          </a:xfrm>
          <a:prstGeom prst="rect">
            <a:avLst/>
          </a:prstGeom>
        </p:spPr>
      </p:pic>
    </p:spTree>
    <p:extLst>
      <p:ext uri="{BB962C8B-B14F-4D97-AF65-F5344CB8AC3E}">
        <p14:creationId xmlns:p14="http://schemas.microsoft.com/office/powerpoint/2010/main" val="2810325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394B-CC53-45C4-9FCE-26412CFEBF8F}"/>
              </a:ext>
            </a:extLst>
          </p:cNvPr>
          <p:cNvSpPr>
            <a:spLocks noGrp="1"/>
          </p:cNvSpPr>
          <p:nvPr>
            <p:ph type="title"/>
          </p:nvPr>
        </p:nvSpPr>
        <p:spPr/>
        <p:txBody>
          <a:bodyPr/>
          <a:lstStyle/>
          <a:p>
            <a:r>
              <a:rPr lang="en-US" sz="4400" dirty="0"/>
              <a:t>A data mining query</a:t>
            </a:r>
            <a:endParaRPr lang="en-US" dirty="0"/>
          </a:p>
        </p:txBody>
      </p:sp>
      <p:sp>
        <p:nvSpPr>
          <p:cNvPr id="3" name="Content Placeholder 2">
            <a:extLst>
              <a:ext uri="{FF2B5EF4-FFF2-40B4-BE49-F238E27FC236}">
                <a16:creationId xmlns:a16="http://schemas.microsoft.com/office/drawing/2014/main" id="{E2AA54BD-5045-4C2C-8840-2014C4AC3400}"/>
              </a:ext>
            </a:extLst>
          </p:cNvPr>
          <p:cNvSpPr>
            <a:spLocks noGrp="1"/>
          </p:cNvSpPr>
          <p:nvPr>
            <p:ph idx="1"/>
          </p:nvPr>
        </p:nvSpPr>
        <p:spPr/>
        <p:txBody>
          <a:bodyPr>
            <a:normAutofit/>
          </a:bodyPr>
          <a:lstStyle/>
          <a:p>
            <a:r>
              <a:rPr lang="en-US" sz="1800" dirty="0"/>
              <a:t>A data mining query language can be designed to incorporate these primitives, allowing users to flexibly interact with data mining systems. Having a data mining query language provides a foundation on which user-friendly graphical interfaces can be built</a:t>
            </a:r>
          </a:p>
        </p:txBody>
      </p:sp>
      <p:sp>
        <p:nvSpPr>
          <p:cNvPr id="4" name="Footer Placeholder 3">
            <a:extLst>
              <a:ext uri="{FF2B5EF4-FFF2-40B4-BE49-F238E27FC236}">
                <a16:creationId xmlns:a16="http://schemas.microsoft.com/office/drawing/2014/main" id="{99439C46-535F-446F-B730-281DCCB6D9AC}"/>
              </a:ext>
            </a:extLst>
          </p:cNvPr>
          <p:cNvSpPr>
            <a:spLocks noGrp="1"/>
          </p:cNvSpPr>
          <p:nvPr>
            <p:ph type="ftr" sz="quarter" idx="11"/>
          </p:nvPr>
        </p:nvSpPr>
        <p:spPr/>
        <p:txBody>
          <a:bodyPr/>
          <a:lstStyle/>
          <a:p>
            <a:r>
              <a:rPr lang="en-US"/>
              <a:t>Dr.Carmel Mary Belinda M J /CSE                                                            </a:t>
            </a:r>
          </a:p>
        </p:txBody>
      </p:sp>
      <p:sp>
        <p:nvSpPr>
          <p:cNvPr id="5" name="Slide Number Placeholder 4">
            <a:extLst>
              <a:ext uri="{FF2B5EF4-FFF2-40B4-BE49-F238E27FC236}">
                <a16:creationId xmlns:a16="http://schemas.microsoft.com/office/drawing/2014/main" id="{844A6A55-0E12-4DDB-8ADB-851F5966D063}"/>
              </a:ext>
            </a:extLst>
          </p:cNvPr>
          <p:cNvSpPr>
            <a:spLocks noGrp="1"/>
          </p:cNvSpPr>
          <p:nvPr>
            <p:ph type="sldNum" sz="quarter" idx="12"/>
          </p:nvPr>
        </p:nvSpPr>
        <p:spPr/>
        <p:txBody>
          <a:bodyPr/>
          <a:lstStyle/>
          <a:p>
            <a:fld id="{FD58DAB5-CB49-440C-99FC-CF944ACFAA61}" type="slidenum">
              <a:rPr lang="en-US" smtClean="0"/>
              <a:pPr/>
              <a:t>41</a:t>
            </a:fld>
            <a:endParaRPr lang="en-US"/>
          </a:p>
        </p:txBody>
      </p:sp>
      <p:pic>
        <p:nvPicPr>
          <p:cNvPr id="7" name="Picture 6">
            <a:extLst>
              <a:ext uri="{FF2B5EF4-FFF2-40B4-BE49-F238E27FC236}">
                <a16:creationId xmlns:a16="http://schemas.microsoft.com/office/drawing/2014/main" id="{39DEB41D-9FB4-4F31-B254-47CF88EDF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65919"/>
            <a:ext cx="1143000" cy="1143000"/>
          </a:xfrm>
          <a:prstGeom prst="rect">
            <a:avLst/>
          </a:prstGeom>
        </p:spPr>
      </p:pic>
    </p:spTree>
    <p:extLst>
      <p:ext uri="{BB962C8B-B14F-4D97-AF65-F5344CB8AC3E}">
        <p14:creationId xmlns:p14="http://schemas.microsoft.com/office/powerpoint/2010/main" val="3255273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10A6-A6AF-4B0E-AE15-AA289119EED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CA1EC07-E586-4642-BD5A-CC4C74E4893D}"/>
              </a:ext>
            </a:extLst>
          </p:cNvPr>
          <p:cNvSpPr>
            <a:spLocks noGrp="1"/>
          </p:cNvSpPr>
          <p:nvPr>
            <p:ph idx="1"/>
          </p:nvPr>
        </p:nvSpPr>
        <p:spPr/>
        <p:txBody>
          <a:bodyPr>
            <a:normAutofit/>
          </a:bodyPr>
          <a:lstStyle/>
          <a:p>
            <a:pPr algn="just"/>
            <a:r>
              <a:rPr lang="en-US" sz="1800" dirty="0"/>
              <a:t>Suppose, as a marketing manager of </a:t>
            </a:r>
            <a:r>
              <a:rPr lang="en-US" sz="1800" dirty="0" err="1"/>
              <a:t>AllElectronics</a:t>
            </a:r>
            <a:r>
              <a:rPr lang="en-US" sz="1800" dirty="0"/>
              <a:t>, you would like to classify customers based on their buying patterns. You are especially interested in those customers whose salary is no less than $40,000, and who have bought more than $1,000 worth of items, each of which is priced at no less than $100. In particular, you are interested in the customer’s age, income, the types of items purchased, the purchase location, and where the items were made. You would like to view the resulting classification in the form of rules. This data mining query is expressed in DMQL</a:t>
            </a:r>
          </a:p>
          <a:p>
            <a:pPr algn="just"/>
            <a:r>
              <a:rPr lang="en-US" sz="1800" dirty="0"/>
              <a:t>(1) use database </a:t>
            </a:r>
            <a:r>
              <a:rPr lang="en-US" sz="1800" dirty="0" err="1"/>
              <a:t>AllElectronics</a:t>
            </a:r>
            <a:r>
              <a:rPr lang="en-US" sz="1800" dirty="0"/>
              <a:t> </a:t>
            </a:r>
            <a:r>
              <a:rPr lang="en-US" sz="1800" dirty="0" err="1"/>
              <a:t>db</a:t>
            </a:r>
            <a:r>
              <a:rPr lang="en-US" sz="1800" dirty="0"/>
              <a:t> (2) use hierarchy location hierarchy for </a:t>
            </a:r>
            <a:r>
              <a:rPr lang="en-US" sz="1800" dirty="0" err="1"/>
              <a:t>T.branch</a:t>
            </a:r>
            <a:r>
              <a:rPr lang="en-US" sz="1800" dirty="0"/>
              <a:t>, age hierarchy for </a:t>
            </a:r>
            <a:r>
              <a:rPr lang="en-US" sz="1800" dirty="0" err="1"/>
              <a:t>C.age</a:t>
            </a:r>
            <a:r>
              <a:rPr lang="en-US" sz="1800" dirty="0"/>
              <a:t> (3) mine classification as promising customers (4) in relevance to </a:t>
            </a:r>
            <a:r>
              <a:rPr lang="en-US" sz="1800" dirty="0" err="1"/>
              <a:t>C.age</a:t>
            </a:r>
            <a:r>
              <a:rPr lang="en-US" sz="1800" dirty="0"/>
              <a:t>, </a:t>
            </a:r>
            <a:r>
              <a:rPr lang="en-US" sz="1800" dirty="0" err="1"/>
              <a:t>C.income</a:t>
            </a:r>
            <a:r>
              <a:rPr lang="en-US" sz="1800" dirty="0"/>
              <a:t>, </a:t>
            </a:r>
            <a:r>
              <a:rPr lang="en-US" sz="1800" dirty="0" err="1"/>
              <a:t>I.type</a:t>
            </a:r>
            <a:r>
              <a:rPr lang="en-US" sz="1800" dirty="0"/>
              <a:t>, </a:t>
            </a:r>
            <a:r>
              <a:rPr lang="en-US" sz="1800" dirty="0" err="1"/>
              <a:t>I.place</a:t>
            </a:r>
            <a:r>
              <a:rPr lang="en-US" sz="1800" dirty="0"/>
              <a:t> made, </a:t>
            </a:r>
            <a:r>
              <a:rPr lang="en-US" sz="1800" dirty="0" err="1"/>
              <a:t>T.branch</a:t>
            </a:r>
            <a:r>
              <a:rPr lang="en-US" sz="1800" dirty="0"/>
              <a:t> (5) from customer C, item I, transaction T (6) where </a:t>
            </a:r>
            <a:r>
              <a:rPr lang="en-US" sz="1800" dirty="0" err="1"/>
              <a:t>I.item</a:t>
            </a:r>
            <a:r>
              <a:rPr lang="en-US" sz="1800" dirty="0"/>
              <a:t> ID = </a:t>
            </a:r>
            <a:r>
              <a:rPr lang="en-US" sz="1800" dirty="0" err="1"/>
              <a:t>T.item</a:t>
            </a:r>
            <a:r>
              <a:rPr lang="en-US" sz="1800" dirty="0"/>
              <a:t> ID and </a:t>
            </a:r>
            <a:r>
              <a:rPr lang="en-US" sz="1800" dirty="0" err="1"/>
              <a:t>C.cust</a:t>
            </a:r>
            <a:r>
              <a:rPr lang="en-US" sz="1800" dirty="0"/>
              <a:t> ID = </a:t>
            </a:r>
            <a:r>
              <a:rPr lang="en-US" sz="1800" dirty="0" err="1"/>
              <a:t>T.cust</a:t>
            </a:r>
            <a:r>
              <a:rPr lang="en-US" sz="1800" dirty="0"/>
              <a:t> ID and </a:t>
            </a:r>
            <a:r>
              <a:rPr lang="en-US" sz="1800" dirty="0" err="1"/>
              <a:t>C.income</a:t>
            </a:r>
            <a:r>
              <a:rPr lang="en-US" sz="1800" dirty="0"/>
              <a:t> ≥ 40,000 and </a:t>
            </a:r>
            <a:r>
              <a:rPr lang="en-US" sz="1800" dirty="0" err="1"/>
              <a:t>I.price</a:t>
            </a:r>
            <a:r>
              <a:rPr lang="en-US" sz="1800" dirty="0"/>
              <a:t> ≥ 100 (7) group by </a:t>
            </a:r>
            <a:r>
              <a:rPr lang="en-US" sz="1800" dirty="0" err="1"/>
              <a:t>T.cust</a:t>
            </a:r>
            <a:r>
              <a:rPr lang="en-US" sz="1800" dirty="0"/>
              <a:t> ID</a:t>
            </a:r>
          </a:p>
        </p:txBody>
      </p:sp>
      <p:sp>
        <p:nvSpPr>
          <p:cNvPr id="4" name="Footer Placeholder 3">
            <a:extLst>
              <a:ext uri="{FF2B5EF4-FFF2-40B4-BE49-F238E27FC236}">
                <a16:creationId xmlns:a16="http://schemas.microsoft.com/office/drawing/2014/main" id="{10F535A0-F2FF-487D-B0E8-0DDC1AF6866F}"/>
              </a:ext>
            </a:extLst>
          </p:cNvPr>
          <p:cNvSpPr>
            <a:spLocks noGrp="1"/>
          </p:cNvSpPr>
          <p:nvPr>
            <p:ph type="ftr" sz="quarter" idx="11"/>
          </p:nvPr>
        </p:nvSpPr>
        <p:spPr/>
        <p:txBody>
          <a:bodyPr/>
          <a:lstStyle/>
          <a:p>
            <a:r>
              <a:rPr lang="en-US"/>
              <a:t>Dr.Carmel Mary Belinda M J /CSE                                                            </a:t>
            </a:r>
          </a:p>
        </p:txBody>
      </p:sp>
      <p:sp>
        <p:nvSpPr>
          <p:cNvPr id="5" name="Slide Number Placeholder 4">
            <a:extLst>
              <a:ext uri="{FF2B5EF4-FFF2-40B4-BE49-F238E27FC236}">
                <a16:creationId xmlns:a16="http://schemas.microsoft.com/office/drawing/2014/main" id="{46FE9CDB-3ED9-4030-BDAC-3C27DCDF5894}"/>
              </a:ext>
            </a:extLst>
          </p:cNvPr>
          <p:cNvSpPr>
            <a:spLocks noGrp="1"/>
          </p:cNvSpPr>
          <p:nvPr>
            <p:ph type="sldNum" sz="quarter" idx="12"/>
          </p:nvPr>
        </p:nvSpPr>
        <p:spPr/>
        <p:txBody>
          <a:bodyPr/>
          <a:lstStyle/>
          <a:p>
            <a:fld id="{FD58DAB5-CB49-440C-99FC-CF944ACFAA61}" type="slidenum">
              <a:rPr lang="en-US" smtClean="0"/>
              <a:pPr/>
              <a:t>42</a:t>
            </a:fld>
            <a:endParaRPr lang="en-US"/>
          </a:p>
        </p:txBody>
      </p:sp>
      <p:pic>
        <p:nvPicPr>
          <p:cNvPr id="7" name="Picture 6">
            <a:extLst>
              <a:ext uri="{FF2B5EF4-FFF2-40B4-BE49-F238E27FC236}">
                <a16:creationId xmlns:a16="http://schemas.microsoft.com/office/drawing/2014/main" id="{1AD670D5-5359-4044-83F8-E3C8FE896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65919"/>
            <a:ext cx="1143000" cy="1143000"/>
          </a:xfrm>
          <a:prstGeom prst="rect">
            <a:avLst/>
          </a:prstGeom>
        </p:spPr>
      </p:pic>
    </p:spTree>
    <p:extLst>
      <p:ext uri="{BB962C8B-B14F-4D97-AF65-F5344CB8AC3E}">
        <p14:creationId xmlns:p14="http://schemas.microsoft.com/office/powerpoint/2010/main" val="2648841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normAutofit/>
          </a:bodyPr>
          <a:lstStyle/>
          <a:p>
            <a:r>
              <a:rPr lang="en-US" sz="3200" dirty="0"/>
              <a:t>Data Mining Issues</a:t>
            </a:r>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43</a:t>
            </a:fld>
            <a:endParaRPr lang="en-US"/>
          </a:p>
        </p:txBody>
      </p:sp>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3127"/>
            <a:ext cx="1511300" cy="1524000"/>
          </a:xfrm>
          <a:prstGeom prst="rect">
            <a:avLst/>
          </a:prstGeom>
        </p:spPr>
      </p:pic>
      <p:pic>
        <p:nvPicPr>
          <p:cNvPr id="8" name="Content Placeholder 7"/>
          <p:cNvPicPr>
            <a:picLocks noGrp="1" noChangeAspect="1"/>
          </p:cNvPicPr>
          <p:nvPr>
            <p:ph idx="1"/>
          </p:nvPr>
        </p:nvPicPr>
        <p:blipFill>
          <a:blip r:embed="rId3"/>
          <a:stretch>
            <a:fillRect/>
          </a:stretch>
        </p:blipFill>
        <p:spPr>
          <a:xfrm>
            <a:off x="838200" y="1607128"/>
            <a:ext cx="6934199" cy="4346792"/>
          </a:xfrm>
          <a:prstGeom prst="rect">
            <a:avLst/>
          </a:prstGeom>
        </p:spPr>
      </p:pic>
    </p:spTree>
    <p:extLst>
      <p:ext uri="{BB962C8B-B14F-4D97-AF65-F5344CB8AC3E}">
        <p14:creationId xmlns:p14="http://schemas.microsoft.com/office/powerpoint/2010/main" val="3812595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Applications</a:t>
            </a:r>
          </a:p>
        </p:txBody>
      </p:sp>
      <p:sp>
        <p:nvSpPr>
          <p:cNvPr id="4" name="Footer Placeholder 3"/>
          <p:cNvSpPr>
            <a:spLocks noGrp="1"/>
          </p:cNvSpPr>
          <p:nvPr>
            <p:ph type="ftr" sz="quarter" idx="11"/>
          </p:nvPr>
        </p:nvSpPr>
        <p:spPr/>
        <p:txBody>
          <a:bodyPr/>
          <a:lstStyle/>
          <a:p>
            <a:r>
              <a:rPr lang="en-US"/>
              <a:t>Dr.Carmel Mary Belinda M J /CSE                                                            </a:t>
            </a:r>
          </a:p>
        </p:txBody>
      </p:sp>
      <p:pic>
        <p:nvPicPr>
          <p:cNvPr id="5" name="Picture 4">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sp>
        <p:nvSpPr>
          <p:cNvPr id="6" name="Slide Number Placeholder 5">
            <a:extLst>
              <a:ext uri="{FF2B5EF4-FFF2-40B4-BE49-F238E27FC236}">
                <a16:creationId xmlns:a16="http://schemas.microsoft.com/office/drawing/2014/main" id="{1D5D4B11-B37B-CE48-8893-4869E42428C6}"/>
              </a:ext>
            </a:extLst>
          </p:cNvPr>
          <p:cNvSpPr>
            <a:spLocks noGrp="1"/>
          </p:cNvSpPr>
          <p:nvPr>
            <p:ph type="sldNum" sz="quarter" idx="12"/>
          </p:nvPr>
        </p:nvSpPr>
        <p:spPr/>
        <p:txBody>
          <a:bodyPr/>
          <a:lstStyle/>
          <a:p>
            <a:fld id="{FD58DAB5-CB49-440C-99FC-CF944ACFAA61}" type="slidenum">
              <a:rPr lang="en-US" smtClean="0"/>
              <a:pPr/>
              <a:t>44</a:t>
            </a:fld>
            <a:endParaRPr lang="en-US"/>
          </a:p>
        </p:txBody>
      </p:sp>
      <p:pic>
        <p:nvPicPr>
          <p:cNvPr id="8" name="Content Placeholder 7"/>
          <p:cNvPicPr>
            <a:picLocks noGrp="1" noChangeAspect="1"/>
          </p:cNvPicPr>
          <p:nvPr>
            <p:ph idx="1"/>
          </p:nvPr>
        </p:nvPicPr>
        <p:blipFill>
          <a:blip r:embed="rId3"/>
          <a:stretch>
            <a:fillRect/>
          </a:stretch>
        </p:blipFill>
        <p:spPr>
          <a:xfrm>
            <a:off x="1143000" y="1524000"/>
            <a:ext cx="6019800" cy="4495799"/>
          </a:xfrm>
          <a:prstGeom prst="rect">
            <a:avLst/>
          </a:prstGeom>
        </p:spPr>
      </p:pic>
    </p:spTree>
    <p:extLst>
      <p:ext uri="{BB962C8B-B14F-4D97-AF65-F5344CB8AC3E}">
        <p14:creationId xmlns:p14="http://schemas.microsoft.com/office/powerpoint/2010/main" val="7160152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300" y="274638"/>
            <a:ext cx="7175500" cy="1143000"/>
          </a:xfrm>
        </p:spPr>
        <p:txBody>
          <a:bodyPr>
            <a:normAutofit/>
          </a:bodyPr>
          <a:lstStyle/>
          <a:p>
            <a:r>
              <a:rPr lang="en-IN" sz="3200" b="1" dirty="0"/>
              <a:t>DATA PREPROCESSING</a:t>
            </a:r>
            <a:br>
              <a:rPr lang="en-US" sz="3200" dirty="0"/>
            </a:br>
            <a:endParaRPr lang="en-US" sz="3200" dirty="0"/>
          </a:p>
        </p:txBody>
      </p:sp>
      <p:sp>
        <p:nvSpPr>
          <p:cNvPr id="3" name="Content Placeholder 2"/>
          <p:cNvSpPr>
            <a:spLocks noGrp="1"/>
          </p:cNvSpPr>
          <p:nvPr>
            <p:ph idx="1"/>
          </p:nvPr>
        </p:nvSpPr>
        <p:spPr/>
        <p:txBody>
          <a:bodyPr/>
          <a:lstStyle/>
          <a:p>
            <a:r>
              <a:rPr lang="en-IN" sz="2400" b="1" dirty="0"/>
              <a:t>Data </a:t>
            </a:r>
            <a:r>
              <a:rPr lang="en-IN" sz="2400" b="1" dirty="0" err="1"/>
              <a:t>preprocessing</a:t>
            </a:r>
            <a:r>
              <a:rPr lang="en-IN" sz="2400" dirty="0"/>
              <a:t> is a </a:t>
            </a:r>
            <a:r>
              <a:rPr lang="en-IN" sz="2400" b="1" dirty="0"/>
              <a:t>data mining</a:t>
            </a:r>
            <a:r>
              <a:rPr lang="en-IN" sz="2400" dirty="0"/>
              <a:t> technique that involves transforming raw </a:t>
            </a:r>
            <a:r>
              <a:rPr lang="en-IN" sz="2400" b="1" dirty="0"/>
              <a:t>data</a:t>
            </a:r>
            <a:r>
              <a:rPr lang="en-IN" sz="2400" dirty="0"/>
              <a:t> into an understandable format.</a:t>
            </a:r>
            <a:endParaRPr lang="en-US" sz="2400" dirty="0"/>
          </a:p>
          <a:p>
            <a:pPr marL="0" indent="0">
              <a:buNone/>
            </a:pP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45</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300" cy="1524000"/>
          </a:xfrm>
          <a:prstGeom prst="rect">
            <a:avLst/>
          </a:prstGeom>
        </p:spPr>
      </p:pic>
      <p:pic>
        <p:nvPicPr>
          <p:cNvPr id="7" name="Picture 6"/>
          <p:cNvPicPr>
            <a:picLocks noChangeAspect="1"/>
          </p:cNvPicPr>
          <p:nvPr/>
        </p:nvPicPr>
        <p:blipFill>
          <a:blip r:embed="rId3"/>
          <a:stretch>
            <a:fillRect/>
          </a:stretch>
        </p:blipFill>
        <p:spPr>
          <a:xfrm>
            <a:off x="1371600" y="2662237"/>
            <a:ext cx="5791200" cy="3694113"/>
          </a:xfrm>
          <a:prstGeom prst="rect">
            <a:avLst/>
          </a:prstGeom>
        </p:spPr>
      </p:pic>
    </p:spTree>
    <p:extLst>
      <p:ext uri="{BB962C8B-B14F-4D97-AF65-F5344CB8AC3E}">
        <p14:creationId xmlns:p14="http://schemas.microsoft.com/office/powerpoint/2010/main" val="2135658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normAutofit/>
          </a:bodyPr>
          <a:lstStyle/>
          <a:p>
            <a:r>
              <a:rPr lang="en-US" altLang="en-US" sz="3600" dirty="0"/>
              <a:t>Why Preprocess the Data?</a:t>
            </a: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46</a:t>
            </a:fld>
            <a:endParaRPr lang="en-US"/>
          </a:p>
        </p:txBody>
      </p:sp>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sp>
        <p:nvSpPr>
          <p:cNvPr id="3" name="Content Placeholder 2"/>
          <p:cNvSpPr>
            <a:spLocks noGrp="1"/>
          </p:cNvSpPr>
          <p:nvPr>
            <p:ph idx="1"/>
          </p:nvPr>
        </p:nvSpPr>
        <p:spPr/>
        <p:txBody>
          <a:bodyPr/>
          <a:lstStyle/>
          <a:p>
            <a:pPr lvl="1">
              <a:lnSpc>
                <a:spcPct val="140000"/>
              </a:lnSpc>
              <a:buFont typeface="Arial" panose="020B0604020202020204" pitchFamily="34" charset="0"/>
              <a:buChar char="•"/>
            </a:pPr>
            <a:r>
              <a:rPr lang="en-US" altLang="en-US" sz="2400" dirty="0"/>
              <a:t>Accuracy</a:t>
            </a:r>
          </a:p>
          <a:p>
            <a:pPr lvl="1">
              <a:lnSpc>
                <a:spcPct val="140000"/>
              </a:lnSpc>
              <a:buFont typeface="Arial" panose="020B0604020202020204" pitchFamily="34" charset="0"/>
              <a:buChar char="•"/>
            </a:pPr>
            <a:r>
              <a:rPr lang="en-US" altLang="en-US" sz="2400" dirty="0"/>
              <a:t>Completeness</a:t>
            </a:r>
          </a:p>
          <a:p>
            <a:pPr lvl="1">
              <a:lnSpc>
                <a:spcPct val="140000"/>
              </a:lnSpc>
              <a:buFont typeface="Arial" panose="020B0604020202020204" pitchFamily="34" charset="0"/>
              <a:buChar char="•"/>
            </a:pPr>
            <a:r>
              <a:rPr lang="en-US" altLang="en-US" sz="2400" dirty="0"/>
              <a:t> Consistency</a:t>
            </a:r>
          </a:p>
          <a:p>
            <a:pPr lvl="1">
              <a:lnSpc>
                <a:spcPct val="140000"/>
              </a:lnSpc>
              <a:buFont typeface="Arial" panose="020B0604020202020204" pitchFamily="34" charset="0"/>
              <a:buChar char="•"/>
            </a:pPr>
            <a:r>
              <a:rPr lang="en-US" altLang="en-US" sz="2400" dirty="0"/>
              <a:t>Timeliness</a:t>
            </a:r>
          </a:p>
          <a:p>
            <a:pPr lvl="1">
              <a:lnSpc>
                <a:spcPct val="140000"/>
              </a:lnSpc>
              <a:buFont typeface="Arial" panose="020B0604020202020204" pitchFamily="34" charset="0"/>
              <a:buChar char="•"/>
            </a:pPr>
            <a:r>
              <a:rPr lang="en-US" altLang="en-US" sz="2400" dirty="0"/>
              <a:t>Believability</a:t>
            </a:r>
          </a:p>
          <a:p>
            <a:pPr lvl="1">
              <a:lnSpc>
                <a:spcPct val="140000"/>
              </a:lnSpc>
              <a:buFont typeface="Arial" panose="020B0604020202020204" pitchFamily="34" charset="0"/>
              <a:buChar char="•"/>
            </a:pPr>
            <a:r>
              <a:rPr lang="en-US" altLang="en-US" sz="2400" dirty="0"/>
              <a:t>Interpretability</a:t>
            </a:r>
            <a:endParaRPr lang="en-US" dirty="0"/>
          </a:p>
        </p:txBody>
      </p:sp>
    </p:spTree>
    <p:extLst>
      <p:ext uri="{BB962C8B-B14F-4D97-AF65-F5344CB8AC3E}">
        <p14:creationId xmlns:p14="http://schemas.microsoft.com/office/powerpoint/2010/main" val="2477079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normAutofit fontScale="90000"/>
          </a:bodyPr>
          <a:lstStyle/>
          <a:p>
            <a:r>
              <a:rPr lang="en-IN" sz="3600" b="1" dirty="0"/>
              <a:t>Steps Involved in Data </a:t>
            </a:r>
            <a:r>
              <a:rPr lang="en-IN" sz="3600" b="1" dirty="0" err="1"/>
              <a:t>Preprocessing</a:t>
            </a:r>
            <a:br>
              <a:rPr lang="en-US" dirty="0"/>
            </a:br>
            <a:endParaRPr lang="en-US" dirty="0"/>
          </a:p>
        </p:txBody>
      </p:sp>
      <p:pic>
        <p:nvPicPr>
          <p:cNvPr id="6" name="Content Placeholder 5"/>
          <p:cNvPicPr>
            <a:picLocks noGrp="1" noChangeAspect="1"/>
          </p:cNvPicPr>
          <p:nvPr>
            <p:ph idx="1"/>
          </p:nvPr>
        </p:nvPicPr>
        <p:blipFill>
          <a:blip r:embed="rId2"/>
          <a:stretch>
            <a:fillRect/>
          </a:stretch>
        </p:blipFill>
        <p:spPr>
          <a:xfrm>
            <a:off x="1447800" y="1901030"/>
            <a:ext cx="5943600" cy="4455319"/>
          </a:xfrm>
          <a:prstGeom prst="rect">
            <a:avLst/>
          </a:prstGeom>
        </p:spPr>
      </p:pic>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47</a:t>
            </a:fld>
            <a:endParaRPr lang="en-US"/>
          </a:p>
        </p:txBody>
      </p:sp>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spTree>
    <p:extLst>
      <p:ext uri="{BB962C8B-B14F-4D97-AF65-F5344CB8AC3E}">
        <p14:creationId xmlns:p14="http://schemas.microsoft.com/office/powerpoint/2010/main" val="1771140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normAutofit fontScale="90000"/>
          </a:bodyPr>
          <a:lstStyle/>
          <a:p>
            <a:br>
              <a:rPr lang="en-IN" sz="3600" dirty="0"/>
            </a:br>
            <a:br>
              <a:rPr lang="en-IN" sz="3600" dirty="0"/>
            </a:br>
            <a:r>
              <a:rPr lang="en-IN" sz="3600" b="1" dirty="0"/>
              <a:t>DATA CLEANING</a:t>
            </a: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48</a:t>
            </a:fld>
            <a:endParaRPr lang="en-US"/>
          </a:p>
        </p:txBody>
      </p:sp>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sp>
        <p:nvSpPr>
          <p:cNvPr id="3" name="Content Placeholder 2"/>
          <p:cNvSpPr>
            <a:spLocks noGrp="1"/>
          </p:cNvSpPr>
          <p:nvPr>
            <p:ph idx="1"/>
          </p:nvPr>
        </p:nvSpPr>
        <p:spPr/>
        <p:txBody>
          <a:bodyPr>
            <a:normAutofit lnSpcReduction="10000"/>
          </a:bodyPr>
          <a:lstStyle/>
          <a:p>
            <a:pPr marL="0" indent="0">
              <a:buNone/>
            </a:pPr>
            <a:r>
              <a:rPr lang="en-IN" sz="2600" b="1" dirty="0"/>
              <a:t>Missing Values</a:t>
            </a:r>
            <a:endParaRPr lang="en-US" sz="2600" dirty="0"/>
          </a:p>
          <a:p>
            <a:r>
              <a:rPr lang="en-IN" sz="2000" dirty="0"/>
              <a:t>Ignore the tuple-</a:t>
            </a:r>
            <a:r>
              <a:rPr lang="en-US" sz="2000" dirty="0"/>
              <a:t>when the class label is missing</a:t>
            </a:r>
            <a:endParaRPr lang="en-IN" sz="2000" dirty="0"/>
          </a:p>
          <a:p>
            <a:r>
              <a:rPr lang="en-IN" sz="2000" dirty="0"/>
              <a:t>Fill in the missing value manually-</a:t>
            </a:r>
            <a:r>
              <a:rPr lang="en-US" sz="2000" dirty="0"/>
              <a:t>this approach is time consuming and may not be feasible given a large data set with many missing values. </a:t>
            </a:r>
            <a:endParaRPr lang="en-IN" sz="2000" dirty="0"/>
          </a:p>
          <a:p>
            <a:r>
              <a:rPr lang="en-IN" sz="2000" dirty="0"/>
              <a:t>Use a global constant to fill in the missing value-</a:t>
            </a:r>
            <a:r>
              <a:rPr lang="en-US" sz="2000" dirty="0"/>
              <a:t>Replace all missing attribute values by the same constant such as a label like “Unknown” or −∞. </a:t>
            </a:r>
            <a:endParaRPr lang="en-IN" sz="2000" dirty="0"/>
          </a:p>
          <a:p>
            <a:r>
              <a:rPr lang="en-IN" sz="2000" dirty="0"/>
              <a:t>Use a measure of central tendency for the attribute to fill in the missing value-</a:t>
            </a:r>
            <a:r>
              <a:rPr lang="en-US" sz="2000" dirty="0"/>
              <a:t>the mean or median</a:t>
            </a:r>
            <a:endParaRPr lang="en-IN" sz="2000" dirty="0"/>
          </a:p>
          <a:p>
            <a:r>
              <a:rPr lang="en-IN" sz="2000" dirty="0"/>
              <a:t>Use the attribute mean or median for all samples belonging to the same class as the given tuple</a:t>
            </a:r>
          </a:p>
          <a:p>
            <a:r>
              <a:rPr lang="en-IN" sz="2000" dirty="0"/>
              <a:t>Use the most probable value to fill in the missing value-</a:t>
            </a:r>
            <a:r>
              <a:rPr lang="en-US" sz="2000" dirty="0"/>
              <a:t>This may be determined with regression, inference-based tools using a Bayesian formalism, or decision tree.</a:t>
            </a:r>
          </a:p>
        </p:txBody>
      </p:sp>
    </p:spTree>
    <p:extLst>
      <p:ext uri="{BB962C8B-B14F-4D97-AF65-F5344CB8AC3E}">
        <p14:creationId xmlns:p14="http://schemas.microsoft.com/office/powerpoint/2010/main" val="38499610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normAutofit fontScale="90000"/>
          </a:bodyPr>
          <a:lstStyle/>
          <a:p>
            <a:br>
              <a:rPr lang="en-IN" sz="3600" dirty="0"/>
            </a:br>
            <a:br>
              <a:rPr lang="en-IN" sz="3600" dirty="0"/>
            </a:br>
            <a:r>
              <a:rPr lang="en-US" sz="3600" dirty="0"/>
              <a:t>How to Clean Noisy Data</a:t>
            </a: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49</a:t>
            </a:fld>
            <a:endParaRPr lang="en-US"/>
          </a:p>
        </p:txBody>
      </p:sp>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sp>
        <p:nvSpPr>
          <p:cNvPr id="3" name="Content Placeholder 2"/>
          <p:cNvSpPr>
            <a:spLocks noGrp="1"/>
          </p:cNvSpPr>
          <p:nvPr>
            <p:ph idx="1"/>
          </p:nvPr>
        </p:nvSpPr>
        <p:spPr/>
        <p:txBody>
          <a:bodyPr>
            <a:normAutofit/>
          </a:bodyPr>
          <a:lstStyle/>
          <a:p>
            <a:pPr marL="0" indent="0">
              <a:buNone/>
            </a:pPr>
            <a:r>
              <a:rPr lang="en-IN" sz="2600" b="1" dirty="0"/>
              <a:t>Missing Values</a:t>
            </a:r>
            <a:endParaRPr lang="en-US" sz="2600" dirty="0"/>
          </a:p>
          <a:p>
            <a:r>
              <a:rPr lang="en-IN" sz="2000" dirty="0"/>
              <a:t>Ignore the tuple</a:t>
            </a:r>
          </a:p>
          <a:p>
            <a:r>
              <a:rPr lang="en-IN" sz="2000" dirty="0"/>
              <a:t>Fill in the missing value manually</a:t>
            </a:r>
          </a:p>
          <a:p>
            <a:r>
              <a:rPr lang="en-IN" sz="2000" dirty="0"/>
              <a:t>Use a global constant to fill in the missing value</a:t>
            </a:r>
          </a:p>
          <a:p>
            <a:r>
              <a:rPr lang="en-IN" sz="2000" dirty="0"/>
              <a:t>Use a measure of central tendency for the attribute to fill in the missing value</a:t>
            </a:r>
          </a:p>
          <a:p>
            <a:r>
              <a:rPr lang="en-IN" sz="2000" dirty="0"/>
              <a:t>Use the attribute mean or median for all samples belonging to the same class as the given tuple</a:t>
            </a:r>
          </a:p>
          <a:p>
            <a:r>
              <a:rPr lang="en-IN" sz="2000" dirty="0"/>
              <a:t>Use the most probable value to fill in the missing value</a:t>
            </a:r>
            <a:endParaRPr lang="en-US" sz="2000" dirty="0"/>
          </a:p>
        </p:txBody>
      </p:sp>
      <p:pic>
        <p:nvPicPr>
          <p:cNvPr id="8" name="Picture 2" descr="DATA PREPROCESSING">
            <a:extLst>
              <a:ext uri="{FF2B5EF4-FFF2-40B4-BE49-F238E27FC236}">
                <a16:creationId xmlns:a16="http://schemas.microsoft.com/office/drawing/2014/main" id="{53AB04AC-CF64-4392-BC1C-06045ACA3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47825"/>
            <a:ext cx="8229600" cy="4436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77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US" dirty="0"/>
              <a:t>History of Data Mining</a:t>
            </a:r>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5</a:t>
            </a:fld>
            <a:endParaRPr lang="en-US"/>
          </a:p>
        </p:txBody>
      </p:sp>
      <p:pic>
        <p:nvPicPr>
          <p:cNvPr id="6" name="Content Placeholder 5"/>
          <p:cNvPicPr>
            <a:picLocks noGrp="1" noChangeAspect="1"/>
          </p:cNvPicPr>
          <p:nvPr>
            <p:ph idx="1"/>
          </p:nvPr>
        </p:nvPicPr>
        <p:blipFill>
          <a:blip r:embed="rId2"/>
          <a:stretch>
            <a:fillRect/>
          </a:stretch>
        </p:blipFill>
        <p:spPr>
          <a:xfrm>
            <a:off x="1752600" y="1608138"/>
            <a:ext cx="5715000" cy="4748212"/>
          </a:xfrm>
          <a:prstGeom prst="rect">
            <a:avLst/>
          </a:prstGeom>
        </p:spPr>
      </p:pic>
      <p:pic>
        <p:nvPicPr>
          <p:cNvPr id="7" name="Picture 6">
            <a:extLst>
              <a:ext uri="{FF2B5EF4-FFF2-40B4-BE49-F238E27FC236}">
                <a16:creationId xmlns:a16="http://schemas.microsoft.com/office/drawing/2014/main" id="{5C19B47E-D627-374B-B95A-D50AFDBEA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73" y="84138"/>
            <a:ext cx="1511300" cy="1524000"/>
          </a:xfrm>
          <a:prstGeom prst="rect">
            <a:avLst/>
          </a:prstGeom>
        </p:spPr>
      </p:pic>
    </p:spTree>
    <p:extLst>
      <p:ext uri="{BB962C8B-B14F-4D97-AF65-F5344CB8AC3E}">
        <p14:creationId xmlns:p14="http://schemas.microsoft.com/office/powerpoint/2010/main" val="381689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normAutofit fontScale="90000"/>
          </a:bodyPr>
          <a:lstStyle/>
          <a:p>
            <a:br>
              <a:rPr lang="en-IN" sz="3600" dirty="0"/>
            </a:br>
            <a:br>
              <a:rPr lang="en-IN" sz="3600" dirty="0"/>
            </a:br>
            <a:r>
              <a:rPr lang="en-IN" sz="3600" b="1" dirty="0"/>
              <a:t>DATA CLEANING</a:t>
            </a: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50</a:t>
            </a:fld>
            <a:endParaRPr lang="en-US"/>
          </a:p>
        </p:txBody>
      </p:sp>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sp>
        <p:nvSpPr>
          <p:cNvPr id="3" name="Content Placeholder 2"/>
          <p:cNvSpPr>
            <a:spLocks noGrp="1"/>
          </p:cNvSpPr>
          <p:nvPr>
            <p:ph idx="1"/>
          </p:nvPr>
        </p:nvSpPr>
        <p:spPr/>
        <p:txBody>
          <a:bodyPr>
            <a:normAutofit fontScale="70000" lnSpcReduction="20000"/>
          </a:bodyPr>
          <a:lstStyle/>
          <a:p>
            <a:pPr marL="0" indent="0">
              <a:buNone/>
            </a:pPr>
            <a:r>
              <a:rPr lang="en-IN" sz="3100" dirty="0"/>
              <a:t>Noisy Data</a:t>
            </a:r>
            <a:endParaRPr lang="en-US" sz="3100" dirty="0"/>
          </a:p>
          <a:p>
            <a:r>
              <a:rPr lang="en-IN" b="1" dirty="0"/>
              <a:t>Binning: </a:t>
            </a:r>
            <a:r>
              <a:rPr lang="en-IN" dirty="0"/>
              <a:t>Binning methods smooth a sorted data value by consulting its “neighbourhood.</a:t>
            </a:r>
          </a:p>
          <a:p>
            <a:pPr marL="0" indent="0">
              <a:buNone/>
            </a:pPr>
            <a:r>
              <a:rPr lang="en-IN" dirty="0"/>
              <a:t>Steps:</a:t>
            </a:r>
            <a:endParaRPr lang="en-US" dirty="0"/>
          </a:p>
          <a:p>
            <a:r>
              <a:rPr lang="en-IN" dirty="0"/>
              <a:t>The data are first sorted and then partitioned into equal-frequency bins </a:t>
            </a:r>
            <a:endParaRPr lang="en-US" dirty="0"/>
          </a:p>
          <a:p>
            <a:r>
              <a:rPr lang="en-IN" b="1" dirty="0"/>
              <a:t>Smoothing By Bin Means-</a:t>
            </a:r>
            <a:r>
              <a:rPr lang="en-IN" dirty="0"/>
              <a:t> each value in a bin is replaced by the mean value of the bin.</a:t>
            </a:r>
            <a:endParaRPr lang="en-US" dirty="0"/>
          </a:p>
          <a:p>
            <a:r>
              <a:rPr lang="en-IN" b="1" dirty="0"/>
              <a:t> Smoothing By Bin Medians</a:t>
            </a:r>
            <a:r>
              <a:rPr lang="en-IN" dirty="0"/>
              <a:t>- in which each bin value is replaced by the bin median. </a:t>
            </a:r>
            <a:endParaRPr lang="en-US" dirty="0"/>
          </a:p>
          <a:p>
            <a:r>
              <a:rPr lang="en-IN" b="1" dirty="0"/>
              <a:t>Smoothing By Bin Boundaries</a:t>
            </a:r>
            <a:r>
              <a:rPr lang="en-IN" dirty="0"/>
              <a:t>- the minimum and maximum values in a given bin are identified as the bin boundaries. Each bin value is then replaced by the closest boundary value. </a:t>
            </a:r>
            <a:endParaRPr lang="en-US" dirty="0"/>
          </a:p>
          <a:p>
            <a:pPr marL="0" indent="0">
              <a:buNone/>
            </a:pPr>
            <a:endParaRPr lang="en-US" sz="2400" dirty="0"/>
          </a:p>
        </p:txBody>
      </p:sp>
    </p:spTree>
    <p:extLst>
      <p:ext uri="{BB962C8B-B14F-4D97-AF65-F5344CB8AC3E}">
        <p14:creationId xmlns:p14="http://schemas.microsoft.com/office/powerpoint/2010/main" val="26061759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normAutofit fontScale="90000"/>
          </a:bodyPr>
          <a:lstStyle/>
          <a:p>
            <a:br>
              <a:rPr lang="en-IN" sz="3600" dirty="0"/>
            </a:br>
            <a:br>
              <a:rPr lang="en-IN" sz="3600" dirty="0"/>
            </a:br>
            <a:r>
              <a:rPr lang="en-US" dirty="0"/>
              <a:t>How to Clean Noisy Data</a:t>
            </a: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51</a:t>
            </a:fld>
            <a:endParaRPr lang="en-US"/>
          </a:p>
        </p:txBody>
      </p:sp>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sp>
        <p:nvSpPr>
          <p:cNvPr id="3" name="Content Placeholder 2"/>
          <p:cNvSpPr>
            <a:spLocks noGrp="1"/>
          </p:cNvSpPr>
          <p:nvPr>
            <p:ph idx="1"/>
          </p:nvPr>
        </p:nvSpPr>
        <p:spPr>
          <a:xfrm>
            <a:off x="457200" y="1544782"/>
            <a:ext cx="8229600" cy="4811568"/>
          </a:xfrm>
        </p:spPr>
        <p:txBody>
          <a:bodyPr>
            <a:normAutofit fontScale="62500" lnSpcReduction="20000"/>
          </a:bodyPr>
          <a:lstStyle/>
          <a:p>
            <a:pPr marL="0" indent="0">
              <a:buNone/>
            </a:pPr>
            <a:r>
              <a:rPr lang="en-IN" sz="2600" dirty="0"/>
              <a:t>GIVEN A SET OF VALUES:  4, 8, 9, 21, 15,  25, 21, 24, 29, 34,26, 28, </a:t>
            </a:r>
            <a:r>
              <a:rPr lang="en-IN" sz="2800" dirty="0"/>
              <a:t>Use smoothing methods to smooth the </a:t>
            </a:r>
            <a:r>
              <a:rPr lang="en-IN" sz="2800" dirty="0" err="1"/>
              <a:t>datas</a:t>
            </a:r>
            <a:endParaRPr lang="en-IN" sz="2600" dirty="0"/>
          </a:p>
          <a:p>
            <a:pPr marL="0" indent="0">
              <a:buNone/>
            </a:pPr>
            <a:endParaRPr lang="en-IN" sz="2600" dirty="0"/>
          </a:p>
          <a:p>
            <a:pPr marL="0" indent="0">
              <a:buNone/>
            </a:pPr>
            <a:r>
              <a:rPr lang="en-IN" sz="2600" dirty="0"/>
              <a:t>Sorted data for price (in dollars): 4, 8, 9, 15, 21, 21, 24, 25, 26, 28, 29, 34</a:t>
            </a:r>
          </a:p>
          <a:p>
            <a:pPr marL="0" indent="0">
              <a:buNone/>
            </a:pPr>
            <a:endParaRPr lang="en-IN" sz="2600" dirty="0"/>
          </a:p>
          <a:p>
            <a:pPr marL="0" indent="0">
              <a:buNone/>
            </a:pPr>
            <a:r>
              <a:rPr lang="en-IN" sz="2600" dirty="0"/>
              <a:t>Smoothing by bin means:</a:t>
            </a:r>
          </a:p>
          <a:p>
            <a:pPr marL="0" indent="0">
              <a:buNone/>
            </a:pPr>
            <a:r>
              <a:rPr lang="en-IN" sz="2600" dirty="0"/>
              <a:t>      - Bin 1: 9, 9, 9, 9</a:t>
            </a:r>
          </a:p>
          <a:p>
            <a:pPr marL="0" indent="0">
              <a:buNone/>
            </a:pPr>
            <a:r>
              <a:rPr lang="en-IN" sz="2600" dirty="0"/>
              <a:t>      - Bin 2: 23, 23, 23, 23</a:t>
            </a:r>
          </a:p>
          <a:p>
            <a:pPr marL="0" indent="0">
              <a:buNone/>
            </a:pPr>
            <a:r>
              <a:rPr lang="en-IN" sz="2600" dirty="0"/>
              <a:t>      - Bin 3: 29, 29, 29, 29</a:t>
            </a:r>
          </a:p>
          <a:p>
            <a:pPr marL="0" indent="0">
              <a:buNone/>
            </a:pPr>
            <a:endParaRPr lang="en-IN" sz="2600" dirty="0"/>
          </a:p>
          <a:p>
            <a:pPr marL="0" indent="0">
              <a:buNone/>
            </a:pPr>
            <a:r>
              <a:rPr lang="en-IN" sz="2600" dirty="0"/>
              <a:t>Smoothing by bin median:</a:t>
            </a:r>
          </a:p>
          <a:p>
            <a:pPr marL="0" indent="0">
              <a:buNone/>
            </a:pPr>
            <a:r>
              <a:rPr lang="en-IN" sz="2600" dirty="0"/>
              <a:t>      - Bin 1: 9 9, 9, 9</a:t>
            </a:r>
          </a:p>
          <a:p>
            <a:pPr marL="0" indent="0">
              <a:buNone/>
            </a:pPr>
            <a:r>
              <a:rPr lang="en-IN" sz="2600" dirty="0"/>
              <a:t>      - Bin 2: 24, 24, 24, 24</a:t>
            </a:r>
          </a:p>
          <a:p>
            <a:pPr marL="0" indent="0">
              <a:buNone/>
            </a:pPr>
            <a:r>
              <a:rPr lang="en-IN" sz="2600" dirty="0"/>
              <a:t>      - Bin 3: 29, 29, 29, 29</a:t>
            </a:r>
          </a:p>
          <a:p>
            <a:pPr marL="0" indent="0">
              <a:buNone/>
            </a:pPr>
            <a:endParaRPr lang="en-IN" sz="2600" dirty="0"/>
          </a:p>
          <a:p>
            <a:pPr marL="0" indent="0">
              <a:buNone/>
            </a:pPr>
            <a:r>
              <a:rPr lang="en-IN" sz="2600" dirty="0"/>
              <a:t>Smoothing by bin boundaries:</a:t>
            </a:r>
          </a:p>
          <a:p>
            <a:pPr marL="0" indent="0">
              <a:buNone/>
            </a:pPr>
            <a:r>
              <a:rPr lang="en-IN" sz="2600" dirty="0"/>
              <a:t>      - Bin 1: 4, 4, 4, 15</a:t>
            </a:r>
          </a:p>
          <a:p>
            <a:pPr marL="0" indent="0">
              <a:buNone/>
            </a:pPr>
            <a:r>
              <a:rPr lang="en-IN" sz="2600" dirty="0"/>
              <a:t>      - Bin 2: 21, 21, 25, 25</a:t>
            </a:r>
          </a:p>
          <a:p>
            <a:pPr marL="0" indent="0">
              <a:buNone/>
            </a:pPr>
            <a:r>
              <a:rPr lang="en-IN" sz="2600" dirty="0"/>
              <a:t>      - Bin 3: 26, 26, 26, 34</a:t>
            </a:r>
          </a:p>
          <a:p>
            <a:pPr marL="0" indent="0">
              <a:buNone/>
            </a:pPr>
            <a:endParaRPr lang="en-US" sz="2400" dirty="0"/>
          </a:p>
        </p:txBody>
      </p:sp>
    </p:spTree>
    <p:extLst>
      <p:ext uri="{BB962C8B-B14F-4D97-AF65-F5344CB8AC3E}">
        <p14:creationId xmlns:p14="http://schemas.microsoft.com/office/powerpoint/2010/main" val="3294927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normAutofit fontScale="90000"/>
          </a:bodyPr>
          <a:lstStyle/>
          <a:p>
            <a:br>
              <a:rPr lang="en-IN" sz="3600" dirty="0"/>
            </a:br>
            <a:br>
              <a:rPr lang="en-IN" sz="3600" dirty="0"/>
            </a:br>
            <a:r>
              <a:rPr lang="en-IN" dirty="0"/>
              <a:t>Example for Binning methods</a:t>
            </a: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52</a:t>
            </a:fld>
            <a:endParaRPr lang="en-US"/>
          </a:p>
        </p:txBody>
      </p:sp>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sp>
        <p:nvSpPr>
          <p:cNvPr id="3" name="Content Placeholder 2"/>
          <p:cNvSpPr>
            <a:spLocks noGrp="1"/>
          </p:cNvSpPr>
          <p:nvPr>
            <p:ph idx="1"/>
          </p:nvPr>
        </p:nvSpPr>
        <p:spPr/>
        <p:txBody>
          <a:bodyPr>
            <a:normAutofit/>
          </a:bodyPr>
          <a:lstStyle/>
          <a:p>
            <a:pPr marL="0" indent="0">
              <a:buNone/>
            </a:pPr>
            <a:r>
              <a:rPr lang="en-IN" sz="2400" dirty="0"/>
              <a:t>For the attribute age: 13, 15, 19, 16, 16, 20, 20, 21, 22, 22, 25, 25, 25, 25, 35, 30, 33, 33, 35, 35, 45,  35, 36, 52, 40, 46, 70. </a:t>
            </a:r>
            <a:endParaRPr lang="en-US" sz="2400" dirty="0"/>
          </a:p>
          <a:p>
            <a:pPr marL="0" indent="0">
              <a:buNone/>
            </a:pPr>
            <a:r>
              <a:rPr lang="en-IN" sz="2400" dirty="0"/>
              <a:t>Use smoothing by bin means, median, boundary to smooth these data, using a bin depth of 3.</a:t>
            </a:r>
            <a:endParaRPr lang="en-US" sz="2400" dirty="0"/>
          </a:p>
          <a:p>
            <a:pPr marL="0" indent="0">
              <a:buNone/>
            </a:pPr>
            <a:endParaRPr lang="en-US" sz="2400" dirty="0"/>
          </a:p>
        </p:txBody>
      </p:sp>
    </p:spTree>
    <p:extLst>
      <p:ext uri="{BB962C8B-B14F-4D97-AF65-F5344CB8AC3E}">
        <p14:creationId xmlns:p14="http://schemas.microsoft.com/office/powerpoint/2010/main" val="10852024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normAutofit fontScale="90000"/>
          </a:bodyPr>
          <a:lstStyle/>
          <a:p>
            <a:br>
              <a:rPr lang="en-IN" dirty="0"/>
            </a:br>
            <a:br>
              <a:rPr lang="en-IN" dirty="0"/>
            </a:br>
            <a:r>
              <a:rPr lang="en-IN" dirty="0"/>
              <a:t>Example for Binning methods</a:t>
            </a:r>
            <a:br>
              <a:rPr lang="en-US" dirty="0"/>
            </a:br>
            <a:br>
              <a:rPr lang="en-US" dirty="0"/>
            </a:br>
            <a:endParaRPr lang="en-US" dirty="0"/>
          </a:p>
        </p:txBody>
      </p:sp>
      <p:sp>
        <p:nvSpPr>
          <p:cNvPr id="3" name="Content Placeholder 2"/>
          <p:cNvSpPr>
            <a:spLocks noGrp="1"/>
          </p:cNvSpPr>
          <p:nvPr>
            <p:ph idx="1"/>
          </p:nvPr>
        </p:nvSpPr>
        <p:spPr/>
        <p:txBody>
          <a:bodyPr/>
          <a:lstStyle/>
          <a:p>
            <a:pPr algn="just"/>
            <a:r>
              <a:rPr lang="en-US" sz="2400" dirty="0"/>
              <a:t>Suppose a group of 12 sales price records has been sorted as follows: 5, 15, 10, 50, 11, 13, 35, 204, 55, 72, 215, 92.</a:t>
            </a:r>
            <a:r>
              <a:rPr lang="en-IN" sz="2400" dirty="0"/>
              <a:t> Use smoothing by bin means, median, boundary to smooth these data, using a equal bin depth.</a:t>
            </a:r>
            <a:endParaRPr lang="en-US" sz="2400" dirty="0"/>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53</a:t>
            </a:fld>
            <a:endParaRPr lang="en-US"/>
          </a:p>
        </p:txBody>
      </p:sp>
      <p:pic>
        <p:nvPicPr>
          <p:cNvPr id="8" name="Picture 7">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spTree>
    <p:extLst>
      <p:ext uri="{BB962C8B-B14F-4D97-AF65-F5344CB8AC3E}">
        <p14:creationId xmlns:p14="http://schemas.microsoft.com/office/powerpoint/2010/main" val="35897424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normAutofit fontScale="90000"/>
          </a:bodyPr>
          <a:lstStyle/>
          <a:p>
            <a:br>
              <a:rPr lang="en-IN" dirty="0"/>
            </a:br>
            <a:br>
              <a:rPr lang="en-IN" dirty="0"/>
            </a:br>
            <a:br>
              <a:rPr lang="en-IN" dirty="0"/>
            </a:br>
            <a:br>
              <a:rPr lang="en-IN" dirty="0"/>
            </a:br>
            <a:r>
              <a:rPr lang="en-US" altLang="en-US" dirty="0"/>
              <a:t>Cluster Analysis</a:t>
            </a:r>
            <a:br>
              <a:rPr lang="en-US" dirty="0"/>
            </a:br>
            <a:br>
              <a:rPr lang="en-US" dirty="0"/>
            </a:br>
            <a:br>
              <a:rPr lang="en-US" dirty="0"/>
            </a:br>
            <a:br>
              <a:rPr lang="en-US" dirty="0"/>
            </a:br>
            <a:endParaRPr lang="en-US" dirty="0"/>
          </a:p>
        </p:txBody>
      </p:sp>
      <p:sp>
        <p:nvSpPr>
          <p:cNvPr id="3" name="Content Placeholder 2"/>
          <p:cNvSpPr>
            <a:spLocks noGrp="1"/>
          </p:cNvSpPr>
          <p:nvPr>
            <p:ph idx="1"/>
          </p:nvPr>
        </p:nvSpPr>
        <p:spPr/>
        <p:txBody>
          <a:bodyPr>
            <a:normAutofit/>
          </a:bodyPr>
          <a:lstStyle/>
          <a:p>
            <a:r>
              <a:rPr lang="en-US" sz="2400" dirty="0"/>
              <a:t>A 2-D customer data plot with respect to customer locations in a city, showing three data clusters. Outliers may be detected as values that fall outside of the cluster sets. </a:t>
            </a:r>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54</a:t>
            </a:fld>
            <a:endParaRPr lang="en-US"/>
          </a:p>
        </p:txBody>
      </p:sp>
      <p:pic>
        <p:nvPicPr>
          <p:cNvPr id="8" name="Picture 7">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pic>
        <p:nvPicPr>
          <p:cNvPr id="6" name="Picture 5"/>
          <p:cNvPicPr>
            <a:picLocks noChangeAspect="1"/>
          </p:cNvPicPr>
          <p:nvPr/>
        </p:nvPicPr>
        <p:blipFill>
          <a:blip r:embed="rId3"/>
          <a:stretch>
            <a:fillRect/>
          </a:stretch>
        </p:blipFill>
        <p:spPr>
          <a:xfrm>
            <a:off x="2209800" y="3200399"/>
            <a:ext cx="5105400" cy="2925763"/>
          </a:xfrm>
          <a:prstGeom prst="rect">
            <a:avLst/>
          </a:prstGeom>
        </p:spPr>
      </p:pic>
    </p:spTree>
    <p:extLst>
      <p:ext uri="{BB962C8B-B14F-4D97-AF65-F5344CB8AC3E}">
        <p14:creationId xmlns:p14="http://schemas.microsoft.com/office/powerpoint/2010/main" val="4552181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162175" y="262661"/>
            <a:ext cx="4787900" cy="1143000"/>
          </a:xfrm>
        </p:spPr>
        <p:txBody>
          <a:bodyPr/>
          <a:lstStyle/>
          <a:p>
            <a:r>
              <a:rPr lang="en-US" altLang="en-US" dirty="0"/>
              <a:t>Regression</a:t>
            </a:r>
          </a:p>
        </p:txBody>
      </p:sp>
      <p:sp>
        <p:nvSpPr>
          <p:cNvPr id="20483" name="Line 3"/>
          <p:cNvSpPr>
            <a:spLocks noChangeShapeType="1"/>
          </p:cNvSpPr>
          <p:nvPr/>
        </p:nvSpPr>
        <p:spPr bwMode="auto">
          <a:xfrm>
            <a:off x="1306513" y="4392613"/>
            <a:ext cx="6923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4" name="Line 4"/>
          <p:cNvSpPr>
            <a:spLocks noChangeShapeType="1"/>
          </p:cNvSpPr>
          <p:nvPr/>
        </p:nvSpPr>
        <p:spPr bwMode="auto">
          <a:xfrm flipV="1">
            <a:off x="4556125" y="1633538"/>
            <a:ext cx="0" cy="4702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 name="Oval 5"/>
          <p:cNvSpPr>
            <a:spLocks noChangeArrowheads="1"/>
          </p:cNvSpPr>
          <p:nvPr/>
        </p:nvSpPr>
        <p:spPr bwMode="auto">
          <a:xfrm flipV="1">
            <a:off x="5942013" y="3303588"/>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Oval 6"/>
          <p:cNvSpPr>
            <a:spLocks noChangeArrowheads="1"/>
          </p:cNvSpPr>
          <p:nvPr/>
        </p:nvSpPr>
        <p:spPr bwMode="auto">
          <a:xfrm flipV="1">
            <a:off x="5524500" y="340836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Oval 7"/>
          <p:cNvSpPr>
            <a:spLocks noChangeArrowheads="1"/>
          </p:cNvSpPr>
          <p:nvPr/>
        </p:nvSpPr>
        <p:spPr bwMode="auto">
          <a:xfrm flipV="1">
            <a:off x="5349875" y="2484438"/>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Oval 8"/>
          <p:cNvSpPr>
            <a:spLocks noChangeArrowheads="1"/>
          </p:cNvSpPr>
          <p:nvPr/>
        </p:nvSpPr>
        <p:spPr bwMode="auto">
          <a:xfrm flipV="1">
            <a:off x="5175250" y="3876675"/>
            <a:ext cx="42863"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Oval 9"/>
          <p:cNvSpPr>
            <a:spLocks noChangeArrowheads="1"/>
          </p:cNvSpPr>
          <p:nvPr/>
        </p:nvSpPr>
        <p:spPr bwMode="auto">
          <a:xfrm flipV="1">
            <a:off x="6046788" y="2951163"/>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Oval 10"/>
          <p:cNvSpPr>
            <a:spLocks noChangeArrowheads="1"/>
          </p:cNvSpPr>
          <p:nvPr/>
        </p:nvSpPr>
        <p:spPr bwMode="auto">
          <a:xfrm flipV="1">
            <a:off x="6248400" y="267811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Oval 11"/>
          <p:cNvSpPr>
            <a:spLocks noChangeArrowheads="1"/>
          </p:cNvSpPr>
          <p:nvPr/>
        </p:nvSpPr>
        <p:spPr bwMode="auto">
          <a:xfrm flipV="1">
            <a:off x="4816475" y="397351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Oval 12"/>
          <p:cNvSpPr>
            <a:spLocks noChangeArrowheads="1"/>
          </p:cNvSpPr>
          <p:nvPr/>
        </p:nvSpPr>
        <p:spPr bwMode="auto">
          <a:xfrm flipV="1">
            <a:off x="6569075" y="2673350"/>
            <a:ext cx="42863"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Oval 13"/>
          <p:cNvSpPr>
            <a:spLocks noChangeArrowheads="1"/>
          </p:cNvSpPr>
          <p:nvPr/>
        </p:nvSpPr>
        <p:spPr bwMode="auto">
          <a:xfrm flipV="1">
            <a:off x="6589713" y="2433638"/>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Oval 14"/>
          <p:cNvSpPr>
            <a:spLocks noChangeArrowheads="1"/>
          </p:cNvSpPr>
          <p:nvPr/>
        </p:nvSpPr>
        <p:spPr bwMode="auto">
          <a:xfrm flipV="1">
            <a:off x="7004050" y="2406650"/>
            <a:ext cx="42863"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Oval 15"/>
          <p:cNvSpPr>
            <a:spLocks noChangeArrowheads="1"/>
          </p:cNvSpPr>
          <p:nvPr/>
        </p:nvSpPr>
        <p:spPr bwMode="auto">
          <a:xfrm flipV="1">
            <a:off x="4772025" y="424021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Oval 16"/>
          <p:cNvSpPr>
            <a:spLocks noChangeArrowheads="1"/>
          </p:cNvSpPr>
          <p:nvPr/>
        </p:nvSpPr>
        <p:spPr bwMode="auto">
          <a:xfrm flipV="1">
            <a:off x="6983413" y="2155825"/>
            <a:ext cx="42862"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7" name="Oval 17"/>
          <p:cNvSpPr>
            <a:spLocks noChangeArrowheads="1"/>
          </p:cNvSpPr>
          <p:nvPr/>
        </p:nvSpPr>
        <p:spPr bwMode="auto">
          <a:xfrm flipV="1">
            <a:off x="7313613" y="2030413"/>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8" name="Line 18"/>
          <p:cNvSpPr>
            <a:spLocks noChangeShapeType="1"/>
          </p:cNvSpPr>
          <p:nvPr/>
        </p:nvSpPr>
        <p:spPr bwMode="auto">
          <a:xfrm flipV="1">
            <a:off x="4538663" y="1943100"/>
            <a:ext cx="2906712" cy="22701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9" name="Text Box 19"/>
          <p:cNvSpPr txBox="1">
            <a:spLocks noChangeArrowheads="1"/>
          </p:cNvSpPr>
          <p:nvPr/>
        </p:nvSpPr>
        <p:spPr bwMode="auto">
          <a:xfrm>
            <a:off x="8104188" y="43799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x</a:t>
            </a:r>
          </a:p>
        </p:txBody>
      </p:sp>
      <p:sp>
        <p:nvSpPr>
          <p:cNvPr id="20500" name="Text Box 20"/>
          <p:cNvSpPr txBox="1">
            <a:spLocks noChangeArrowheads="1"/>
          </p:cNvSpPr>
          <p:nvPr/>
        </p:nvSpPr>
        <p:spPr bwMode="auto">
          <a:xfrm>
            <a:off x="4757738" y="1455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y</a:t>
            </a:r>
          </a:p>
        </p:txBody>
      </p:sp>
      <p:sp>
        <p:nvSpPr>
          <p:cNvPr id="20501" name="Text Box 21"/>
          <p:cNvSpPr txBox="1">
            <a:spLocks noChangeArrowheads="1"/>
          </p:cNvSpPr>
          <p:nvPr/>
        </p:nvSpPr>
        <p:spPr bwMode="auto">
          <a:xfrm>
            <a:off x="6324600" y="3219450"/>
            <a:ext cx="1289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y = x + 1</a:t>
            </a:r>
          </a:p>
        </p:txBody>
      </p:sp>
      <p:sp>
        <p:nvSpPr>
          <p:cNvPr id="20502" name="Line 22"/>
          <p:cNvSpPr>
            <a:spLocks noChangeShapeType="1"/>
          </p:cNvSpPr>
          <p:nvPr/>
        </p:nvSpPr>
        <p:spPr bwMode="auto">
          <a:xfrm>
            <a:off x="5372100" y="2498725"/>
            <a:ext cx="0" cy="1909763"/>
          </a:xfrm>
          <a:prstGeom prst="line">
            <a:avLst/>
          </a:prstGeom>
          <a:noFill/>
          <a:ln w="9525">
            <a:solidFill>
              <a:srgbClr val="0066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3" name="Line 23"/>
          <p:cNvSpPr>
            <a:spLocks noChangeShapeType="1"/>
          </p:cNvSpPr>
          <p:nvPr/>
        </p:nvSpPr>
        <p:spPr bwMode="auto">
          <a:xfrm flipH="1">
            <a:off x="4556125" y="2514600"/>
            <a:ext cx="800100" cy="0"/>
          </a:xfrm>
          <a:prstGeom prst="line">
            <a:avLst/>
          </a:prstGeom>
          <a:noFill/>
          <a:ln w="9525">
            <a:solidFill>
              <a:srgbClr val="0066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4" name="Line 24"/>
          <p:cNvSpPr>
            <a:spLocks noChangeShapeType="1"/>
          </p:cNvSpPr>
          <p:nvPr/>
        </p:nvSpPr>
        <p:spPr bwMode="auto">
          <a:xfrm flipH="1">
            <a:off x="4540250" y="3525838"/>
            <a:ext cx="815975" cy="0"/>
          </a:xfrm>
          <a:prstGeom prst="line">
            <a:avLst/>
          </a:prstGeom>
          <a:noFill/>
          <a:ln w="9525">
            <a:solidFill>
              <a:srgbClr val="0066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5" name="Text Box 25"/>
          <p:cNvSpPr txBox="1">
            <a:spLocks noChangeArrowheads="1"/>
          </p:cNvSpPr>
          <p:nvPr/>
        </p:nvSpPr>
        <p:spPr bwMode="auto">
          <a:xfrm>
            <a:off x="5295900" y="4411663"/>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t>X1</a:t>
            </a:r>
          </a:p>
        </p:txBody>
      </p:sp>
      <p:sp>
        <p:nvSpPr>
          <p:cNvPr id="20506" name="Text Box 26"/>
          <p:cNvSpPr txBox="1">
            <a:spLocks noChangeArrowheads="1"/>
          </p:cNvSpPr>
          <p:nvPr/>
        </p:nvSpPr>
        <p:spPr bwMode="auto">
          <a:xfrm>
            <a:off x="4038600" y="2286000"/>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t>Y1</a:t>
            </a:r>
          </a:p>
        </p:txBody>
      </p:sp>
      <p:sp>
        <p:nvSpPr>
          <p:cNvPr id="20507" name="Text Box 27"/>
          <p:cNvSpPr txBox="1">
            <a:spLocks noChangeArrowheads="1"/>
          </p:cNvSpPr>
          <p:nvPr/>
        </p:nvSpPr>
        <p:spPr bwMode="auto">
          <a:xfrm>
            <a:off x="4071938" y="3268663"/>
            <a:ext cx="579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t>Y1’</a:t>
            </a:r>
          </a:p>
        </p:txBody>
      </p:sp>
      <p:sp>
        <p:nvSpPr>
          <p:cNvPr id="20508" name="Text Box 28"/>
          <p:cNvSpPr txBox="1">
            <a:spLocks noChangeArrowheads="1"/>
          </p:cNvSpPr>
          <p:nvPr/>
        </p:nvSpPr>
        <p:spPr bwMode="auto">
          <a:xfrm>
            <a:off x="228600" y="4648200"/>
            <a:ext cx="43148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dirty="0"/>
              <a:t>Linear regression (best line to fit</a:t>
            </a:r>
          </a:p>
          <a:p>
            <a:r>
              <a:rPr lang="en-US" altLang="en-US" dirty="0"/>
              <a:t>		       two variables)</a:t>
            </a:r>
          </a:p>
          <a:p>
            <a:pPr>
              <a:buFontTx/>
              <a:buChar char="•"/>
            </a:pPr>
            <a:r>
              <a:rPr lang="en-US" altLang="en-US" dirty="0"/>
              <a:t>Multiple linear regression (more </a:t>
            </a:r>
          </a:p>
          <a:p>
            <a:r>
              <a:rPr lang="en-US" altLang="en-US" dirty="0"/>
              <a:t>           than two variables, fit to a </a:t>
            </a:r>
          </a:p>
          <a:p>
            <a:r>
              <a:rPr lang="en-US" altLang="en-US" dirty="0"/>
              <a:t>             multidimensional surface</a:t>
            </a:r>
          </a:p>
        </p:txBody>
      </p:sp>
      <p:pic>
        <p:nvPicPr>
          <p:cNvPr id="29" name="Picture 28">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spTree>
    <p:extLst>
      <p:ext uri="{BB962C8B-B14F-4D97-AF65-F5344CB8AC3E}">
        <p14:creationId xmlns:p14="http://schemas.microsoft.com/office/powerpoint/2010/main" val="3701569045"/>
      </p:ext>
    </p:extLst>
  </p:cSld>
  <p:clrMapOvr>
    <a:masterClrMapping/>
  </p:clrMapOvr>
  <p:transition>
    <p:checke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normAutofit fontScale="90000"/>
          </a:bodyPr>
          <a:lstStyle/>
          <a:p>
            <a:br>
              <a:rPr lang="en-IN" sz="3600" dirty="0"/>
            </a:br>
            <a:r>
              <a:rPr lang="en-IN" sz="3600" dirty="0"/>
              <a:t>Data Integration</a:t>
            </a:r>
            <a:br>
              <a:rPr lang="en-US" dirty="0"/>
            </a:b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56</a:t>
            </a:fld>
            <a:endParaRPr lang="en-US"/>
          </a:p>
        </p:txBody>
      </p:sp>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pic>
        <p:nvPicPr>
          <p:cNvPr id="6" name="Content Placeholder 5"/>
          <p:cNvPicPr>
            <a:picLocks noGrp="1" noChangeAspect="1"/>
          </p:cNvPicPr>
          <p:nvPr>
            <p:ph idx="1"/>
          </p:nvPr>
        </p:nvPicPr>
        <p:blipFill>
          <a:blip r:embed="rId3"/>
          <a:stretch>
            <a:fillRect/>
          </a:stretch>
        </p:blipFill>
        <p:spPr>
          <a:xfrm>
            <a:off x="2543174" y="2362200"/>
            <a:ext cx="4467225" cy="2767806"/>
          </a:xfrm>
          <a:prstGeom prst="rect">
            <a:avLst/>
          </a:prstGeom>
        </p:spPr>
      </p:pic>
    </p:spTree>
    <p:extLst>
      <p:ext uri="{BB962C8B-B14F-4D97-AF65-F5344CB8AC3E}">
        <p14:creationId xmlns:p14="http://schemas.microsoft.com/office/powerpoint/2010/main" val="28835301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5943600" cy="1143000"/>
          </a:xfrm>
        </p:spPr>
        <p:txBody>
          <a:bodyPr>
            <a:normAutofit fontScale="90000"/>
          </a:bodyPr>
          <a:lstStyle/>
          <a:p>
            <a:r>
              <a:rPr lang="en-IN" dirty="0"/>
              <a:t>Data Integration</a:t>
            </a:r>
            <a:br>
              <a:rPr lang="en-US" dirty="0"/>
            </a:br>
            <a:endParaRPr lang="en-US" dirty="0"/>
          </a:p>
        </p:txBody>
      </p:sp>
      <p:sp>
        <p:nvSpPr>
          <p:cNvPr id="3" name="Content Placeholder 2"/>
          <p:cNvSpPr>
            <a:spLocks noGrp="1"/>
          </p:cNvSpPr>
          <p:nvPr>
            <p:ph idx="1"/>
          </p:nvPr>
        </p:nvSpPr>
        <p:spPr/>
        <p:txBody>
          <a:bodyPr/>
          <a:lstStyle/>
          <a:p>
            <a:pPr>
              <a:lnSpc>
                <a:spcPct val="90000"/>
              </a:lnSpc>
            </a:pPr>
            <a:r>
              <a:rPr lang="en-US" altLang="en-US" sz="2800" dirty="0"/>
              <a:t>Data integration: </a:t>
            </a:r>
          </a:p>
          <a:p>
            <a:pPr lvl="1">
              <a:lnSpc>
                <a:spcPct val="90000"/>
              </a:lnSpc>
            </a:pPr>
            <a:r>
              <a:rPr lang="en-US" altLang="en-US" sz="2400" dirty="0"/>
              <a:t>combines data from multiple sources into a coherent store</a:t>
            </a:r>
          </a:p>
          <a:p>
            <a:r>
              <a:rPr lang="en-US" sz="2200" dirty="0"/>
              <a:t>Entity Identification Problem </a:t>
            </a:r>
          </a:p>
          <a:p>
            <a:r>
              <a:rPr lang="en-US" sz="2200" dirty="0"/>
              <a:t>Redundancy and Correlation Analysis </a:t>
            </a:r>
          </a:p>
          <a:p>
            <a:r>
              <a:rPr lang="en-US" sz="2200" dirty="0"/>
              <a:t>Tuple Duplication</a:t>
            </a:r>
          </a:p>
          <a:p>
            <a:r>
              <a:rPr lang="en-US" sz="2200" dirty="0"/>
              <a:t>Data Value Conflict Detection and Resolution </a:t>
            </a:r>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57</a:t>
            </a:fld>
            <a:endParaRPr lang="en-US"/>
          </a:p>
        </p:txBody>
      </p:sp>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spTree>
    <p:extLst>
      <p:ext uri="{BB962C8B-B14F-4D97-AF65-F5344CB8AC3E}">
        <p14:creationId xmlns:p14="http://schemas.microsoft.com/office/powerpoint/2010/main" val="3573653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4638"/>
            <a:ext cx="5715000" cy="1143000"/>
          </a:xfrm>
        </p:spPr>
        <p:txBody>
          <a:bodyPr/>
          <a:lstStyle/>
          <a:p>
            <a:r>
              <a:rPr lang="en-IN" dirty="0"/>
              <a:t>Data Integration</a:t>
            </a:r>
            <a:endParaRPr lang="en-US" dirty="0"/>
          </a:p>
        </p:txBody>
      </p:sp>
      <p:sp>
        <p:nvSpPr>
          <p:cNvPr id="3" name="Content Placeholder 2"/>
          <p:cNvSpPr>
            <a:spLocks noGrp="1"/>
          </p:cNvSpPr>
          <p:nvPr>
            <p:ph idx="1"/>
          </p:nvPr>
        </p:nvSpPr>
        <p:spPr/>
        <p:txBody>
          <a:bodyPr/>
          <a:lstStyle/>
          <a:p>
            <a:pPr marL="0" indent="0">
              <a:buNone/>
            </a:pPr>
            <a:r>
              <a:rPr lang="en-US" dirty="0"/>
              <a:t>Redundancy and Correlation Analysis.</a:t>
            </a:r>
          </a:p>
          <a:p>
            <a:r>
              <a:rPr lang="en-US" sz="2000" dirty="0"/>
              <a:t>An attribute may be redundant if it can be “derived” from another attribute or set of attributes.</a:t>
            </a:r>
          </a:p>
          <a:p>
            <a:r>
              <a:rPr lang="en-US" sz="2000" dirty="0"/>
              <a:t>redundancies can be detected by correlation analysis.</a:t>
            </a:r>
          </a:p>
          <a:p>
            <a:r>
              <a:rPr lang="en-US" sz="2000" dirty="0"/>
              <a:t>Given two attributes, such analysis can measure how strongly one attribute implies the other, based on the available data. </a:t>
            </a:r>
          </a:p>
          <a:p>
            <a:r>
              <a:rPr lang="en-US" sz="2000" dirty="0"/>
              <a:t>For nominal data, we use the χ 2 (chi-square) test. </a:t>
            </a:r>
          </a:p>
          <a:p>
            <a:r>
              <a:rPr lang="en-US" sz="2000" dirty="0"/>
              <a:t>For numeric attributes, we can use the correlation coefficient and covariance.</a:t>
            </a:r>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58</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spTree>
    <p:extLst>
      <p:ext uri="{BB962C8B-B14F-4D97-AF65-F5344CB8AC3E}">
        <p14:creationId xmlns:p14="http://schemas.microsoft.com/office/powerpoint/2010/main" val="19963137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4638"/>
            <a:ext cx="6019800" cy="1143000"/>
          </a:xfrm>
        </p:spPr>
        <p:txBody>
          <a:bodyPr>
            <a:normAutofit fontScale="90000"/>
          </a:bodyPr>
          <a:lstStyle/>
          <a:p>
            <a:r>
              <a:rPr lang="en-US" dirty="0"/>
              <a:t>χ 2 Correlation Test for Nominal Data</a:t>
            </a:r>
          </a:p>
        </p:txBody>
      </p:sp>
      <p:sp>
        <p:nvSpPr>
          <p:cNvPr id="3" name="Content Placeholder 2"/>
          <p:cNvSpPr>
            <a:spLocks noGrp="1"/>
          </p:cNvSpPr>
          <p:nvPr>
            <p:ph idx="1"/>
          </p:nvPr>
        </p:nvSpPr>
        <p:spPr/>
        <p:txBody>
          <a:bodyPr>
            <a:normAutofit/>
          </a:bodyPr>
          <a:lstStyle/>
          <a:p>
            <a:r>
              <a:rPr lang="en-US" sz="1800" dirty="0"/>
              <a:t>For nominal data, a correlation relationship between two attributes, A and B, can be discovered by a χ 2 (chi-square) test. </a:t>
            </a:r>
          </a:p>
          <a:p>
            <a:r>
              <a:rPr lang="en-US" sz="1800" dirty="0"/>
              <a:t>Suppose A has c distinct values, namely a1,a2,...ac . </a:t>
            </a:r>
          </a:p>
          <a:p>
            <a:r>
              <a:rPr lang="en-US" sz="1800" dirty="0"/>
              <a:t>B has r distinct values, namely b1,b2,...</a:t>
            </a:r>
            <a:r>
              <a:rPr lang="en-US" sz="1800" dirty="0" err="1"/>
              <a:t>br</a:t>
            </a:r>
            <a:r>
              <a:rPr lang="en-US" sz="1800" dirty="0"/>
              <a:t> . </a:t>
            </a:r>
          </a:p>
          <a:p>
            <a:r>
              <a:rPr lang="en-US" sz="1800" dirty="0"/>
              <a:t>The data tuples described by A and B can be shown as a contingency table, with the c values of A making up the columns and the r values of B making up the rows.</a:t>
            </a:r>
          </a:p>
          <a:p>
            <a:r>
              <a:rPr lang="en-US" sz="1800" dirty="0"/>
              <a:t>Let (Ai ,</a:t>
            </a:r>
            <a:r>
              <a:rPr lang="en-US" sz="1800" dirty="0" err="1"/>
              <a:t>Bj</a:t>
            </a:r>
            <a:r>
              <a:rPr lang="en-US" sz="1800" dirty="0"/>
              <a:t>) denote the joint event that attribute A takes on value </a:t>
            </a:r>
            <a:r>
              <a:rPr lang="en-US" sz="1800" dirty="0" err="1"/>
              <a:t>ai</a:t>
            </a:r>
            <a:r>
              <a:rPr lang="en-US" sz="1800" dirty="0"/>
              <a:t> and attribute B takes on value </a:t>
            </a:r>
            <a:r>
              <a:rPr lang="en-US" sz="1800" dirty="0" err="1"/>
              <a:t>bj</a:t>
            </a:r>
            <a:r>
              <a:rPr lang="en-US" sz="1800" dirty="0"/>
              <a:t> , that is, where (A = </a:t>
            </a:r>
            <a:r>
              <a:rPr lang="en-US" sz="1800" dirty="0" err="1"/>
              <a:t>ai</a:t>
            </a:r>
            <a:r>
              <a:rPr lang="en-US" sz="1800" dirty="0"/>
              <a:t> ,B = </a:t>
            </a:r>
            <a:r>
              <a:rPr lang="en-US" sz="1800" dirty="0" err="1"/>
              <a:t>bj</a:t>
            </a:r>
            <a:r>
              <a:rPr lang="en-US" sz="1800" dirty="0"/>
              <a:t>). </a:t>
            </a:r>
          </a:p>
          <a:p>
            <a:r>
              <a:rPr lang="en-US" sz="1800" dirty="0"/>
              <a:t>Each and every possible (Ai ,</a:t>
            </a:r>
            <a:r>
              <a:rPr lang="en-US" sz="1800" dirty="0" err="1"/>
              <a:t>Bj</a:t>
            </a:r>
            <a:r>
              <a:rPr lang="en-US" sz="1800" dirty="0"/>
              <a:t>) joint event has its own cell (or slot) in the table. The χ 2 value (also known as the Pearson χ 2 statistic) is computed as</a:t>
            </a:r>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59</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667000" y="5029200"/>
            <a:ext cx="3200400" cy="914400"/>
          </a:xfrm>
          <a:prstGeom prst="rect">
            <a:avLst/>
          </a:prstGeom>
        </p:spPr>
      </p:pic>
    </p:spTree>
    <p:extLst>
      <p:ext uri="{BB962C8B-B14F-4D97-AF65-F5344CB8AC3E}">
        <p14:creationId xmlns:p14="http://schemas.microsoft.com/office/powerpoint/2010/main" val="374603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US" dirty="0"/>
              <a:t>Origin of Data Mining</a:t>
            </a:r>
          </a:p>
        </p:txBody>
      </p:sp>
      <p:sp>
        <p:nvSpPr>
          <p:cNvPr id="3" name="Content Placeholder 2"/>
          <p:cNvSpPr>
            <a:spLocks noGrp="1"/>
          </p:cNvSpPr>
          <p:nvPr>
            <p:ph idx="1"/>
          </p:nvPr>
        </p:nvSpPr>
        <p:spPr/>
        <p:txBody>
          <a:bodyPr/>
          <a:lstStyle/>
          <a:p>
            <a:pPr marL="0" indent="0">
              <a:buNone/>
            </a:pPr>
            <a:r>
              <a:rPr lang="en-US" sz="2400" dirty="0"/>
              <a:t>Data mining origins are traced back to three family lines:</a:t>
            </a:r>
          </a:p>
          <a:p>
            <a:r>
              <a:rPr lang="en-US" sz="2400" dirty="0"/>
              <a:t>Classical statistics</a:t>
            </a:r>
          </a:p>
          <a:p>
            <a:r>
              <a:rPr lang="en-US" sz="2400" dirty="0"/>
              <a:t>Artificial Intelligence</a:t>
            </a:r>
          </a:p>
          <a:p>
            <a:r>
              <a:rPr lang="en-US" sz="2400" dirty="0"/>
              <a:t>Machine Learning</a:t>
            </a:r>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6</a:t>
            </a:fld>
            <a:endParaRPr lang="en-US"/>
          </a:p>
        </p:txBody>
      </p:sp>
      <p:pic>
        <p:nvPicPr>
          <p:cNvPr id="7" name="Picture 6">
            <a:extLst>
              <a:ext uri="{FF2B5EF4-FFF2-40B4-BE49-F238E27FC236}">
                <a16:creationId xmlns:a16="http://schemas.microsoft.com/office/drawing/2014/main" id="{5C19B47E-D627-374B-B95A-D50AFDBEA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73" y="84138"/>
            <a:ext cx="1511300" cy="1524000"/>
          </a:xfrm>
          <a:prstGeom prst="rect">
            <a:avLst/>
          </a:prstGeom>
        </p:spPr>
      </p:pic>
      <p:pic>
        <p:nvPicPr>
          <p:cNvPr id="8" name="Picture 7"/>
          <p:cNvPicPr>
            <a:picLocks noChangeAspect="1"/>
          </p:cNvPicPr>
          <p:nvPr/>
        </p:nvPicPr>
        <p:blipFill>
          <a:blip r:embed="rId3"/>
          <a:stretch>
            <a:fillRect/>
          </a:stretch>
        </p:blipFill>
        <p:spPr>
          <a:xfrm>
            <a:off x="3581400" y="3047999"/>
            <a:ext cx="2438400" cy="2736145"/>
          </a:xfrm>
          <a:prstGeom prst="rect">
            <a:avLst/>
          </a:prstGeom>
        </p:spPr>
      </p:pic>
    </p:spTree>
    <p:extLst>
      <p:ext uri="{BB962C8B-B14F-4D97-AF65-F5344CB8AC3E}">
        <p14:creationId xmlns:p14="http://schemas.microsoft.com/office/powerpoint/2010/main" val="134436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80">
                                          <p:stCondLst>
                                            <p:cond delay="0"/>
                                          </p:stCondLst>
                                        </p:cTn>
                                        <p:tgtEl>
                                          <p:spTgt spid="3">
                                            <p:txEl>
                                              <p:pRg st="3" end="3"/>
                                            </p:txEl>
                                          </p:spTgt>
                                        </p:tgtEl>
                                      </p:cBhvr>
                                    </p:animEffect>
                                    <p:anim calcmode="lin" valueType="num">
                                      <p:cBhvr>
                                        <p:cTn id="2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26" dur="26">
                                          <p:stCondLst>
                                            <p:cond delay="650"/>
                                          </p:stCondLst>
                                        </p:cTn>
                                        <p:tgtEl>
                                          <p:spTgt spid="3">
                                            <p:txEl>
                                              <p:pRg st="3" end="3"/>
                                            </p:txEl>
                                          </p:spTgt>
                                        </p:tgtEl>
                                      </p:cBhvr>
                                      <p:to x="100000" y="60000"/>
                                    </p:animScale>
                                    <p:animScale>
                                      <p:cBhvr>
                                        <p:cTn id="27" dur="166" decel="50000">
                                          <p:stCondLst>
                                            <p:cond delay="676"/>
                                          </p:stCondLst>
                                        </p:cTn>
                                        <p:tgtEl>
                                          <p:spTgt spid="3">
                                            <p:txEl>
                                              <p:pRg st="3" end="3"/>
                                            </p:txEl>
                                          </p:spTgt>
                                        </p:tgtEl>
                                      </p:cBhvr>
                                      <p:to x="100000" y="100000"/>
                                    </p:animScale>
                                    <p:animScale>
                                      <p:cBhvr>
                                        <p:cTn id="28" dur="26">
                                          <p:stCondLst>
                                            <p:cond delay="1312"/>
                                          </p:stCondLst>
                                        </p:cTn>
                                        <p:tgtEl>
                                          <p:spTgt spid="3">
                                            <p:txEl>
                                              <p:pRg st="3" end="3"/>
                                            </p:txEl>
                                          </p:spTgt>
                                        </p:tgtEl>
                                      </p:cBhvr>
                                      <p:to x="100000" y="80000"/>
                                    </p:animScale>
                                    <p:animScale>
                                      <p:cBhvr>
                                        <p:cTn id="29" dur="166" decel="50000">
                                          <p:stCondLst>
                                            <p:cond delay="1338"/>
                                          </p:stCondLst>
                                        </p:cTn>
                                        <p:tgtEl>
                                          <p:spTgt spid="3">
                                            <p:txEl>
                                              <p:pRg st="3" end="3"/>
                                            </p:txEl>
                                          </p:spTgt>
                                        </p:tgtEl>
                                      </p:cBhvr>
                                      <p:to x="100000" y="100000"/>
                                    </p:animScale>
                                    <p:animScale>
                                      <p:cBhvr>
                                        <p:cTn id="30" dur="26">
                                          <p:stCondLst>
                                            <p:cond delay="1642"/>
                                          </p:stCondLst>
                                        </p:cTn>
                                        <p:tgtEl>
                                          <p:spTgt spid="3">
                                            <p:txEl>
                                              <p:pRg st="3" end="3"/>
                                            </p:txEl>
                                          </p:spTgt>
                                        </p:tgtEl>
                                      </p:cBhvr>
                                      <p:to x="100000" y="90000"/>
                                    </p:animScale>
                                    <p:animScale>
                                      <p:cBhvr>
                                        <p:cTn id="31" dur="166" decel="50000">
                                          <p:stCondLst>
                                            <p:cond delay="1668"/>
                                          </p:stCondLst>
                                        </p:cTn>
                                        <p:tgtEl>
                                          <p:spTgt spid="3">
                                            <p:txEl>
                                              <p:pRg st="3" end="3"/>
                                            </p:txEl>
                                          </p:spTgt>
                                        </p:tgtEl>
                                      </p:cBhvr>
                                      <p:to x="100000" y="100000"/>
                                    </p:animScale>
                                    <p:animScale>
                                      <p:cBhvr>
                                        <p:cTn id="32" dur="26">
                                          <p:stCondLst>
                                            <p:cond delay="1808"/>
                                          </p:stCondLst>
                                        </p:cTn>
                                        <p:tgtEl>
                                          <p:spTgt spid="3">
                                            <p:txEl>
                                              <p:pRg st="3" end="3"/>
                                            </p:txEl>
                                          </p:spTgt>
                                        </p:tgtEl>
                                      </p:cBhvr>
                                      <p:to x="100000" y="95000"/>
                                    </p:animScale>
                                    <p:animScale>
                                      <p:cBhvr>
                                        <p:cTn id="33"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89731"/>
            <a:ext cx="6553200" cy="1095375"/>
          </a:xfrm>
        </p:spPr>
        <p:txBody>
          <a:bodyPr>
            <a:normAutofit fontScale="90000"/>
          </a:bodyPr>
          <a:lstStyle/>
          <a:p>
            <a:r>
              <a:rPr lang="en-US" dirty="0"/>
              <a:t>χ 2 Correlation Test for Nominal Data</a:t>
            </a:r>
          </a:p>
        </p:txBody>
      </p:sp>
      <p:sp>
        <p:nvSpPr>
          <p:cNvPr id="3" name="Content Placeholder 2"/>
          <p:cNvSpPr>
            <a:spLocks noGrp="1"/>
          </p:cNvSpPr>
          <p:nvPr>
            <p:ph idx="1"/>
          </p:nvPr>
        </p:nvSpPr>
        <p:spPr/>
        <p:txBody>
          <a:bodyPr/>
          <a:lstStyle/>
          <a:p>
            <a:r>
              <a:rPr lang="en-IN" sz="1800" dirty="0"/>
              <a:t>where </a:t>
            </a:r>
            <a:r>
              <a:rPr lang="en-IN" sz="1800" dirty="0" err="1"/>
              <a:t>o</a:t>
            </a:r>
            <a:r>
              <a:rPr lang="en-IN" sz="1800" baseline="-25000" dirty="0" err="1"/>
              <a:t>ij</a:t>
            </a:r>
            <a:r>
              <a:rPr lang="en-IN" sz="1800" dirty="0"/>
              <a:t> is the observed frequency (i.e., actual count) of the joint event (Ai ,</a:t>
            </a:r>
            <a:r>
              <a:rPr lang="en-IN" sz="1800" dirty="0" err="1"/>
              <a:t>Bj</a:t>
            </a:r>
            <a:r>
              <a:rPr lang="en-IN" sz="1800" dirty="0"/>
              <a:t>) and </a:t>
            </a:r>
            <a:r>
              <a:rPr lang="en-IN" sz="1800" dirty="0" err="1"/>
              <a:t>e</a:t>
            </a:r>
            <a:r>
              <a:rPr lang="en-IN" sz="1800" baseline="-25000" dirty="0" err="1"/>
              <a:t>ij</a:t>
            </a:r>
            <a:r>
              <a:rPr lang="en-IN" sz="1800" dirty="0" err="1"/>
              <a:t>is</a:t>
            </a:r>
            <a:r>
              <a:rPr lang="en-IN" sz="1800" dirty="0"/>
              <a:t> the expected frequency of (Ai ,</a:t>
            </a:r>
            <a:r>
              <a:rPr lang="en-IN" sz="1800" dirty="0" err="1"/>
              <a:t>Bj</a:t>
            </a:r>
            <a:r>
              <a:rPr lang="en-IN" sz="1800" dirty="0"/>
              <a:t>), which can be computed as</a:t>
            </a:r>
            <a:endParaRPr lang="en-US" sz="1800" dirty="0"/>
          </a:p>
          <a:p>
            <a:endParaRPr lang="en-US" dirty="0"/>
          </a:p>
          <a:p>
            <a:endParaRPr lang="en-US" dirty="0"/>
          </a:p>
          <a:p>
            <a:endParaRPr lang="en-US" dirty="0"/>
          </a:p>
          <a:p>
            <a:r>
              <a:rPr lang="en-IN" sz="1800" dirty="0"/>
              <a:t>where n is the number of data tuples, count(A = </a:t>
            </a:r>
            <a:r>
              <a:rPr lang="en-IN" sz="1800" dirty="0" err="1"/>
              <a:t>ai</a:t>
            </a:r>
            <a:r>
              <a:rPr lang="en-IN" sz="1800" dirty="0"/>
              <a:t>) is the number of tuples having value </a:t>
            </a:r>
            <a:r>
              <a:rPr lang="en-IN" sz="1800" dirty="0" err="1"/>
              <a:t>ai</a:t>
            </a:r>
            <a:r>
              <a:rPr lang="en-IN" sz="1800" dirty="0"/>
              <a:t> for A, and count(B = </a:t>
            </a:r>
            <a:r>
              <a:rPr lang="en-IN" sz="1800" dirty="0" err="1"/>
              <a:t>bj</a:t>
            </a:r>
            <a:r>
              <a:rPr lang="en-IN" sz="1800" dirty="0"/>
              <a:t>) is the number of tuples having value </a:t>
            </a:r>
            <a:r>
              <a:rPr lang="en-IN" sz="1800" dirty="0" err="1"/>
              <a:t>bj</a:t>
            </a:r>
            <a:r>
              <a:rPr lang="en-IN" sz="1800" dirty="0"/>
              <a:t> for B</a:t>
            </a:r>
            <a:endParaRPr lang="en-US" sz="1800" dirty="0"/>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60</a:t>
            </a:fld>
            <a:endParaRPr lang="en-US"/>
          </a:p>
        </p:txBody>
      </p:sp>
      <p:pic>
        <p:nvPicPr>
          <p:cNvPr id="6" name="Picture 5"/>
          <p:cNvPicPr/>
          <p:nvPr/>
        </p:nvPicPr>
        <p:blipFill>
          <a:blip r:embed="rId2"/>
          <a:stretch>
            <a:fillRect/>
          </a:stretch>
        </p:blipFill>
        <p:spPr>
          <a:xfrm>
            <a:off x="1828800" y="2514600"/>
            <a:ext cx="4495800" cy="1295400"/>
          </a:xfrm>
          <a:prstGeom prst="rect">
            <a:avLst/>
          </a:prstGeom>
        </p:spPr>
      </p:pic>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spTree>
    <p:extLst>
      <p:ext uri="{BB962C8B-B14F-4D97-AF65-F5344CB8AC3E}">
        <p14:creationId xmlns:p14="http://schemas.microsoft.com/office/powerpoint/2010/main" val="657568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74638"/>
            <a:ext cx="5791200" cy="1143000"/>
          </a:xfrm>
        </p:spPr>
        <p:txBody>
          <a:bodyPr>
            <a:normAutofit fontScale="90000"/>
          </a:bodyPr>
          <a:lstStyle/>
          <a:p>
            <a:pPr algn="l"/>
            <a:r>
              <a:rPr lang="en-IN" dirty="0"/>
              <a:t>Example</a:t>
            </a:r>
            <a:br>
              <a:rPr lang="en-US" dirty="0"/>
            </a:br>
            <a:endParaRPr lang="en-US" dirty="0"/>
          </a:p>
        </p:txBody>
      </p:sp>
      <p:sp>
        <p:nvSpPr>
          <p:cNvPr id="3" name="Content Placeholder 2"/>
          <p:cNvSpPr>
            <a:spLocks noGrp="1"/>
          </p:cNvSpPr>
          <p:nvPr>
            <p:ph idx="1"/>
          </p:nvPr>
        </p:nvSpPr>
        <p:spPr/>
        <p:txBody>
          <a:bodyPr/>
          <a:lstStyle/>
          <a:p>
            <a:pPr algn="just"/>
            <a:r>
              <a:rPr lang="en-IN" sz="1800" dirty="0"/>
              <a:t>Suppose that a group of 1500 people was surveyed. The gender of each person was noted. Each person was polled as to whether his or her preferred type of reading material was fiction or nonfiction. Thus, we have two attributes, gender and preferred reading. The observed frequency (or count) of each possible joint event is summarized in the contingency table shown in Table below</a:t>
            </a:r>
            <a:endParaRPr lang="en-US" sz="1800" dirty="0"/>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61</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pic>
        <p:nvPicPr>
          <p:cNvPr id="7" name="Picture 6"/>
          <p:cNvPicPr/>
          <p:nvPr/>
        </p:nvPicPr>
        <p:blipFill>
          <a:blip r:embed="rId3"/>
          <a:stretch>
            <a:fillRect/>
          </a:stretch>
        </p:blipFill>
        <p:spPr>
          <a:xfrm>
            <a:off x="2657475" y="3429000"/>
            <a:ext cx="4048125" cy="1828800"/>
          </a:xfrm>
          <a:prstGeom prst="rect">
            <a:avLst/>
          </a:prstGeom>
        </p:spPr>
      </p:pic>
    </p:spTree>
    <p:extLst>
      <p:ext uri="{BB962C8B-B14F-4D97-AF65-F5344CB8AC3E}">
        <p14:creationId xmlns:p14="http://schemas.microsoft.com/office/powerpoint/2010/main" val="9753785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7013"/>
            <a:ext cx="6019800" cy="1143000"/>
          </a:xfrm>
        </p:spPr>
        <p:txBody>
          <a:bodyPr/>
          <a:lstStyle/>
          <a:p>
            <a:r>
              <a:rPr lang="en-IN" dirty="0"/>
              <a:t>Example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IN" dirty="0"/>
              <a:t>           </a:t>
            </a:r>
            <a:r>
              <a:rPr lang="en-IN" sz="2300" dirty="0"/>
              <a:t>e11 = count(male) × count(fiction)/n = </a:t>
            </a:r>
            <a:endParaRPr lang="en-US" sz="2300" dirty="0"/>
          </a:p>
          <a:p>
            <a:pPr marL="0" indent="0">
              <a:buNone/>
            </a:pPr>
            <a:r>
              <a:rPr lang="en-IN" sz="2300" dirty="0"/>
              <a:t>                       (300 × 450) /1500 = 90</a:t>
            </a:r>
            <a:endParaRPr lang="en-US" sz="2300" dirty="0"/>
          </a:p>
          <a:p>
            <a:pPr marL="0" indent="0">
              <a:buNone/>
            </a:pPr>
            <a:r>
              <a:rPr lang="en-IN" sz="2300" dirty="0"/>
              <a:t> </a:t>
            </a:r>
            <a:endParaRPr lang="en-US" sz="2300" dirty="0"/>
          </a:p>
          <a:p>
            <a:pPr marL="0" indent="0">
              <a:buNone/>
            </a:pPr>
            <a:r>
              <a:rPr lang="en-IN" sz="2300" dirty="0"/>
              <a:t>               e12 = count(female) × count(fiction)/n=</a:t>
            </a:r>
            <a:endParaRPr lang="en-US" sz="2300" dirty="0"/>
          </a:p>
          <a:p>
            <a:pPr marL="0" indent="0">
              <a:buNone/>
            </a:pPr>
            <a:r>
              <a:rPr lang="en-IN" sz="2300" dirty="0"/>
              <a:t>                          (1200 × 450) /1500 = 360.</a:t>
            </a:r>
            <a:endParaRPr lang="en-US" sz="2300" dirty="0"/>
          </a:p>
          <a:p>
            <a:pPr marL="0" indent="0">
              <a:buNone/>
            </a:pPr>
            <a:r>
              <a:rPr lang="en-IN" sz="2300" dirty="0"/>
              <a:t> </a:t>
            </a:r>
            <a:endParaRPr lang="en-US" sz="2300" dirty="0"/>
          </a:p>
          <a:p>
            <a:pPr marL="0" indent="0">
              <a:buNone/>
            </a:pPr>
            <a:r>
              <a:rPr lang="en-IN" sz="2300" dirty="0"/>
              <a:t>                e21 = count(male) × count(non-fiction)/n = </a:t>
            </a:r>
            <a:endParaRPr lang="en-US" sz="2300" dirty="0"/>
          </a:p>
          <a:p>
            <a:pPr marL="0" indent="0">
              <a:buNone/>
            </a:pPr>
            <a:r>
              <a:rPr lang="en-IN" sz="2300" dirty="0"/>
              <a:t>                       (300 × 1050) /1500 = 210</a:t>
            </a:r>
            <a:endParaRPr lang="en-US" sz="2300" dirty="0"/>
          </a:p>
          <a:p>
            <a:pPr marL="0" indent="0">
              <a:buNone/>
            </a:pPr>
            <a:r>
              <a:rPr lang="en-IN" sz="2300" dirty="0"/>
              <a:t> </a:t>
            </a:r>
            <a:endParaRPr lang="en-US" sz="2300" dirty="0"/>
          </a:p>
          <a:p>
            <a:pPr marL="0" indent="0">
              <a:buNone/>
            </a:pPr>
            <a:r>
              <a:rPr lang="en-IN" sz="2300" dirty="0"/>
              <a:t>               e22 = count(female) × count(non-fiction)/n=</a:t>
            </a:r>
            <a:endParaRPr lang="en-US" sz="2300" dirty="0"/>
          </a:p>
          <a:p>
            <a:pPr marL="0" indent="0">
              <a:buNone/>
            </a:pPr>
            <a:r>
              <a:rPr lang="en-IN" sz="2300" dirty="0"/>
              <a:t>                          (1200 × 1050) /1500 = 840.</a:t>
            </a:r>
            <a:endParaRPr lang="en-US" sz="23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62</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spTree>
    <p:extLst>
      <p:ext uri="{BB962C8B-B14F-4D97-AF65-F5344CB8AC3E}">
        <p14:creationId xmlns:p14="http://schemas.microsoft.com/office/powerpoint/2010/main" val="25109868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7013"/>
            <a:ext cx="6019800" cy="1143000"/>
          </a:xfrm>
        </p:spPr>
        <p:txBody>
          <a:bodyPr/>
          <a:lstStyle/>
          <a:p>
            <a:r>
              <a:rPr lang="en-IN" dirty="0"/>
              <a:t>Example</a:t>
            </a:r>
            <a:endParaRPr lang="en-US" dirty="0"/>
          </a:p>
        </p:txBody>
      </p:sp>
      <p:sp>
        <p:nvSpPr>
          <p:cNvPr id="3" name="Content Placeholder 2"/>
          <p:cNvSpPr>
            <a:spLocks noGrp="1"/>
          </p:cNvSpPr>
          <p:nvPr>
            <p:ph idx="1"/>
          </p:nvPr>
        </p:nvSpPr>
        <p:spPr/>
        <p:txBody>
          <a:bodyPr>
            <a:normAutofit/>
          </a:bodyPr>
          <a:lstStyle/>
          <a:p>
            <a:pPr marL="0" indent="0">
              <a:buNone/>
            </a:pPr>
            <a:r>
              <a:rPr lang="en-IN" dirty="0"/>
              <a:t>          </a:t>
            </a:r>
            <a:r>
              <a:rPr lang="en-IN" b="1" dirty="0"/>
              <a:t>χ 2 is computed as</a:t>
            </a:r>
          </a:p>
          <a:p>
            <a:pPr marL="0" indent="0">
              <a:buNone/>
            </a:pPr>
            <a:endParaRPr lang="en-IN" sz="1800" dirty="0"/>
          </a:p>
          <a:p>
            <a:pPr marL="0" indent="0">
              <a:buNone/>
            </a:pPr>
            <a:endParaRPr lang="en-IN" sz="1800" dirty="0"/>
          </a:p>
          <a:p>
            <a:pPr marL="0" indent="0">
              <a:buNone/>
            </a:pPr>
            <a:r>
              <a:rPr lang="en-IN" sz="1800" dirty="0"/>
              <a:t>χ 2 = </a:t>
            </a:r>
            <a:r>
              <a:rPr lang="en-IN" sz="1800" dirty="0">
                <a:solidFill>
                  <a:srgbClr val="FF0000"/>
                </a:solidFill>
              </a:rPr>
              <a:t>(250 − 90) </a:t>
            </a:r>
            <a:r>
              <a:rPr lang="en-IN" sz="1800" baseline="30000" dirty="0">
                <a:solidFill>
                  <a:srgbClr val="FF0000"/>
                </a:solidFill>
              </a:rPr>
              <a:t>2</a:t>
            </a:r>
            <a:r>
              <a:rPr lang="en-IN" sz="1800" dirty="0">
                <a:solidFill>
                  <a:srgbClr val="FF0000"/>
                </a:solidFill>
              </a:rPr>
              <a:t> /90 + (50 − 210) </a:t>
            </a:r>
            <a:r>
              <a:rPr lang="en-IN" sz="1800" baseline="30000" dirty="0">
                <a:solidFill>
                  <a:srgbClr val="FF0000"/>
                </a:solidFill>
              </a:rPr>
              <a:t>2</a:t>
            </a:r>
            <a:r>
              <a:rPr lang="en-IN" sz="1800" dirty="0">
                <a:solidFill>
                  <a:srgbClr val="FF0000"/>
                </a:solidFill>
              </a:rPr>
              <a:t> /210 + (200 − 360) </a:t>
            </a:r>
            <a:r>
              <a:rPr lang="en-IN" sz="1800" baseline="30000" dirty="0">
                <a:solidFill>
                  <a:srgbClr val="FF0000"/>
                </a:solidFill>
              </a:rPr>
              <a:t>2</a:t>
            </a:r>
            <a:r>
              <a:rPr lang="en-IN" sz="1800" dirty="0">
                <a:solidFill>
                  <a:srgbClr val="FF0000"/>
                </a:solidFill>
              </a:rPr>
              <a:t> /360 + (1000 − 840)</a:t>
            </a:r>
            <a:r>
              <a:rPr lang="en-IN" sz="1800" baseline="30000" dirty="0">
                <a:solidFill>
                  <a:srgbClr val="FF0000"/>
                </a:solidFill>
              </a:rPr>
              <a:t> 2</a:t>
            </a:r>
            <a:r>
              <a:rPr lang="en-IN" sz="1800" dirty="0">
                <a:solidFill>
                  <a:srgbClr val="FF0000"/>
                </a:solidFill>
              </a:rPr>
              <a:t> /840</a:t>
            </a:r>
            <a:endParaRPr lang="en-US" sz="1800" dirty="0">
              <a:solidFill>
                <a:srgbClr val="FF0000"/>
              </a:solidFill>
            </a:endParaRPr>
          </a:p>
          <a:p>
            <a:pPr marL="0" indent="0">
              <a:buNone/>
            </a:pPr>
            <a:r>
              <a:rPr lang="en-IN" sz="1800" dirty="0"/>
              <a:t> = 284.44 + 121.90 + 71.11 + 30.48 </a:t>
            </a:r>
            <a:endParaRPr lang="en-US" sz="1800" dirty="0"/>
          </a:p>
          <a:p>
            <a:pPr marL="0" indent="0">
              <a:buNone/>
            </a:pPr>
            <a:r>
              <a:rPr lang="en-IN" sz="1800" dirty="0"/>
              <a:t>= 507.93.</a:t>
            </a:r>
            <a:endParaRPr lang="en-US" sz="1800" dirty="0"/>
          </a:p>
          <a:p>
            <a:pPr marL="0" indent="0">
              <a:buNone/>
            </a:pPr>
            <a:endParaRPr lang="en-US" dirty="0"/>
          </a:p>
          <a:p>
            <a:pPr marL="0" indent="0">
              <a:buNone/>
            </a:pPr>
            <a:endParaRPr lang="en-US" sz="23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63</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11300" cy="1524000"/>
          </a:xfrm>
          <a:prstGeom prst="rect">
            <a:avLst/>
          </a:prstGeom>
        </p:spPr>
      </p:pic>
    </p:spTree>
    <p:extLst>
      <p:ext uri="{BB962C8B-B14F-4D97-AF65-F5344CB8AC3E}">
        <p14:creationId xmlns:p14="http://schemas.microsoft.com/office/powerpoint/2010/main" val="11446595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978" y="274638"/>
            <a:ext cx="6477000" cy="1143000"/>
          </a:xfrm>
        </p:spPr>
        <p:txBody>
          <a:bodyPr/>
          <a:lstStyle/>
          <a:p>
            <a:r>
              <a:rPr lang="en-IN" dirty="0"/>
              <a:t>Example</a:t>
            </a:r>
            <a:endParaRPr lang="en-US" dirty="0"/>
          </a:p>
        </p:txBody>
      </p:sp>
      <p:sp>
        <p:nvSpPr>
          <p:cNvPr id="3" name="Content Placeholder 2"/>
          <p:cNvSpPr>
            <a:spLocks noGrp="1"/>
          </p:cNvSpPr>
          <p:nvPr>
            <p:ph idx="1"/>
          </p:nvPr>
        </p:nvSpPr>
        <p:spPr/>
        <p:txBody>
          <a:bodyPr>
            <a:normAutofit/>
          </a:bodyPr>
          <a:lstStyle/>
          <a:p>
            <a:pPr marL="0" indent="0" algn="just">
              <a:spcBef>
                <a:spcPts val="0"/>
              </a:spcBef>
              <a:buNone/>
            </a:pPr>
            <a:r>
              <a:rPr lang="en-US" sz="1800" dirty="0"/>
              <a:t>A group of students were classified in terms of personality (introvert or extrovert) and in terms of </a:t>
            </a:r>
            <a:r>
              <a:rPr lang="en-US" sz="1800" dirty="0" err="1"/>
              <a:t>colour</a:t>
            </a:r>
            <a:r>
              <a:rPr lang="en-US" sz="1800" dirty="0"/>
              <a:t> preference (red, yellow, green or blue) with the purpose of seeing whether there is an association (relationship) between personality and </a:t>
            </a:r>
            <a:r>
              <a:rPr lang="en-US" sz="1800" dirty="0" err="1"/>
              <a:t>colour</a:t>
            </a:r>
            <a:r>
              <a:rPr lang="en-US" sz="1800" dirty="0"/>
              <a:t> preference. Data was collected from 400 students and presented in the 2 (rows) x 4 (cols) contingency table below:</a:t>
            </a:r>
            <a:r>
              <a:rPr lang="en-US" sz="2800" dirty="0"/>
              <a:t> </a:t>
            </a:r>
            <a:r>
              <a:rPr lang="en-US" sz="1800" dirty="0"/>
              <a:t>calculate</a:t>
            </a:r>
            <a:r>
              <a:rPr lang="en-US" sz="2800" dirty="0"/>
              <a:t> </a:t>
            </a:r>
            <a:r>
              <a:rPr lang="en-US" sz="1800" dirty="0"/>
              <a:t>Correlation Test for Nominal Data</a:t>
            </a:r>
          </a:p>
          <a:p>
            <a:pPr marL="0" indent="0" algn="just">
              <a:buNone/>
            </a:pPr>
            <a:endParaRPr lang="en-US" sz="1800" dirty="0"/>
          </a:p>
          <a:p>
            <a:pPr marL="0" indent="0" algn="just">
              <a:buNone/>
            </a:pPr>
            <a:endParaRPr lang="en-US" sz="18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64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247868824"/>
              </p:ext>
            </p:extLst>
          </p:nvPr>
        </p:nvGraphicFramePr>
        <p:xfrm>
          <a:off x="914399" y="3400425"/>
          <a:ext cx="7488672" cy="2651760"/>
        </p:xfrm>
        <a:graphic>
          <a:graphicData uri="http://schemas.openxmlformats.org/drawingml/2006/table">
            <a:tbl>
              <a:tblPr/>
              <a:tblGrid>
                <a:gridCol w="1248112">
                  <a:extLst>
                    <a:ext uri="{9D8B030D-6E8A-4147-A177-3AD203B41FA5}">
                      <a16:colId xmlns:a16="http://schemas.microsoft.com/office/drawing/2014/main" val="1280139615"/>
                    </a:ext>
                  </a:extLst>
                </a:gridCol>
                <a:gridCol w="1248112">
                  <a:extLst>
                    <a:ext uri="{9D8B030D-6E8A-4147-A177-3AD203B41FA5}">
                      <a16:colId xmlns:a16="http://schemas.microsoft.com/office/drawing/2014/main" val="774909630"/>
                    </a:ext>
                  </a:extLst>
                </a:gridCol>
                <a:gridCol w="1248112">
                  <a:extLst>
                    <a:ext uri="{9D8B030D-6E8A-4147-A177-3AD203B41FA5}">
                      <a16:colId xmlns:a16="http://schemas.microsoft.com/office/drawing/2014/main" val="3735789867"/>
                    </a:ext>
                  </a:extLst>
                </a:gridCol>
                <a:gridCol w="1248112">
                  <a:extLst>
                    <a:ext uri="{9D8B030D-6E8A-4147-A177-3AD203B41FA5}">
                      <a16:colId xmlns:a16="http://schemas.microsoft.com/office/drawing/2014/main" val="2927840873"/>
                    </a:ext>
                  </a:extLst>
                </a:gridCol>
                <a:gridCol w="1248112">
                  <a:extLst>
                    <a:ext uri="{9D8B030D-6E8A-4147-A177-3AD203B41FA5}">
                      <a16:colId xmlns:a16="http://schemas.microsoft.com/office/drawing/2014/main" val="518898250"/>
                    </a:ext>
                  </a:extLst>
                </a:gridCol>
                <a:gridCol w="1248112">
                  <a:extLst>
                    <a:ext uri="{9D8B030D-6E8A-4147-A177-3AD203B41FA5}">
                      <a16:colId xmlns:a16="http://schemas.microsoft.com/office/drawing/2014/main" val="482081145"/>
                    </a:ext>
                  </a:extLst>
                </a:gridCol>
              </a:tblGrid>
              <a:tr h="0">
                <a:tc>
                  <a:txBody>
                    <a:bodyPr/>
                    <a:lstStyle/>
                    <a:p>
                      <a:pPr fontAlgn="t"/>
                      <a:r>
                        <a:rPr lang="en-US" dirty="0">
                          <a:effectLst/>
                        </a:rPr>
                        <a:t>(Observed counts)</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DEDE"/>
                    </a:solidFill>
                  </a:tcPr>
                </a:tc>
                <a:tc gridSpan="5">
                  <a:txBody>
                    <a:bodyPr/>
                    <a:lstStyle/>
                    <a:p>
                      <a:pPr algn="ctr" fontAlgn="t"/>
                      <a:r>
                        <a:rPr lang="en-US" b="1" dirty="0" err="1">
                          <a:effectLst/>
                        </a:rPr>
                        <a:t>Colours</a:t>
                      </a:r>
                      <a:endParaRPr lang="en-US" dirty="0">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DED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14622241"/>
                  </a:ext>
                </a:extLst>
              </a:tr>
              <a:tr h="0">
                <a:tc>
                  <a:txBody>
                    <a:bodyPr/>
                    <a:lstStyle/>
                    <a:p>
                      <a:pPr fontAlgn="t"/>
                      <a:endParaRPr lang="en-US">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DEDE"/>
                    </a:solidFill>
                  </a:tcPr>
                </a:tc>
                <a:tc>
                  <a:txBody>
                    <a:bodyPr/>
                    <a:lstStyle/>
                    <a:p>
                      <a:pPr algn="ctr" fontAlgn="t"/>
                      <a:r>
                        <a:rPr lang="en-US" b="1">
                          <a:effectLst/>
                        </a:rPr>
                        <a:t>Red</a:t>
                      </a:r>
                      <a:endParaRPr lang="en-US">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DEDE"/>
                    </a:solidFill>
                  </a:tcPr>
                </a:tc>
                <a:tc>
                  <a:txBody>
                    <a:bodyPr/>
                    <a:lstStyle/>
                    <a:p>
                      <a:pPr algn="ctr" fontAlgn="t"/>
                      <a:r>
                        <a:rPr lang="en-US" b="1">
                          <a:effectLst/>
                        </a:rPr>
                        <a:t>Yellow</a:t>
                      </a:r>
                      <a:endParaRPr lang="en-US">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DEDE"/>
                    </a:solidFill>
                  </a:tcPr>
                </a:tc>
                <a:tc>
                  <a:txBody>
                    <a:bodyPr/>
                    <a:lstStyle/>
                    <a:p>
                      <a:pPr algn="ctr" fontAlgn="t"/>
                      <a:r>
                        <a:rPr lang="en-US" b="1" dirty="0">
                          <a:effectLst/>
                        </a:rPr>
                        <a:t>Green</a:t>
                      </a:r>
                      <a:endParaRPr lang="en-US" dirty="0">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DEDE"/>
                    </a:solidFill>
                  </a:tcPr>
                </a:tc>
                <a:tc>
                  <a:txBody>
                    <a:bodyPr/>
                    <a:lstStyle/>
                    <a:p>
                      <a:pPr algn="ctr" fontAlgn="t"/>
                      <a:r>
                        <a:rPr lang="en-US" b="1" dirty="0">
                          <a:effectLst/>
                        </a:rPr>
                        <a:t>Blue</a:t>
                      </a:r>
                      <a:endParaRPr lang="en-US" dirty="0">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DEDE"/>
                    </a:solidFill>
                  </a:tcPr>
                </a:tc>
                <a:tc>
                  <a:txBody>
                    <a:bodyPr/>
                    <a:lstStyle/>
                    <a:p>
                      <a:pPr algn="ctr" fontAlgn="t"/>
                      <a:r>
                        <a:rPr lang="en-US" b="1">
                          <a:effectLst/>
                        </a:rPr>
                        <a:t>Totals</a:t>
                      </a:r>
                      <a:endParaRPr lang="en-US">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DEDE"/>
                    </a:solidFill>
                  </a:tcPr>
                </a:tc>
                <a:extLst>
                  <a:ext uri="{0D108BD9-81ED-4DB2-BD59-A6C34878D82A}">
                    <a16:rowId xmlns:a16="http://schemas.microsoft.com/office/drawing/2014/main" val="1596147326"/>
                  </a:ext>
                </a:extLst>
              </a:tr>
              <a:tr h="0">
                <a:tc>
                  <a:txBody>
                    <a:bodyPr/>
                    <a:lstStyle/>
                    <a:p>
                      <a:pPr fontAlgn="t"/>
                      <a:r>
                        <a:rPr lang="en-US" b="1">
                          <a:effectLst/>
                        </a:rPr>
                        <a:t>Introvert personality</a:t>
                      </a:r>
                      <a:endParaRPr lang="en-US">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solidFill>
                            <a:schemeClr val="tx1"/>
                          </a:solidFill>
                          <a:effectLst/>
                        </a:rPr>
                        <a:t>20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solidFill>
                            <a:schemeClr val="tx1"/>
                          </a:solidFill>
                          <a:effectLst/>
                        </a:rPr>
                        <a:t>6</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solidFill>
                            <a:schemeClr val="tx1"/>
                          </a:solidFill>
                          <a:effectLst/>
                        </a:rPr>
                        <a:t>30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solidFill>
                            <a:schemeClr val="tx1"/>
                          </a:solidFill>
                          <a:effectLst/>
                        </a:rPr>
                        <a:t>44</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effectLst/>
                        </a:rPr>
                        <a:t>100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3138510843"/>
                  </a:ext>
                </a:extLst>
              </a:tr>
              <a:tr h="0">
                <a:tc>
                  <a:txBody>
                    <a:bodyPr/>
                    <a:lstStyle/>
                    <a:p>
                      <a:pPr fontAlgn="t"/>
                      <a:r>
                        <a:rPr lang="en-US" b="1">
                          <a:effectLst/>
                        </a:rPr>
                        <a:t>Extrovert personality</a:t>
                      </a:r>
                      <a:endParaRPr lang="en-US">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solidFill>
                            <a:schemeClr val="tx1"/>
                          </a:solidFill>
                          <a:effectLst/>
                        </a:rPr>
                        <a:t>180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solidFill>
                            <a:schemeClr val="tx1"/>
                          </a:solidFill>
                          <a:effectLst/>
                        </a:rPr>
                        <a:t>34</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solidFill>
                            <a:schemeClr val="tx1"/>
                          </a:solidFill>
                          <a:effectLst/>
                        </a:rPr>
                        <a:t>50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solidFill>
                            <a:schemeClr val="tx1"/>
                          </a:solidFill>
                          <a:effectLst/>
                        </a:rPr>
                        <a:t>36</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effectLst/>
                        </a:rPr>
                        <a:t>300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312693098"/>
                  </a:ext>
                </a:extLst>
              </a:tr>
              <a:tr h="0">
                <a:tc>
                  <a:txBody>
                    <a:bodyPr/>
                    <a:lstStyle/>
                    <a:p>
                      <a:pPr fontAlgn="t"/>
                      <a:r>
                        <a:rPr lang="en-US" b="1">
                          <a:effectLst/>
                        </a:rPr>
                        <a:t>Totals</a:t>
                      </a:r>
                      <a:endParaRPr lang="en-US">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effectLst/>
                        </a:rPr>
                        <a:t>200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effectLst/>
                        </a:rPr>
                        <a:t>40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effectLst/>
                        </a:rPr>
                        <a:t>80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effectLst/>
                        </a:rPr>
                        <a:t>80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effectLst/>
                        </a:rPr>
                        <a:t>400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4093777859"/>
                  </a:ext>
                </a:extLst>
              </a:tr>
            </a:tbl>
          </a:graphicData>
        </a:graphic>
      </p:graphicFrame>
      <p:pic>
        <p:nvPicPr>
          <p:cNvPr id="8" name="Picture 7">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74638"/>
            <a:ext cx="1234209" cy="1127759"/>
          </a:xfrm>
          <a:prstGeom prst="rect">
            <a:avLst/>
          </a:prstGeom>
        </p:spPr>
      </p:pic>
    </p:spTree>
    <p:extLst>
      <p:ext uri="{BB962C8B-B14F-4D97-AF65-F5344CB8AC3E}">
        <p14:creationId xmlns:p14="http://schemas.microsoft.com/office/powerpoint/2010/main" val="13193604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54516689"/>
              </p:ext>
            </p:extLst>
          </p:nvPr>
        </p:nvGraphicFramePr>
        <p:xfrm>
          <a:off x="785812" y="2674459"/>
          <a:ext cx="6834188" cy="2049940"/>
        </p:xfrm>
        <a:graphic>
          <a:graphicData uri="http://schemas.openxmlformats.org/drawingml/2006/table">
            <a:tbl>
              <a:tblPr/>
              <a:tblGrid>
                <a:gridCol w="2338012">
                  <a:extLst>
                    <a:ext uri="{9D8B030D-6E8A-4147-A177-3AD203B41FA5}">
                      <a16:colId xmlns:a16="http://schemas.microsoft.com/office/drawing/2014/main" val="2944601958"/>
                    </a:ext>
                  </a:extLst>
                </a:gridCol>
                <a:gridCol w="989159">
                  <a:extLst>
                    <a:ext uri="{9D8B030D-6E8A-4147-A177-3AD203B41FA5}">
                      <a16:colId xmlns:a16="http://schemas.microsoft.com/office/drawing/2014/main" val="1938121583"/>
                    </a:ext>
                  </a:extLst>
                </a:gridCol>
                <a:gridCol w="1169005">
                  <a:extLst>
                    <a:ext uri="{9D8B030D-6E8A-4147-A177-3AD203B41FA5}">
                      <a16:colId xmlns:a16="http://schemas.microsoft.com/office/drawing/2014/main" val="2652772010"/>
                    </a:ext>
                  </a:extLst>
                </a:gridCol>
                <a:gridCol w="1258930">
                  <a:extLst>
                    <a:ext uri="{9D8B030D-6E8A-4147-A177-3AD203B41FA5}">
                      <a16:colId xmlns:a16="http://schemas.microsoft.com/office/drawing/2014/main" val="1484576900"/>
                    </a:ext>
                  </a:extLst>
                </a:gridCol>
                <a:gridCol w="1079082">
                  <a:extLst>
                    <a:ext uri="{9D8B030D-6E8A-4147-A177-3AD203B41FA5}">
                      <a16:colId xmlns:a16="http://schemas.microsoft.com/office/drawing/2014/main" val="2558270135"/>
                    </a:ext>
                  </a:extLst>
                </a:gridCol>
              </a:tblGrid>
              <a:tr h="409988">
                <a:tc>
                  <a:txBody>
                    <a:bodyPr/>
                    <a:lstStyle/>
                    <a:p>
                      <a:pPr fontAlgn="t"/>
                      <a:r>
                        <a:rPr lang="en-US" dirty="0">
                          <a:effectLst/>
                        </a:rPr>
                        <a:t>(Expected counts)</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DEDE"/>
                    </a:solidFill>
                  </a:tcPr>
                </a:tc>
                <a:tc gridSpan="4">
                  <a:txBody>
                    <a:bodyPr/>
                    <a:lstStyle/>
                    <a:p>
                      <a:pPr algn="ctr" fontAlgn="t"/>
                      <a:r>
                        <a:rPr lang="en-US" b="1" dirty="0" err="1">
                          <a:effectLst/>
                        </a:rPr>
                        <a:t>Colours</a:t>
                      </a:r>
                      <a:endParaRPr lang="en-US" dirty="0">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DED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271642"/>
                  </a:ext>
                </a:extLst>
              </a:tr>
              <a:tr h="409988">
                <a:tc>
                  <a:txBody>
                    <a:bodyPr/>
                    <a:lstStyle/>
                    <a:p>
                      <a:pPr fontAlgn="t"/>
                      <a:endParaRPr lang="en-US">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DEDE"/>
                    </a:solidFill>
                  </a:tcPr>
                </a:tc>
                <a:tc>
                  <a:txBody>
                    <a:bodyPr/>
                    <a:lstStyle/>
                    <a:p>
                      <a:pPr algn="ctr" fontAlgn="t"/>
                      <a:r>
                        <a:rPr lang="en-US" b="1">
                          <a:effectLst/>
                        </a:rPr>
                        <a:t>Red</a:t>
                      </a:r>
                      <a:endParaRPr lang="en-US">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DEDE"/>
                    </a:solidFill>
                  </a:tcPr>
                </a:tc>
                <a:tc>
                  <a:txBody>
                    <a:bodyPr/>
                    <a:lstStyle/>
                    <a:p>
                      <a:pPr algn="ctr" fontAlgn="t"/>
                      <a:r>
                        <a:rPr lang="en-US" b="1">
                          <a:effectLst/>
                        </a:rPr>
                        <a:t>Yellow</a:t>
                      </a:r>
                      <a:endParaRPr lang="en-US">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DEDE"/>
                    </a:solidFill>
                  </a:tcPr>
                </a:tc>
                <a:tc>
                  <a:txBody>
                    <a:bodyPr/>
                    <a:lstStyle/>
                    <a:p>
                      <a:pPr algn="ctr" fontAlgn="t"/>
                      <a:r>
                        <a:rPr lang="en-US" b="1">
                          <a:effectLst/>
                        </a:rPr>
                        <a:t>Green</a:t>
                      </a:r>
                      <a:endParaRPr lang="en-US">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DEDE"/>
                    </a:solidFill>
                  </a:tcPr>
                </a:tc>
                <a:tc>
                  <a:txBody>
                    <a:bodyPr/>
                    <a:lstStyle/>
                    <a:p>
                      <a:pPr algn="ctr" fontAlgn="t"/>
                      <a:r>
                        <a:rPr lang="en-US" b="1">
                          <a:effectLst/>
                        </a:rPr>
                        <a:t>Blue</a:t>
                      </a:r>
                      <a:endParaRPr lang="en-US">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DEDE"/>
                    </a:solidFill>
                  </a:tcPr>
                </a:tc>
                <a:extLst>
                  <a:ext uri="{0D108BD9-81ED-4DB2-BD59-A6C34878D82A}">
                    <a16:rowId xmlns:a16="http://schemas.microsoft.com/office/drawing/2014/main" val="3018073591"/>
                  </a:ext>
                </a:extLst>
              </a:tr>
              <a:tr h="409988">
                <a:tc>
                  <a:txBody>
                    <a:bodyPr/>
                    <a:lstStyle/>
                    <a:p>
                      <a:pPr fontAlgn="t"/>
                      <a:r>
                        <a:rPr lang="en-US" b="1">
                          <a:effectLst/>
                        </a:rPr>
                        <a:t>Introvert personality</a:t>
                      </a:r>
                      <a:endParaRPr lang="en-US">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effectLst/>
                        </a:rPr>
                        <a:t>  50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effectLst/>
                        </a:rPr>
                        <a:t>10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effectLst/>
                        </a:rPr>
                        <a:t>20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effectLst/>
                        </a:rPr>
                        <a:t>20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817445565"/>
                  </a:ext>
                </a:extLst>
              </a:tr>
              <a:tr h="409988">
                <a:tc>
                  <a:txBody>
                    <a:bodyPr/>
                    <a:lstStyle/>
                    <a:p>
                      <a:pPr fontAlgn="t"/>
                      <a:r>
                        <a:rPr lang="en-US" b="1" dirty="0">
                          <a:effectLst/>
                        </a:rPr>
                        <a:t>Extrovert personality</a:t>
                      </a:r>
                      <a:endParaRPr lang="en-US" dirty="0">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a:effectLst/>
                        </a:rPr>
                        <a:t>150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a:effectLst/>
                        </a:rPr>
                        <a:t>30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a:effectLst/>
                        </a:rPr>
                        <a:t>60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a:effectLst/>
                        </a:rPr>
                        <a:t>60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2780362483"/>
                  </a:ext>
                </a:extLst>
              </a:tr>
              <a:tr h="409988">
                <a:tc>
                  <a:txBody>
                    <a:bodyPr/>
                    <a:lstStyle/>
                    <a:p>
                      <a:pPr fontAlgn="t"/>
                      <a:r>
                        <a:rPr lang="en-US" b="1">
                          <a:effectLst/>
                        </a:rPr>
                        <a:t>Totals</a:t>
                      </a:r>
                      <a:endParaRPr lang="en-US">
                        <a:effectLs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a:effectLst/>
                        </a:rPr>
                        <a:t>200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a:effectLst/>
                        </a:rPr>
                        <a:t>40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a:effectLst/>
                        </a:rPr>
                        <a:t>80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dirty="0">
                          <a:effectLst/>
                        </a:rPr>
                        <a:t>80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564091225"/>
                  </a:ext>
                </a:extLst>
              </a:tr>
            </a:tbl>
          </a:graphicData>
        </a:graphic>
      </p:graphicFrame>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65</a:t>
            </a:fld>
            <a:endParaRPr lang="en-US"/>
          </a:p>
        </p:txBody>
      </p:sp>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74638"/>
            <a:ext cx="1234209" cy="1127759"/>
          </a:xfrm>
          <a:prstGeom prst="rect">
            <a:avLst/>
          </a:prstGeom>
        </p:spPr>
      </p:pic>
    </p:spTree>
    <p:extLst>
      <p:ext uri="{BB962C8B-B14F-4D97-AF65-F5344CB8AC3E}">
        <p14:creationId xmlns:p14="http://schemas.microsoft.com/office/powerpoint/2010/main" val="27964157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IN" dirty="0"/>
          </a:p>
          <a:p>
            <a:r>
              <a:rPr lang="en-IN" dirty="0"/>
              <a:t>χ 2 = </a:t>
            </a:r>
            <a:r>
              <a:rPr lang="en-IN" dirty="0">
                <a:solidFill>
                  <a:srgbClr val="FF0000"/>
                </a:solidFill>
              </a:rPr>
              <a:t>(20 − 50) </a:t>
            </a:r>
            <a:r>
              <a:rPr lang="en-IN" baseline="30000" dirty="0">
                <a:solidFill>
                  <a:srgbClr val="FF0000"/>
                </a:solidFill>
              </a:rPr>
              <a:t>2</a:t>
            </a:r>
            <a:r>
              <a:rPr lang="en-IN" dirty="0">
                <a:solidFill>
                  <a:srgbClr val="FF0000"/>
                </a:solidFill>
              </a:rPr>
              <a:t> /50 + (180 − 150) </a:t>
            </a:r>
            <a:r>
              <a:rPr lang="en-IN" baseline="30000" dirty="0">
                <a:solidFill>
                  <a:srgbClr val="FF0000"/>
                </a:solidFill>
              </a:rPr>
              <a:t>2</a:t>
            </a:r>
            <a:r>
              <a:rPr lang="en-IN" dirty="0">
                <a:solidFill>
                  <a:srgbClr val="FF0000"/>
                </a:solidFill>
              </a:rPr>
              <a:t> /150 + (6 − 10) </a:t>
            </a:r>
            <a:r>
              <a:rPr lang="en-IN" baseline="30000" dirty="0">
                <a:solidFill>
                  <a:srgbClr val="FF0000"/>
                </a:solidFill>
              </a:rPr>
              <a:t>2</a:t>
            </a:r>
            <a:r>
              <a:rPr lang="en-IN" dirty="0">
                <a:solidFill>
                  <a:srgbClr val="FF0000"/>
                </a:solidFill>
              </a:rPr>
              <a:t> /10 + (34− 30)</a:t>
            </a:r>
            <a:r>
              <a:rPr lang="en-IN" baseline="30000" dirty="0">
                <a:solidFill>
                  <a:srgbClr val="FF0000"/>
                </a:solidFill>
              </a:rPr>
              <a:t> 2</a:t>
            </a:r>
            <a:r>
              <a:rPr lang="en-IN" dirty="0">
                <a:solidFill>
                  <a:srgbClr val="FF0000"/>
                </a:solidFill>
              </a:rPr>
              <a:t> /30+ (30− 20)</a:t>
            </a:r>
            <a:r>
              <a:rPr lang="en-IN" baseline="30000" dirty="0">
                <a:solidFill>
                  <a:srgbClr val="FF0000"/>
                </a:solidFill>
              </a:rPr>
              <a:t> 2</a:t>
            </a:r>
            <a:r>
              <a:rPr lang="en-IN" dirty="0">
                <a:solidFill>
                  <a:srgbClr val="FF0000"/>
                </a:solidFill>
              </a:rPr>
              <a:t> /20+ (50− 60)</a:t>
            </a:r>
            <a:r>
              <a:rPr lang="en-IN" baseline="30000" dirty="0">
                <a:solidFill>
                  <a:srgbClr val="FF0000"/>
                </a:solidFill>
              </a:rPr>
              <a:t> 2</a:t>
            </a:r>
            <a:r>
              <a:rPr lang="en-IN" dirty="0">
                <a:solidFill>
                  <a:srgbClr val="FF0000"/>
                </a:solidFill>
              </a:rPr>
              <a:t> /60+ (44− 20)</a:t>
            </a:r>
            <a:r>
              <a:rPr lang="en-IN" baseline="30000" dirty="0">
                <a:solidFill>
                  <a:srgbClr val="FF0000"/>
                </a:solidFill>
              </a:rPr>
              <a:t> 2</a:t>
            </a:r>
            <a:r>
              <a:rPr lang="en-IN" dirty="0">
                <a:solidFill>
                  <a:srgbClr val="FF0000"/>
                </a:solidFill>
              </a:rPr>
              <a:t> /20+ (36− 60)</a:t>
            </a:r>
            <a:r>
              <a:rPr lang="en-IN" baseline="30000" dirty="0">
                <a:solidFill>
                  <a:srgbClr val="FF0000"/>
                </a:solidFill>
              </a:rPr>
              <a:t> 2</a:t>
            </a:r>
            <a:r>
              <a:rPr lang="en-IN" dirty="0">
                <a:solidFill>
                  <a:srgbClr val="FF0000"/>
                </a:solidFill>
              </a:rPr>
              <a:t> /60</a:t>
            </a:r>
            <a:endParaRPr lang="en-IN" dirty="0"/>
          </a:p>
          <a:p>
            <a:r>
              <a:rPr lang="en-IN" dirty="0">
                <a:solidFill>
                  <a:srgbClr val="FF0000"/>
                </a:solidFill>
              </a:rPr>
              <a:t>χ 2 </a:t>
            </a:r>
            <a:r>
              <a:rPr lang="en-US" dirty="0">
                <a:solidFill>
                  <a:srgbClr val="FF0000"/>
                </a:solidFill>
              </a:rPr>
              <a:t>=18+1.6+5+28.8+6+1.7+9.6+0.5=71.2</a:t>
            </a:r>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66</a:t>
            </a:fld>
            <a:endParaRPr lang="en-US"/>
          </a:p>
        </p:txBody>
      </p:sp>
    </p:spTree>
    <p:extLst>
      <p:ext uri="{BB962C8B-B14F-4D97-AF65-F5344CB8AC3E}">
        <p14:creationId xmlns:p14="http://schemas.microsoft.com/office/powerpoint/2010/main" val="9422233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0"/>
            <a:ext cx="6477000" cy="1112838"/>
          </a:xfrm>
        </p:spPr>
        <p:txBody>
          <a:bodyPr>
            <a:normAutofit fontScale="90000"/>
          </a:bodyPr>
          <a:lstStyle/>
          <a:p>
            <a:br>
              <a:rPr lang="en-IN" b="1" dirty="0"/>
            </a:br>
            <a:r>
              <a:rPr lang="en-IN" b="1" dirty="0"/>
              <a:t>Correlation Coefficient for Numeric Data:</a:t>
            </a:r>
            <a:br>
              <a:rPr lang="en-US" dirty="0"/>
            </a:br>
            <a:endParaRPr lang="en-US" dirty="0"/>
          </a:p>
        </p:txBody>
      </p:sp>
      <p:sp>
        <p:nvSpPr>
          <p:cNvPr id="3" name="Content Placeholder 2"/>
          <p:cNvSpPr>
            <a:spLocks noGrp="1"/>
          </p:cNvSpPr>
          <p:nvPr>
            <p:ph idx="1"/>
          </p:nvPr>
        </p:nvSpPr>
        <p:spPr/>
        <p:txBody>
          <a:bodyPr>
            <a:normAutofit/>
          </a:bodyPr>
          <a:lstStyle/>
          <a:p>
            <a:r>
              <a:rPr lang="en-IN" sz="1800" dirty="0"/>
              <a:t>For numeric attributes, we can evaluate the correlation between two attributes, A and B, by computing the correlation coefficient (also known as Pearson’s product moment coefficient). </a:t>
            </a:r>
            <a:endParaRPr lang="en-US" sz="1800" dirty="0"/>
          </a:p>
          <a:p>
            <a:r>
              <a:rPr lang="en-IN" sz="1800" dirty="0"/>
              <a:t>This is given as</a:t>
            </a:r>
          </a:p>
          <a:p>
            <a:endParaRPr lang="en-IN" sz="1800" dirty="0"/>
          </a:p>
          <a:p>
            <a:endParaRPr lang="en-IN" sz="1800" dirty="0"/>
          </a:p>
          <a:p>
            <a:endParaRPr lang="en-IN" sz="1800" dirty="0"/>
          </a:p>
          <a:p>
            <a:endParaRPr lang="en-IN" sz="1800" dirty="0"/>
          </a:p>
          <a:p>
            <a:endParaRPr lang="en-IN" sz="1800" dirty="0"/>
          </a:p>
          <a:p>
            <a:r>
              <a:rPr lang="en-IN" sz="1900" dirty="0"/>
              <a:t>where n is the number of tuples, </a:t>
            </a:r>
            <a:r>
              <a:rPr lang="en-IN" sz="1900" dirty="0" err="1"/>
              <a:t>ai</a:t>
            </a:r>
            <a:r>
              <a:rPr lang="en-IN" sz="1900" dirty="0"/>
              <a:t> and bi are the respective values of A and B in tuple </a:t>
            </a:r>
            <a:r>
              <a:rPr lang="en-IN" sz="1900" dirty="0" err="1"/>
              <a:t>i</a:t>
            </a:r>
            <a:r>
              <a:rPr lang="en-IN" sz="1900" dirty="0"/>
              <a:t>, A¯ and B¯ are the respective mean values of A and B, </a:t>
            </a:r>
            <a:r>
              <a:rPr lang="en-IN" sz="1900" dirty="0" err="1"/>
              <a:t>σA</a:t>
            </a:r>
            <a:r>
              <a:rPr lang="en-IN" sz="1900" dirty="0"/>
              <a:t> and </a:t>
            </a:r>
            <a:r>
              <a:rPr lang="en-IN" sz="1900" dirty="0" err="1"/>
              <a:t>σB</a:t>
            </a:r>
            <a:r>
              <a:rPr lang="en-IN" sz="1900" dirty="0"/>
              <a:t> are the respective standard deviations of A and B.</a:t>
            </a:r>
            <a:endParaRPr lang="en-US" sz="1900" dirty="0"/>
          </a:p>
          <a:p>
            <a:pPr marL="914400" lvl="2" indent="0">
              <a:buNone/>
            </a:pPr>
            <a:r>
              <a:rPr lang="en-US" sz="3200" dirty="0"/>
              <a:t>-    </a:t>
            </a:r>
            <a:r>
              <a:rPr lang="en-IN" sz="3200" dirty="0"/>
              <a:t> </a:t>
            </a:r>
            <a:r>
              <a:rPr lang="en-IN" sz="1800" dirty="0"/>
              <a:t>is the sum of the AB cross-product</a:t>
            </a:r>
            <a:endParaRPr lang="en-US" sz="18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67</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pic>
        <p:nvPicPr>
          <p:cNvPr id="7" name="Picture 6"/>
          <p:cNvPicPr/>
          <p:nvPr/>
        </p:nvPicPr>
        <p:blipFill>
          <a:blip r:embed="rId3"/>
          <a:stretch>
            <a:fillRect/>
          </a:stretch>
        </p:blipFill>
        <p:spPr>
          <a:xfrm>
            <a:off x="2057400" y="2995612"/>
            <a:ext cx="4400550" cy="1347788"/>
          </a:xfrm>
          <a:prstGeom prst="rect">
            <a:avLst/>
          </a:prstGeom>
        </p:spPr>
      </p:pic>
      <p:sp>
        <p:nvSpPr>
          <p:cNvPr id="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962314" y="5534675"/>
            <a:ext cx="504825" cy="457200"/>
          </a:xfrm>
          <a:prstGeom prst="rect">
            <a:avLst/>
          </a:prstGeom>
        </p:spPr>
      </p:pic>
    </p:spTree>
    <p:extLst>
      <p:ext uri="{BB962C8B-B14F-4D97-AF65-F5344CB8AC3E}">
        <p14:creationId xmlns:p14="http://schemas.microsoft.com/office/powerpoint/2010/main" val="18077748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018" y="274638"/>
            <a:ext cx="7259782" cy="1143000"/>
          </a:xfrm>
        </p:spPr>
        <p:txBody>
          <a:bodyPr/>
          <a:lstStyle/>
          <a:p>
            <a:r>
              <a:rPr lang="en-IN" dirty="0"/>
              <a:t>Covariance of Numeric Data</a:t>
            </a:r>
            <a:endParaRPr lang="en-US" dirty="0"/>
          </a:p>
        </p:txBody>
      </p:sp>
      <p:sp>
        <p:nvSpPr>
          <p:cNvPr id="3" name="Content Placeholder 2"/>
          <p:cNvSpPr>
            <a:spLocks noGrp="1"/>
          </p:cNvSpPr>
          <p:nvPr>
            <p:ph idx="1"/>
          </p:nvPr>
        </p:nvSpPr>
        <p:spPr/>
        <p:txBody>
          <a:bodyPr/>
          <a:lstStyle/>
          <a:p>
            <a:r>
              <a:rPr lang="en-IN" sz="1800" dirty="0"/>
              <a:t>correlation and covariance are two similar measures for assessing how much two attributes change together. Consider two numeric attributes A and B, and a set of n observations {(a1,b1),...,(</a:t>
            </a:r>
            <a:r>
              <a:rPr lang="en-IN" sz="1800" dirty="0" err="1"/>
              <a:t>an,bn</a:t>
            </a:r>
            <a:r>
              <a:rPr lang="en-IN" sz="1800" dirty="0"/>
              <a:t>)}. The mean values of A and B, respectively, are also known as the expected values on A and B, that is,</a:t>
            </a:r>
            <a:endParaRPr lang="en-US" sz="1800" dirty="0"/>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68</a:t>
            </a:fld>
            <a:endParaRPr lang="en-US"/>
          </a:p>
        </p:txBody>
      </p:sp>
      <p:pic>
        <p:nvPicPr>
          <p:cNvPr id="6" name="Picture 5"/>
          <p:cNvPicPr/>
          <p:nvPr/>
        </p:nvPicPr>
        <p:blipFill>
          <a:blip r:embed="rId2"/>
          <a:stretch>
            <a:fillRect/>
          </a:stretch>
        </p:blipFill>
        <p:spPr>
          <a:xfrm>
            <a:off x="1427018" y="3326022"/>
            <a:ext cx="6172200" cy="1920399"/>
          </a:xfrm>
          <a:prstGeom prst="rect">
            <a:avLst/>
          </a:prstGeom>
        </p:spPr>
      </p:pic>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Tree>
    <p:extLst>
      <p:ext uri="{BB962C8B-B14F-4D97-AF65-F5344CB8AC3E}">
        <p14:creationId xmlns:p14="http://schemas.microsoft.com/office/powerpoint/2010/main" val="38379770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IN" dirty="0"/>
              <a:t>Covariance of Numeric Data</a:t>
            </a:r>
            <a:endParaRPr lang="en-US" dirty="0"/>
          </a:p>
        </p:txBody>
      </p:sp>
      <p:sp>
        <p:nvSpPr>
          <p:cNvPr id="3" name="Content Placeholder 2"/>
          <p:cNvSpPr>
            <a:spLocks noGrp="1"/>
          </p:cNvSpPr>
          <p:nvPr>
            <p:ph idx="1"/>
          </p:nvPr>
        </p:nvSpPr>
        <p:spPr/>
        <p:txBody>
          <a:bodyPr/>
          <a:lstStyle/>
          <a:p>
            <a:r>
              <a:rPr lang="en-IN" sz="2400" dirty="0"/>
              <a:t>If we compare </a:t>
            </a:r>
            <a:r>
              <a:rPr lang="en-IN" sz="2400" dirty="0" err="1"/>
              <a:t>Eq</a:t>
            </a:r>
            <a:r>
              <a:rPr lang="en-IN" sz="2400" dirty="0"/>
              <a:t> for </a:t>
            </a:r>
            <a:r>
              <a:rPr lang="en-IN" sz="2400" dirty="0" err="1"/>
              <a:t>rA,B</a:t>
            </a:r>
            <a:r>
              <a:rPr lang="en-IN" sz="2400" dirty="0"/>
              <a:t> (correlation coefficient) with Eq. for covariance,</a:t>
            </a:r>
            <a:endParaRPr lang="en-US" sz="2400" dirty="0"/>
          </a:p>
          <a:p>
            <a:pPr marL="0" indent="0">
              <a:buNone/>
            </a:pPr>
            <a:endParaRPr lang="en-US" dirty="0"/>
          </a:p>
          <a:p>
            <a:pPr marL="0" indent="0">
              <a:buNone/>
            </a:pPr>
            <a:endParaRPr lang="en-US" dirty="0"/>
          </a:p>
          <a:p>
            <a:pPr marL="0" indent="0">
              <a:buNone/>
            </a:pPr>
            <a:endParaRPr lang="en-US" dirty="0"/>
          </a:p>
          <a:p>
            <a:pPr marL="0" indent="0">
              <a:buNone/>
            </a:pPr>
            <a:r>
              <a:rPr lang="en-IN" sz="2200" dirty="0"/>
              <a:t>where </a:t>
            </a:r>
            <a:r>
              <a:rPr lang="en-IN" sz="2200" dirty="0" err="1"/>
              <a:t>σA</a:t>
            </a:r>
            <a:r>
              <a:rPr lang="en-IN" sz="2200" dirty="0"/>
              <a:t> and </a:t>
            </a:r>
            <a:r>
              <a:rPr lang="en-IN" sz="2200" dirty="0" err="1"/>
              <a:t>σB</a:t>
            </a:r>
            <a:r>
              <a:rPr lang="en-IN" sz="2200" dirty="0"/>
              <a:t> are the standard deviations of A and B, respectively</a:t>
            </a:r>
            <a:endParaRPr lang="en-US" sz="2200" dirty="0"/>
          </a:p>
          <a:p>
            <a:pPr marL="0" indent="0">
              <a:buNone/>
            </a:pP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69</a:t>
            </a:fld>
            <a:endParaRPr lang="en-US"/>
          </a:p>
        </p:txBody>
      </p:sp>
      <p:pic>
        <p:nvPicPr>
          <p:cNvPr id="6" name="Picture 5"/>
          <p:cNvPicPr/>
          <p:nvPr/>
        </p:nvPicPr>
        <p:blipFill>
          <a:blip r:embed="rId2"/>
          <a:stretch>
            <a:fillRect/>
          </a:stretch>
        </p:blipFill>
        <p:spPr>
          <a:xfrm>
            <a:off x="2590800" y="2819400"/>
            <a:ext cx="2895600" cy="904875"/>
          </a:xfrm>
          <a:prstGeom prst="rect">
            <a:avLst/>
          </a:prstGeom>
        </p:spPr>
      </p:pic>
      <p:pic>
        <p:nvPicPr>
          <p:cNvPr id="7" name="Picture 6"/>
          <p:cNvPicPr/>
          <p:nvPr/>
        </p:nvPicPr>
        <p:blipFill>
          <a:blip r:embed="rId3"/>
          <a:stretch>
            <a:fillRect/>
          </a:stretch>
        </p:blipFill>
        <p:spPr>
          <a:xfrm>
            <a:off x="2590800" y="4800600"/>
            <a:ext cx="3200400" cy="914400"/>
          </a:xfrm>
          <a:prstGeom prst="rect">
            <a:avLst/>
          </a:prstGeom>
        </p:spPr>
      </p:pic>
      <p:pic>
        <p:nvPicPr>
          <p:cNvPr id="8" name="Picture 7">
            <a:extLst>
              <a:ext uri="{FF2B5EF4-FFF2-40B4-BE49-F238E27FC236}">
                <a16:creationId xmlns:a16="http://schemas.microsoft.com/office/drawing/2014/main" id="{5F9C9D6C-B2E8-7F48-9EDF-6C8D3289F5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Tree>
    <p:extLst>
      <p:ext uri="{BB962C8B-B14F-4D97-AF65-F5344CB8AC3E}">
        <p14:creationId xmlns:p14="http://schemas.microsoft.com/office/powerpoint/2010/main" val="264154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US" dirty="0"/>
              <a:t>Origin of Data Mining</a:t>
            </a:r>
          </a:p>
        </p:txBody>
      </p:sp>
      <p:sp>
        <p:nvSpPr>
          <p:cNvPr id="3" name="Content Placeholder 2"/>
          <p:cNvSpPr>
            <a:spLocks noGrp="1"/>
          </p:cNvSpPr>
          <p:nvPr>
            <p:ph idx="1"/>
          </p:nvPr>
        </p:nvSpPr>
        <p:spPr/>
        <p:txBody>
          <a:bodyPr/>
          <a:lstStyle/>
          <a:p>
            <a:pPr marL="0" indent="0">
              <a:buNone/>
            </a:pPr>
            <a:r>
              <a:rPr lang="en-US" dirty="0"/>
              <a:t>Classical statistics</a:t>
            </a:r>
          </a:p>
          <a:p>
            <a:pPr algn="just"/>
            <a:r>
              <a:rPr lang="en-US" sz="2400" dirty="0"/>
              <a:t>Statistics are the basis of most technology on which data mining is built, such as regression analysis, standard deviation, standard distribution, standard variance, discriminatory analysis, cluster analysis, and confidence intervals. </a:t>
            </a:r>
          </a:p>
          <a:p>
            <a:pPr algn="just"/>
            <a:r>
              <a:rPr lang="en-US" sz="2400" dirty="0"/>
              <a:t>All of these are used to analyze data and data connection</a:t>
            </a:r>
            <a:r>
              <a:rPr lang="en-US" dirty="0"/>
              <a:t>.</a:t>
            </a:r>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7</a:t>
            </a:fld>
            <a:endParaRPr lang="en-US"/>
          </a:p>
        </p:txBody>
      </p:sp>
      <p:pic>
        <p:nvPicPr>
          <p:cNvPr id="7" name="Picture 6">
            <a:extLst>
              <a:ext uri="{FF2B5EF4-FFF2-40B4-BE49-F238E27FC236}">
                <a16:creationId xmlns:a16="http://schemas.microsoft.com/office/drawing/2014/main" id="{5C19B47E-D627-374B-B95A-D50AFDBEA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73" y="84138"/>
            <a:ext cx="1511300" cy="1524000"/>
          </a:xfrm>
          <a:prstGeom prst="rect">
            <a:avLst/>
          </a:prstGeom>
        </p:spPr>
      </p:pic>
      <p:pic>
        <p:nvPicPr>
          <p:cNvPr id="8" name="Picture 7"/>
          <p:cNvPicPr>
            <a:picLocks noChangeAspect="1"/>
          </p:cNvPicPr>
          <p:nvPr/>
        </p:nvPicPr>
        <p:blipFill>
          <a:blip r:embed="rId3"/>
          <a:stretch>
            <a:fillRect/>
          </a:stretch>
        </p:blipFill>
        <p:spPr>
          <a:xfrm>
            <a:off x="2514600" y="4206658"/>
            <a:ext cx="4333875" cy="2339181"/>
          </a:xfrm>
          <a:prstGeom prst="rect">
            <a:avLst/>
          </a:prstGeom>
        </p:spPr>
      </p:pic>
    </p:spTree>
    <p:extLst>
      <p:ext uri="{BB962C8B-B14F-4D97-AF65-F5344CB8AC3E}">
        <p14:creationId xmlns:p14="http://schemas.microsoft.com/office/powerpoint/2010/main" val="94759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1" y="274638"/>
            <a:ext cx="6934198" cy="1143000"/>
          </a:xfrm>
        </p:spPr>
        <p:txBody>
          <a:bodyPr/>
          <a:lstStyle/>
          <a:p>
            <a:r>
              <a:rPr lang="en-IN" dirty="0"/>
              <a:t>Covariance of Numeric Data</a:t>
            </a:r>
            <a:endParaRPr lang="en-US" dirty="0"/>
          </a:p>
        </p:txBody>
      </p:sp>
      <p:sp>
        <p:nvSpPr>
          <p:cNvPr id="3" name="Content Placeholder 2"/>
          <p:cNvSpPr>
            <a:spLocks noGrp="1"/>
          </p:cNvSpPr>
          <p:nvPr>
            <p:ph idx="1"/>
          </p:nvPr>
        </p:nvSpPr>
        <p:spPr/>
        <p:txBody>
          <a:bodyPr>
            <a:normAutofit/>
          </a:bodyPr>
          <a:lstStyle/>
          <a:p>
            <a:pPr algn="just"/>
            <a:r>
              <a:rPr lang="en-IN" sz="1800" dirty="0"/>
              <a:t>For two attributes A and B that tend to change together, if A is larger than A¯ (the expected value of A), then B is likely to be larger than B¯ (the expected value of B). Therefore, the covariance between A and B is </a:t>
            </a:r>
            <a:r>
              <a:rPr lang="en-IN" sz="1800" b="1" dirty="0"/>
              <a:t>positive</a:t>
            </a:r>
            <a:r>
              <a:rPr lang="en-IN" sz="1800" dirty="0"/>
              <a:t>. </a:t>
            </a:r>
          </a:p>
          <a:p>
            <a:pPr algn="just"/>
            <a:r>
              <a:rPr lang="en-IN" sz="1800" dirty="0"/>
              <a:t>On the other hand, if one of the attributes tends to be above its expected value when the other attribute is below its expected value, then the covariance of A and B is </a:t>
            </a:r>
            <a:r>
              <a:rPr lang="en-IN" sz="1800" b="1" dirty="0"/>
              <a:t>negative.</a:t>
            </a:r>
            <a:endParaRPr lang="en-US" sz="1800" b="1" dirty="0"/>
          </a:p>
          <a:p>
            <a:pPr algn="just"/>
            <a:r>
              <a:rPr lang="en-IN" sz="1800" dirty="0"/>
              <a:t>If A and B are independent (i.e., they do not have correlation), then E(A · B) = E(A)· E(B). Therefore, the covariance is </a:t>
            </a:r>
            <a:r>
              <a:rPr lang="en-IN" sz="1800" dirty="0" err="1"/>
              <a:t>Cov</a:t>
            </a:r>
            <a:r>
              <a:rPr lang="en-IN" sz="1800" dirty="0"/>
              <a:t>(A,B) = E(A · B) − A¯ B¯ = E(A)· E(B) − A¯ B¯ = 0.</a:t>
            </a:r>
            <a:endParaRPr lang="en-US" sz="1800" dirty="0"/>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70</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Tree>
    <p:extLst>
      <p:ext uri="{BB962C8B-B14F-4D97-AF65-F5344CB8AC3E}">
        <p14:creationId xmlns:p14="http://schemas.microsoft.com/office/powerpoint/2010/main" val="17425916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6172200" cy="1143000"/>
          </a:xfrm>
        </p:spPr>
        <p:txBody>
          <a:bodyPr>
            <a:normAutofit/>
          </a:bodyPr>
          <a:lstStyle/>
          <a:p>
            <a:r>
              <a:rPr lang="en-IN" sz="3200" b="1" dirty="0"/>
              <a:t>Example</a:t>
            </a:r>
            <a:br>
              <a:rPr lang="en-US" sz="3200" dirty="0"/>
            </a:br>
            <a:endParaRPr lang="en-US" sz="3200" dirty="0"/>
          </a:p>
        </p:txBody>
      </p:sp>
      <p:sp>
        <p:nvSpPr>
          <p:cNvPr id="3" name="Content Placeholder 2"/>
          <p:cNvSpPr>
            <a:spLocks noGrp="1"/>
          </p:cNvSpPr>
          <p:nvPr>
            <p:ph idx="1"/>
          </p:nvPr>
        </p:nvSpPr>
        <p:spPr/>
        <p:txBody>
          <a:bodyPr>
            <a:normAutofit fontScale="92500" lnSpcReduction="10000"/>
          </a:bodyPr>
          <a:lstStyle/>
          <a:p>
            <a:r>
              <a:rPr lang="en-IN" dirty="0"/>
              <a:t>Covariance analysis of numeric attributes</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IN" sz="1900" dirty="0"/>
              <a:t>which presents a simplified example of stock prices observed at five time points for All Electronics and </a:t>
            </a:r>
            <a:r>
              <a:rPr lang="en-IN" sz="1900" dirty="0" err="1"/>
              <a:t>HighTech</a:t>
            </a:r>
            <a:r>
              <a:rPr lang="en-IN" sz="1900" dirty="0"/>
              <a:t> company</a:t>
            </a:r>
            <a:r>
              <a:rPr lang="en-IN" dirty="0"/>
              <a:t>.</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71</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pic>
        <p:nvPicPr>
          <p:cNvPr id="7" name="Picture 6"/>
          <p:cNvPicPr/>
          <p:nvPr/>
        </p:nvPicPr>
        <p:blipFill>
          <a:blip r:embed="rId3"/>
          <a:stretch>
            <a:fillRect/>
          </a:stretch>
        </p:blipFill>
        <p:spPr>
          <a:xfrm>
            <a:off x="2057400" y="2209800"/>
            <a:ext cx="4724400" cy="2590800"/>
          </a:xfrm>
          <a:prstGeom prst="rect">
            <a:avLst/>
          </a:prstGeom>
        </p:spPr>
      </p:pic>
    </p:spTree>
    <p:extLst>
      <p:ext uri="{BB962C8B-B14F-4D97-AF65-F5344CB8AC3E}">
        <p14:creationId xmlns:p14="http://schemas.microsoft.com/office/powerpoint/2010/main" val="11085679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394855"/>
            <a:ext cx="5562600" cy="1143000"/>
          </a:xfrm>
        </p:spPr>
        <p:txBody>
          <a:bodyPr/>
          <a:lstStyle/>
          <a:p>
            <a:r>
              <a:rPr lang="en-IN" b="1" dirty="0"/>
              <a:t>Example</a:t>
            </a: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72</a:t>
            </a:fld>
            <a:endParaRPr lang="en-US"/>
          </a:p>
        </p:txBody>
      </p:sp>
      <p:pic>
        <p:nvPicPr>
          <p:cNvPr id="6" name="Content Placeholder 5"/>
          <p:cNvPicPr>
            <a:picLocks noGrp="1"/>
          </p:cNvPicPr>
          <p:nvPr>
            <p:ph idx="1"/>
          </p:nvPr>
        </p:nvPicPr>
        <p:blipFill>
          <a:blip r:embed="rId2"/>
          <a:stretch>
            <a:fillRect/>
          </a:stretch>
        </p:blipFill>
        <p:spPr>
          <a:xfrm>
            <a:off x="1066800" y="1965974"/>
            <a:ext cx="6400800" cy="1767826"/>
          </a:xfrm>
          <a:prstGeom prst="rect">
            <a:avLst/>
          </a:prstGeom>
        </p:spPr>
      </p:pic>
      <p:pic>
        <p:nvPicPr>
          <p:cNvPr id="7" name="Picture 6"/>
          <p:cNvPicPr/>
          <p:nvPr/>
        </p:nvPicPr>
        <p:blipFill>
          <a:blip r:embed="rId3"/>
          <a:stretch>
            <a:fillRect/>
          </a:stretch>
        </p:blipFill>
        <p:spPr>
          <a:xfrm>
            <a:off x="1401444" y="3857956"/>
            <a:ext cx="5761355" cy="1323644"/>
          </a:xfrm>
          <a:prstGeom prst="rect">
            <a:avLst/>
          </a:prstGeom>
        </p:spPr>
      </p:pic>
      <p:pic>
        <p:nvPicPr>
          <p:cNvPr id="8" name="Picture 7">
            <a:extLst>
              <a:ext uri="{FF2B5EF4-FFF2-40B4-BE49-F238E27FC236}">
                <a16:creationId xmlns:a16="http://schemas.microsoft.com/office/drawing/2014/main" id="{5F9C9D6C-B2E8-7F48-9EDF-6C8D3289F5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591" y="20782"/>
            <a:ext cx="1187853" cy="1350818"/>
          </a:xfrm>
          <a:prstGeom prst="rect">
            <a:avLst/>
          </a:prstGeom>
        </p:spPr>
      </p:pic>
    </p:spTree>
    <p:extLst>
      <p:ext uri="{BB962C8B-B14F-4D97-AF65-F5344CB8AC3E}">
        <p14:creationId xmlns:p14="http://schemas.microsoft.com/office/powerpoint/2010/main" val="34098578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5257800" cy="1143000"/>
          </a:xfrm>
        </p:spPr>
        <p:txBody>
          <a:bodyPr/>
          <a:lstStyle/>
          <a:p>
            <a:r>
              <a:rPr lang="en-US" dirty="0"/>
              <a:t>Example</a:t>
            </a:r>
          </a:p>
        </p:txBody>
      </p:sp>
      <p:sp>
        <p:nvSpPr>
          <p:cNvPr id="3" name="Content Placeholder 2"/>
          <p:cNvSpPr>
            <a:spLocks noGrp="1"/>
          </p:cNvSpPr>
          <p:nvPr>
            <p:ph idx="1"/>
          </p:nvPr>
        </p:nvSpPr>
        <p:spPr/>
        <p:txBody>
          <a:bodyPr>
            <a:normAutofit/>
          </a:bodyPr>
          <a:lstStyle/>
          <a:p>
            <a:r>
              <a:rPr lang="en-US" sz="1800" dirty="0"/>
              <a:t>Using the data for age and body fat given. Calculate </a:t>
            </a:r>
            <a:r>
              <a:rPr lang="en-IN" sz="1800" dirty="0"/>
              <a:t>Covariance analysis of numeric attributes</a:t>
            </a:r>
          </a:p>
          <a:p>
            <a:r>
              <a:rPr lang="en-IN" sz="1800" dirty="0"/>
              <a:t>1086.94-1000.4=86.54</a:t>
            </a:r>
            <a:endParaRPr lang="en-US" sz="1800" dirty="0"/>
          </a:p>
          <a:p>
            <a:endParaRPr lang="en-US" sz="18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73</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1657059556"/>
              </p:ext>
            </p:extLst>
          </p:nvPr>
        </p:nvGraphicFramePr>
        <p:xfrm>
          <a:off x="4724401" y="2667001"/>
          <a:ext cx="2438400" cy="3865866"/>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94211085"/>
                    </a:ext>
                  </a:extLst>
                </a:gridCol>
                <a:gridCol w="762641">
                  <a:extLst>
                    <a:ext uri="{9D8B030D-6E8A-4147-A177-3AD203B41FA5}">
                      <a16:colId xmlns:a16="http://schemas.microsoft.com/office/drawing/2014/main" val="3149128087"/>
                    </a:ext>
                  </a:extLst>
                </a:gridCol>
                <a:gridCol w="962527">
                  <a:extLst>
                    <a:ext uri="{9D8B030D-6E8A-4147-A177-3AD203B41FA5}">
                      <a16:colId xmlns:a16="http://schemas.microsoft.com/office/drawing/2014/main" val="162380174"/>
                    </a:ext>
                  </a:extLst>
                </a:gridCol>
              </a:tblGrid>
              <a:tr h="696582">
                <a:tc>
                  <a:txBody>
                    <a:bodyPr/>
                    <a:lstStyle/>
                    <a:p>
                      <a:r>
                        <a:rPr lang="en-US" dirty="0">
                          <a:solidFill>
                            <a:schemeClr val="tx1"/>
                          </a:solidFill>
                        </a:rPr>
                        <a:t>Sl.no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Fat percentage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3522341"/>
                  </a:ext>
                </a:extLst>
              </a:tr>
              <a:tr h="278633">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749609"/>
                  </a:ext>
                </a:extLst>
              </a:tr>
              <a:tr h="278633">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7.8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943540"/>
                  </a:ext>
                </a:extLst>
              </a:tr>
              <a:tr h="278633">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31.4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4428807"/>
                  </a:ext>
                </a:extLst>
              </a:tr>
              <a:tr h="278633">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25.9</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0028870"/>
                  </a:ext>
                </a:extLst>
              </a:tr>
              <a:tr h="278633">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27.4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7531449"/>
                  </a:ext>
                </a:extLst>
              </a:tr>
              <a:tr h="278633">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818953"/>
                  </a:ext>
                </a:extLst>
              </a:tr>
              <a:tr h="288474">
                <a:tc>
                  <a:txBody>
                    <a:bodyPr/>
                    <a:lstStyle/>
                    <a:p>
                      <a:pPr algn="ctr"/>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31.2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5162716"/>
                  </a:ext>
                </a:extLst>
              </a:tr>
              <a:tr h="391146">
                <a:tc>
                  <a:txBody>
                    <a:bodyPr/>
                    <a:lstStyle/>
                    <a:p>
                      <a:pPr algn="ctr"/>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34.6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37707"/>
                  </a:ext>
                </a:extLst>
              </a:tr>
            </a:tbl>
          </a:graphicData>
        </a:graphic>
      </p:graphicFrame>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61229"/>
            <a:ext cx="1081809" cy="969818"/>
          </a:xfrm>
          <a:prstGeom prst="rect">
            <a:avLst/>
          </a:prstGeom>
        </p:spPr>
      </p:pic>
    </p:spTree>
    <p:extLst>
      <p:ext uri="{BB962C8B-B14F-4D97-AF65-F5344CB8AC3E}">
        <p14:creationId xmlns:p14="http://schemas.microsoft.com/office/powerpoint/2010/main" val="21689390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6553200" cy="1143000"/>
          </a:xfrm>
        </p:spPr>
        <p:txBody>
          <a:bodyPr>
            <a:normAutofit/>
          </a:bodyPr>
          <a:lstStyle/>
          <a:p>
            <a:r>
              <a:rPr lang="en-US" sz="3200" dirty="0"/>
              <a:t>Tuple Duplication &amp; Data Value Conflict Detection and Resolution</a:t>
            </a:r>
          </a:p>
        </p:txBody>
      </p:sp>
      <p:sp>
        <p:nvSpPr>
          <p:cNvPr id="3" name="Content Placeholder 2"/>
          <p:cNvSpPr>
            <a:spLocks noGrp="1"/>
          </p:cNvSpPr>
          <p:nvPr>
            <p:ph idx="1"/>
          </p:nvPr>
        </p:nvSpPr>
        <p:spPr/>
        <p:txBody>
          <a:bodyPr>
            <a:normAutofit/>
          </a:bodyPr>
          <a:lstStyle/>
          <a:p>
            <a:pPr marL="0" indent="0">
              <a:buNone/>
            </a:pPr>
            <a:r>
              <a:rPr lang="en-US" sz="1800" b="1" u="sng" dirty="0"/>
              <a:t>Tuple Duplication</a:t>
            </a:r>
          </a:p>
          <a:p>
            <a:r>
              <a:rPr lang="en-US" sz="1800" dirty="0"/>
              <a:t>Detection of duplication of tuple . </a:t>
            </a:r>
          </a:p>
          <a:p>
            <a:r>
              <a:rPr lang="en-US" sz="1800" dirty="0"/>
              <a:t>Two or more identical tuples for a given unique data.</a:t>
            </a:r>
          </a:p>
          <a:p>
            <a:pPr marL="0" indent="0">
              <a:buNone/>
            </a:pPr>
            <a:r>
              <a:rPr lang="en-US" sz="1800" b="1" u="sng" dirty="0"/>
              <a:t>Data Value Conflict Detection and Resolution</a:t>
            </a:r>
          </a:p>
          <a:p>
            <a:r>
              <a:rPr lang="en-US" sz="1800" dirty="0"/>
              <a:t>Data integration also involves the detection and resolution of data value conflicts.</a:t>
            </a:r>
          </a:p>
          <a:p>
            <a:r>
              <a:rPr lang="en-US" sz="1800" dirty="0"/>
              <a:t>For example, for the same real-world entity, attribute values from different sources may differ. This may be due to differences in representation, scaling, or encoding. For instance, a weight attribute may be stored in metric units in one system and British imperial units in another</a:t>
            </a:r>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74</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310409" cy="1350818"/>
          </a:xfrm>
          <a:prstGeom prst="rect">
            <a:avLst/>
          </a:prstGeom>
        </p:spPr>
      </p:pic>
    </p:spTree>
    <p:extLst>
      <p:ext uri="{BB962C8B-B14F-4D97-AF65-F5344CB8AC3E}">
        <p14:creationId xmlns:p14="http://schemas.microsoft.com/office/powerpoint/2010/main" val="6004286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74638"/>
            <a:ext cx="4267200" cy="1143000"/>
          </a:xfrm>
        </p:spPr>
        <p:txBody>
          <a:bodyPr>
            <a:normAutofit/>
          </a:bodyPr>
          <a:lstStyle/>
          <a:p>
            <a:r>
              <a:rPr lang="en-IN" sz="3200" b="1" dirty="0"/>
              <a:t>Data Reduction</a:t>
            </a:r>
            <a:br>
              <a:rPr lang="en-US" sz="3200" dirty="0"/>
            </a:br>
            <a:endParaRPr lang="en-US" sz="3200" dirty="0"/>
          </a:p>
        </p:txBody>
      </p:sp>
      <p:sp>
        <p:nvSpPr>
          <p:cNvPr id="3" name="Content Placeholder 2"/>
          <p:cNvSpPr>
            <a:spLocks noGrp="1"/>
          </p:cNvSpPr>
          <p:nvPr>
            <p:ph idx="1"/>
          </p:nvPr>
        </p:nvSpPr>
        <p:spPr/>
        <p:txBody>
          <a:bodyPr>
            <a:normAutofit/>
          </a:bodyPr>
          <a:lstStyle/>
          <a:p>
            <a:pPr algn="just"/>
            <a:endParaRPr lang="en-IN" sz="1800" dirty="0"/>
          </a:p>
          <a:p>
            <a:pPr algn="just"/>
            <a:endParaRPr lang="en-IN" sz="1800" dirty="0"/>
          </a:p>
          <a:p>
            <a:pPr algn="just"/>
            <a:r>
              <a:rPr lang="en-IN" sz="1800" dirty="0"/>
              <a:t>Data reduction strategies include dimensionality reduction, </a:t>
            </a:r>
            <a:r>
              <a:rPr lang="en-IN" sz="1800" dirty="0" err="1"/>
              <a:t>numerosity</a:t>
            </a:r>
            <a:r>
              <a:rPr lang="en-IN" sz="1800" dirty="0"/>
              <a:t> reduction, and data compression.</a:t>
            </a:r>
            <a:endParaRPr lang="en-US" sz="1800" dirty="0"/>
          </a:p>
          <a:p>
            <a:pPr algn="just"/>
            <a:r>
              <a:rPr lang="en-IN" sz="1800" dirty="0"/>
              <a:t>Dimensionality reduction is the process of reducing the number of random variables or attributes under consideration. </a:t>
            </a:r>
            <a:endParaRPr lang="en-US" sz="1800" dirty="0"/>
          </a:p>
          <a:p>
            <a:pPr algn="just"/>
            <a:r>
              <a:rPr lang="en-IN" sz="1900" b="1" dirty="0"/>
              <a:t>Dimensionality reduction</a:t>
            </a:r>
            <a:r>
              <a:rPr lang="en-IN" sz="1900" dirty="0"/>
              <a:t> methods include </a:t>
            </a:r>
            <a:r>
              <a:rPr lang="en-IN" sz="1900" b="1" dirty="0"/>
              <a:t>wavelet transforms and principal components analysis</a:t>
            </a:r>
            <a:r>
              <a:rPr lang="en-IN" sz="1900" dirty="0"/>
              <a:t> which transform or project the original data onto a smaller space. </a:t>
            </a:r>
            <a:r>
              <a:rPr lang="en-IN" sz="1900" b="1" dirty="0"/>
              <a:t>Attribute subset selection</a:t>
            </a:r>
            <a:r>
              <a:rPr lang="en-IN" sz="1900" dirty="0"/>
              <a:t> is a method of dimensionality reduction in which irrelevant, weakly relevant, or redundant attributes or dimensions are detected and removed</a:t>
            </a:r>
            <a:endParaRPr lang="en-US" sz="1900" dirty="0"/>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75</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Tree>
    <p:extLst>
      <p:ext uri="{BB962C8B-B14F-4D97-AF65-F5344CB8AC3E}">
        <p14:creationId xmlns:p14="http://schemas.microsoft.com/office/powerpoint/2010/main" val="39466210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74638"/>
            <a:ext cx="5791200" cy="1143000"/>
          </a:xfrm>
        </p:spPr>
        <p:txBody>
          <a:bodyPr>
            <a:normAutofit fontScale="90000"/>
          </a:bodyPr>
          <a:lstStyle/>
          <a:p>
            <a:pPr algn="l"/>
            <a:r>
              <a:rPr lang="en-IN" b="1" dirty="0"/>
              <a:t>Data Reduction</a:t>
            </a:r>
            <a:br>
              <a:rPr lang="en-US" dirty="0"/>
            </a:br>
            <a:endParaRPr lang="en-US" dirty="0"/>
          </a:p>
        </p:txBody>
      </p:sp>
      <p:sp>
        <p:nvSpPr>
          <p:cNvPr id="3" name="Content Placeholder 2"/>
          <p:cNvSpPr>
            <a:spLocks noGrp="1"/>
          </p:cNvSpPr>
          <p:nvPr>
            <p:ph idx="1"/>
          </p:nvPr>
        </p:nvSpPr>
        <p:spPr/>
        <p:txBody>
          <a:bodyPr>
            <a:normAutofit/>
          </a:bodyPr>
          <a:lstStyle/>
          <a:p>
            <a:pPr algn="just"/>
            <a:r>
              <a:rPr lang="en-IN" sz="2200" b="1" dirty="0" err="1"/>
              <a:t>Numerosity</a:t>
            </a:r>
            <a:r>
              <a:rPr lang="en-IN" sz="2200" b="1" dirty="0"/>
              <a:t> reduction</a:t>
            </a:r>
            <a:r>
              <a:rPr lang="en-IN" sz="2200" dirty="0"/>
              <a:t> techniques replace the original data volume by alternative, smaller forms of data representation. These techniques may be </a:t>
            </a:r>
            <a:r>
              <a:rPr lang="en-IN" sz="2200" b="1" dirty="0"/>
              <a:t>parametric or nonparametric.</a:t>
            </a:r>
            <a:endParaRPr lang="en-US" sz="2200" dirty="0"/>
          </a:p>
          <a:p>
            <a:pPr algn="just"/>
            <a:r>
              <a:rPr lang="en-IN" sz="2200" dirty="0"/>
              <a:t>Parametric methods-  a model is used to estimate the data, so that typically only the data parameters need to be stored, instead of the actual data. </a:t>
            </a:r>
            <a:r>
              <a:rPr lang="en-IN" sz="2200" b="1" dirty="0"/>
              <a:t>Regression and log-linear models</a:t>
            </a:r>
            <a:r>
              <a:rPr lang="en-IN" sz="2200" dirty="0"/>
              <a:t> are the examples.</a:t>
            </a:r>
            <a:endParaRPr lang="en-US" sz="2200" dirty="0"/>
          </a:p>
          <a:p>
            <a:pPr algn="just"/>
            <a:r>
              <a:rPr lang="en-IN" sz="2200" dirty="0"/>
              <a:t>Nonparametric methods for storing reduced representations of the data include histograms, clustering, sampling and data cube aggregation.</a:t>
            </a:r>
            <a:endParaRPr lang="en-US" sz="2200" dirty="0"/>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76</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Tree>
    <p:extLst>
      <p:ext uri="{BB962C8B-B14F-4D97-AF65-F5344CB8AC3E}">
        <p14:creationId xmlns:p14="http://schemas.microsoft.com/office/powerpoint/2010/main" val="3624324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42107"/>
            <a:ext cx="6324600" cy="1143000"/>
          </a:xfrm>
        </p:spPr>
        <p:txBody>
          <a:bodyPr/>
          <a:lstStyle/>
          <a:p>
            <a:r>
              <a:rPr lang="en-IN" b="1" dirty="0"/>
              <a:t>Data Reduction</a:t>
            </a:r>
            <a:endParaRPr lang="en-US" dirty="0"/>
          </a:p>
        </p:txBody>
      </p:sp>
      <p:sp>
        <p:nvSpPr>
          <p:cNvPr id="3" name="Content Placeholder 2"/>
          <p:cNvSpPr>
            <a:spLocks noGrp="1"/>
          </p:cNvSpPr>
          <p:nvPr>
            <p:ph idx="1"/>
          </p:nvPr>
        </p:nvSpPr>
        <p:spPr/>
        <p:txBody>
          <a:bodyPr/>
          <a:lstStyle/>
          <a:p>
            <a:pPr algn="just"/>
            <a:endParaRPr lang="en-IN" sz="1800" b="1" dirty="0"/>
          </a:p>
          <a:p>
            <a:pPr algn="just"/>
            <a:endParaRPr lang="en-IN" sz="1800" b="1" dirty="0"/>
          </a:p>
          <a:p>
            <a:pPr algn="just"/>
            <a:r>
              <a:rPr lang="en-IN" sz="1800" b="1" dirty="0"/>
              <a:t>Data compression</a:t>
            </a:r>
            <a:r>
              <a:rPr lang="en-IN" sz="1800" dirty="0"/>
              <a:t>-transformations are applied so as to obtain a reduced or “compressed” representation of the original data. </a:t>
            </a:r>
          </a:p>
          <a:p>
            <a:pPr algn="just"/>
            <a:r>
              <a:rPr lang="en-IN" sz="1800" dirty="0"/>
              <a:t>If the original data can be reconstructed from the compressed data without any information loss, the data reduction is called</a:t>
            </a:r>
            <a:r>
              <a:rPr lang="en-IN" sz="1800" b="1" dirty="0"/>
              <a:t> lossless</a:t>
            </a:r>
            <a:r>
              <a:rPr lang="en-IN" sz="1800" dirty="0"/>
              <a:t>. </a:t>
            </a:r>
          </a:p>
          <a:p>
            <a:pPr algn="just"/>
            <a:r>
              <a:rPr lang="en-IN" sz="1800" dirty="0"/>
              <a:t>If, instead, we can reconstruct only an approximation of the original data, then the data reduction is called</a:t>
            </a:r>
            <a:r>
              <a:rPr lang="en-IN" sz="1800" b="1" dirty="0"/>
              <a:t> </a:t>
            </a:r>
            <a:r>
              <a:rPr lang="en-IN" sz="1800" b="1" dirty="0" err="1"/>
              <a:t>lossy</a:t>
            </a:r>
            <a:r>
              <a:rPr lang="en-IN" sz="1800" dirty="0"/>
              <a:t>.</a:t>
            </a:r>
            <a:endParaRPr lang="en-US" sz="1800" dirty="0"/>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77</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Tree>
    <p:extLst>
      <p:ext uri="{BB962C8B-B14F-4D97-AF65-F5344CB8AC3E}">
        <p14:creationId xmlns:p14="http://schemas.microsoft.com/office/powerpoint/2010/main" val="21919717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IN" b="1" dirty="0"/>
              <a:t>Data Reduction</a:t>
            </a:r>
            <a:endParaRPr lang="en-US" dirty="0"/>
          </a:p>
        </p:txBody>
      </p:sp>
      <p:sp>
        <p:nvSpPr>
          <p:cNvPr id="3" name="Content Placeholder 2"/>
          <p:cNvSpPr>
            <a:spLocks noGrp="1"/>
          </p:cNvSpPr>
          <p:nvPr>
            <p:ph idx="1"/>
          </p:nvPr>
        </p:nvSpPr>
        <p:spPr>
          <a:xfrm>
            <a:off x="457200" y="1600200"/>
            <a:ext cx="8229600" cy="4756150"/>
          </a:xfrm>
        </p:spPr>
        <p:txBody>
          <a:bodyPr>
            <a:normAutofit/>
          </a:bodyPr>
          <a:lstStyle/>
          <a:p>
            <a:pPr marL="0" indent="0">
              <a:buNone/>
            </a:pPr>
            <a:r>
              <a:rPr lang="en-IN" dirty="0"/>
              <a:t>Wavelet Transforms</a:t>
            </a:r>
            <a:endParaRPr lang="en-US" dirty="0"/>
          </a:p>
          <a:p>
            <a:r>
              <a:rPr lang="en-IN" sz="1900" dirty="0"/>
              <a:t>The discrete wavelet transform (DWT) is a linear signal processing technique that, when applied to a data vector X, transforms it to a numerically different vector, X</a:t>
            </a:r>
            <a:r>
              <a:rPr lang="en-IN" sz="1900" baseline="30000" dirty="0"/>
              <a:t>1</a:t>
            </a:r>
            <a:r>
              <a:rPr lang="en-IN" sz="1900" dirty="0"/>
              <a:t> , of wavelet coefficients. </a:t>
            </a:r>
          </a:p>
          <a:p>
            <a:r>
              <a:rPr lang="en-IN" sz="1900" dirty="0"/>
              <a:t>The two vectors are of the same length. When applying this technique to data reduction, we consider each tuple as an n-dimensional data vector, that is, X = (x</a:t>
            </a:r>
            <a:r>
              <a:rPr lang="en-IN" sz="1900" baseline="-25000" dirty="0"/>
              <a:t>1</a:t>
            </a:r>
            <a:r>
              <a:rPr lang="en-IN" sz="1900" dirty="0"/>
              <a:t>,x</a:t>
            </a:r>
            <a:r>
              <a:rPr lang="en-IN" sz="1900" baseline="-25000" dirty="0"/>
              <a:t>2</a:t>
            </a:r>
            <a:r>
              <a:rPr lang="en-IN" sz="1900" dirty="0"/>
              <a:t>,...,</a:t>
            </a:r>
            <a:r>
              <a:rPr lang="en-IN" sz="1900" dirty="0" err="1"/>
              <a:t>x</a:t>
            </a:r>
            <a:r>
              <a:rPr lang="en-IN" sz="1900" baseline="-25000" dirty="0" err="1"/>
              <a:t>n</a:t>
            </a:r>
            <a:r>
              <a:rPr lang="en-IN" sz="1900" dirty="0"/>
              <a:t>), depicting n measurements made on the tuple from n database attributes.</a:t>
            </a:r>
          </a:p>
          <a:p>
            <a:r>
              <a:rPr lang="en-IN" sz="1900" dirty="0"/>
              <a:t>The DWT is closely related to the discrete Fourier transform (DFT), a signal processing technique involving sines and cosines. Figure shows some wavelet families.</a:t>
            </a:r>
            <a:endParaRPr lang="en-US" sz="1900" dirty="0"/>
          </a:p>
          <a:p>
            <a:endParaRPr lang="en-US" sz="1900" dirty="0"/>
          </a:p>
          <a:p>
            <a:pPr marL="0" indent="0">
              <a:buNone/>
            </a:pP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78</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pic>
        <p:nvPicPr>
          <p:cNvPr id="7" name="Picture 6"/>
          <p:cNvPicPr/>
          <p:nvPr/>
        </p:nvPicPr>
        <p:blipFill>
          <a:blip r:embed="rId3"/>
          <a:stretch>
            <a:fillRect/>
          </a:stretch>
        </p:blipFill>
        <p:spPr>
          <a:xfrm>
            <a:off x="2667000" y="4980491"/>
            <a:ext cx="4495800" cy="1260765"/>
          </a:xfrm>
          <a:prstGeom prst="rect">
            <a:avLst/>
          </a:prstGeom>
        </p:spPr>
      </p:pic>
    </p:spTree>
    <p:extLst>
      <p:ext uri="{BB962C8B-B14F-4D97-AF65-F5344CB8AC3E}">
        <p14:creationId xmlns:p14="http://schemas.microsoft.com/office/powerpoint/2010/main" val="36861382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lstStyle/>
          <a:p>
            <a:r>
              <a:rPr lang="en-IN" b="1" dirty="0"/>
              <a:t>Data Reduction</a:t>
            </a: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79</a:t>
            </a:fld>
            <a:endParaRPr lang="en-US"/>
          </a:p>
        </p:txBody>
      </p:sp>
      <p:sp>
        <p:nvSpPr>
          <p:cNvPr id="8" name="Content Placeholder 7"/>
          <p:cNvSpPr>
            <a:spLocks noGrp="1"/>
          </p:cNvSpPr>
          <p:nvPr>
            <p:ph idx="1"/>
          </p:nvPr>
        </p:nvSpPr>
        <p:spPr/>
        <p:txBody>
          <a:bodyPr>
            <a:normAutofit fontScale="62500" lnSpcReduction="20000"/>
          </a:bodyPr>
          <a:lstStyle/>
          <a:p>
            <a:pPr marL="0" indent="0">
              <a:buNone/>
            </a:pPr>
            <a:r>
              <a:rPr lang="en-IN" dirty="0"/>
              <a:t>The method is as follows: </a:t>
            </a:r>
            <a:endParaRPr lang="en-US" dirty="0"/>
          </a:p>
          <a:p>
            <a:pPr marL="0" indent="0" algn="just">
              <a:buNone/>
            </a:pPr>
            <a:r>
              <a:rPr lang="en-IN" dirty="0"/>
              <a:t>1. The length, L, of the input data vector must be an integer power of 2. This condition can be met by padding the data vector with zeros as necessary (L ≥ n). </a:t>
            </a:r>
            <a:endParaRPr lang="en-US" dirty="0"/>
          </a:p>
          <a:p>
            <a:pPr marL="0" indent="0" algn="just">
              <a:buNone/>
            </a:pPr>
            <a:r>
              <a:rPr lang="en-IN" dirty="0"/>
              <a:t>2. Each transform involves applying two functions. The first applies some data smoothing, such as a sum or weighted average. The second performs a weighted difference, which acts to bring out the detailed features of the data. </a:t>
            </a:r>
            <a:endParaRPr lang="en-US" dirty="0"/>
          </a:p>
          <a:p>
            <a:pPr marL="0" indent="0" algn="just">
              <a:buNone/>
            </a:pPr>
            <a:r>
              <a:rPr lang="en-IN" dirty="0"/>
              <a:t>3. The two functions are applied to pairs of data points in X, that is, to all pairs of measurements (x2i ,x2i+1). This results in two data sets of length L/2. In general, these represent a smoothed or low-frequency version of the input data and the </a:t>
            </a:r>
            <a:r>
              <a:rPr lang="en-IN" dirty="0" err="1"/>
              <a:t>highfrequency</a:t>
            </a:r>
            <a:r>
              <a:rPr lang="en-IN" dirty="0"/>
              <a:t> content of it, respectively. </a:t>
            </a:r>
            <a:endParaRPr lang="en-US" dirty="0"/>
          </a:p>
          <a:p>
            <a:pPr marL="0" indent="0" algn="just">
              <a:buNone/>
            </a:pPr>
            <a:r>
              <a:rPr lang="en-IN" dirty="0"/>
              <a:t>4. The two functions are recursively applied to the data sets obtained in the previous loop, until the resulting data sets obtained are of length 2. </a:t>
            </a:r>
            <a:endParaRPr lang="en-US" dirty="0"/>
          </a:p>
          <a:p>
            <a:pPr marL="0" indent="0" algn="just">
              <a:buNone/>
            </a:pPr>
            <a:r>
              <a:rPr lang="en-IN" dirty="0"/>
              <a:t>5. Selected values from the data sets obtained in the previous iterations are designated the wavelet coefficients of the transformed data</a:t>
            </a:r>
            <a:endParaRPr lang="en-US" dirty="0"/>
          </a:p>
        </p:txBody>
      </p:sp>
      <p:pic>
        <p:nvPicPr>
          <p:cNvPr id="9" name="Picture 8">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Tree>
    <p:extLst>
      <p:ext uri="{BB962C8B-B14F-4D97-AF65-F5344CB8AC3E}">
        <p14:creationId xmlns:p14="http://schemas.microsoft.com/office/powerpoint/2010/main" val="105203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US" dirty="0"/>
              <a:t>Origin of Data Mining</a:t>
            </a:r>
          </a:p>
        </p:txBody>
      </p:sp>
      <p:sp>
        <p:nvSpPr>
          <p:cNvPr id="3" name="Content Placeholder 2"/>
          <p:cNvSpPr>
            <a:spLocks noGrp="1"/>
          </p:cNvSpPr>
          <p:nvPr>
            <p:ph idx="1"/>
          </p:nvPr>
        </p:nvSpPr>
        <p:spPr/>
        <p:txBody>
          <a:bodyPr>
            <a:normAutofit/>
          </a:bodyPr>
          <a:lstStyle/>
          <a:p>
            <a:pPr marL="0" indent="0">
              <a:buNone/>
            </a:pPr>
            <a:r>
              <a:rPr lang="en-US" sz="2400" dirty="0"/>
              <a:t>Artificial Intelligence</a:t>
            </a:r>
          </a:p>
          <a:p>
            <a:pPr algn="just"/>
            <a:r>
              <a:rPr lang="en-US" sz="2400" dirty="0"/>
              <a:t>AI or Artificial intelligence is based on heuristics as opposed to statistics. It tries to apply human- thought like processing to statistical problems. </a:t>
            </a:r>
          </a:p>
          <a:p>
            <a:pPr algn="just"/>
            <a:r>
              <a:rPr lang="en-US" sz="2400" dirty="0"/>
              <a:t>A specific AI concept was adopted by some high-end commercial products, such as query optimization modules for </a:t>
            </a:r>
            <a:r>
              <a:rPr lang="en-US" sz="2400" b="1" dirty="0"/>
              <a:t>Relational Database Management System(RDBMS)</a:t>
            </a:r>
            <a:r>
              <a:rPr lang="en-US" sz="2400" dirty="0"/>
              <a:t>.</a:t>
            </a:r>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8</a:t>
            </a:fld>
            <a:endParaRPr lang="en-US"/>
          </a:p>
        </p:txBody>
      </p:sp>
      <p:pic>
        <p:nvPicPr>
          <p:cNvPr id="7" name="Picture 6">
            <a:extLst>
              <a:ext uri="{FF2B5EF4-FFF2-40B4-BE49-F238E27FC236}">
                <a16:creationId xmlns:a16="http://schemas.microsoft.com/office/drawing/2014/main" id="{5C19B47E-D627-374B-B95A-D50AFDBEA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73" y="84138"/>
            <a:ext cx="1511300" cy="1524000"/>
          </a:xfrm>
          <a:prstGeom prst="rect">
            <a:avLst/>
          </a:prstGeom>
        </p:spPr>
      </p:pic>
      <p:pic>
        <p:nvPicPr>
          <p:cNvPr id="6" name="Picture 5"/>
          <p:cNvPicPr>
            <a:picLocks noChangeAspect="1"/>
          </p:cNvPicPr>
          <p:nvPr/>
        </p:nvPicPr>
        <p:blipFill>
          <a:blip r:embed="rId3"/>
          <a:stretch>
            <a:fillRect/>
          </a:stretch>
        </p:blipFill>
        <p:spPr>
          <a:xfrm>
            <a:off x="2286000" y="4343400"/>
            <a:ext cx="4038600" cy="1965326"/>
          </a:xfrm>
          <a:prstGeom prst="rect">
            <a:avLst/>
          </a:prstGeom>
        </p:spPr>
      </p:pic>
    </p:spTree>
    <p:extLst>
      <p:ext uri="{BB962C8B-B14F-4D97-AF65-F5344CB8AC3E}">
        <p14:creationId xmlns:p14="http://schemas.microsoft.com/office/powerpoint/2010/main" val="136239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8073" y="247795"/>
            <a:ext cx="6705600" cy="1143000"/>
          </a:xfrm>
        </p:spPr>
        <p:txBody>
          <a:bodyPr>
            <a:normAutofit fontScale="90000"/>
          </a:bodyPr>
          <a:lstStyle/>
          <a:p>
            <a:r>
              <a:rPr lang="en-IN" b="1" dirty="0"/>
              <a:t>Principal Components Analysis</a:t>
            </a:r>
            <a:br>
              <a:rPr lang="en-US" dirty="0"/>
            </a:br>
            <a:endParaRPr lang="en-US" dirty="0"/>
          </a:p>
        </p:txBody>
      </p:sp>
      <p:sp>
        <p:nvSpPr>
          <p:cNvPr id="3" name="Content Placeholder 2"/>
          <p:cNvSpPr>
            <a:spLocks noGrp="1"/>
          </p:cNvSpPr>
          <p:nvPr>
            <p:ph idx="1"/>
          </p:nvPr>
        </p:nvSpPr>
        <p:spPr/>
        <p:txBody>
          <a:bodyPr/>
          <a:lstStyle/>
          <a:p>
            <a:pPr marL="0" indent="0" algn="just">
              <a:buNone/>
            </a:pPr>
            <a:endParaRPr lang="en-IN" sz="1800" b="1" dirty="0"/>
          </a:p>
          <a:p>
            <a:pPr marL="0" indent="0" algn="just">
              <a:buNone/>
            </a:pPr>
            <a:r>
              <a:rPr lang="en-IN" sz="1800" b="1" dirty="0"/>
              <a:t>Principal components analysis</a:t>
            </a:r>
            <a:r>
              <a:rPr lang="en-IN" sz="1800" dirty="0"/>
              <a:t> (PCA; also called as K-L, method) searches for k n-dimensional orthogonal vectors that can best be used to represent the data, where k ≤ n. The original data are thus projected onto a much smaller space, resulting in dimensionality reduction</a:t>
            </a:r>
            <a:endParaRPr lang="en-US" sz="1800" dirty="0"/>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80</a:t>
            </a:fld>
            <a:endParaRPr lang="en-US"/>
          </a:p>
        </p:txBody>
      </p:sp>
      <p:pic>
        <p:nvPicPr>
          <p:cNvPr id="6" name="Picture 5"/>
          <p:cNvPicPr/>
          <p:nvPr/>
        </p:nvPicPr>
        <p:blipFill>
          <a:blip r:embed="rId2"/>
          <a:stretch>
            <a:fillRect/>
          </a:stretch>
        </p:blipFill>
        <p:spPr>
          <a:xfrm>
            <a:off x="1676401" y="3398044"/>
            <a:ext cx="3505200" cy="2545556"/>
          </a:xfrm>
          <a:prstGeom prst="rect">
            <a:avLst/>
          </a:prstGeom>
        </p:spPr>
      </p:pic>
      <p:pic>
        <p:nvPicPr>
          <p:cNvPr id="7" name="Picture 6">
            <a:extLst>
              <a:ext uri="{FF2B5EF4-FFF2-40B4-BE49-F238E27FC236}">
                <a16:creationId xmlns:a16="http://schemas.microsoft.com/office/drawing/2014/main" id="{5F9C9D6C-B2E8-7F48-9EDF-6C8D3289F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Tree>
    <p:extLst>
      <p:ext uri="{BB962C8B-B14F-4D97-AF65-F5344CB8AC3E}">
        <p14:creationId xmlns:p14="http://schemas.microsoft.com/office/powerpoint/2010/main" val="24663350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199" cy="1143000"/>
          </a:xfrm>
        </p:spPr>
        <p:txBody>
          <a:bodyPr>
            <a:normAutofit fontScale="90000"/>
          </a:bodyPr>
          <a:lstStyle/>
          <a:p>
            <a:r>
              <a:rPr lang="en-IN" b="1" dirty="0"/>
              <a:t>Principal Components Analysis</a:t>
            </a:r>
            <a:endParaRPr lang="en-US" dirty="0"/>
          </a:p>
        </p:txBody>
      </p:sp>
      <p:sp>
        <p:nvSpPr>
          <p:cNvPr id="3" name="Content Placeholder 2"/>
          <p:cNvSpPr>
            <a:spLocks noGrp="1"/>
          </p:cNvSpPr>
          <p:nvPr>
            <p:ph idx="1"/>
          </p:nvPr>
        </p:nvSpPr>
        <p:spPr/>
        <p:txBody>
          <a:bodyPr>
            <a:normAutofit/>
          </a:bodyPr>
          <a:lstStyle/>
          <a:p>
            <a:pPr marL="0" indent="0" algn="just">
              <a:buNone/>
            </a:pPr>
            <a:r>
              <a:rPr lang="en-IN" sz="2400" dirty="0"/>
              <a:t>The basic procedure is as follows: </a:t>
            </a:r>
          </a:p>
          <a:p>
            <a:pPr marL="0" indent="0" algn="just">
              <a:buNone/>
            </a:pPr>
            <a:endParaRPr lang="en-US" sz="2400" dirty="0"/>
          </a:p>
          <a:p>
            <a:pPr marL="0" indent="0" algn="just">
              <a:buNone/>
            </a:pPr>
            <a:r>
              <a:rPr lang="en-IN" sz="1800" dirty="0"/>
              <a:t>1. The input data are normalized, so that each attribute falls within the same range. This step helps ensure that attributes with large domains will not dominate attributes with smaller domains. </a:t>
            </a:r>
          </a:p>
          <a:p>
            <a:pPr marL="0" indent="0" algn="just">
              <a:buNone/>
            </a:pPr>
            <a:endParaRPr lang="en-US" sz="1800" dirty="0"/>
          </a:p>
          <a:p>
            <a:pPr marL="0" indent="0" algn="just">
              <a:buNone/>
            </a:pPr>
            <a:r>
              <a:rPr lang="en-IN" sz="1800" dirty="0"/>
              <a:t>2. PCA computes k orthonormal vectors that provide a basis for the normalized input data. These are unit vectors that each point in a direction perpendicular to the others. These vectors are referred to as the principal components. The input data are a linear combination of the principal components. </a:t>
            </a:r>
            <a:endParaRPr lang="en-US" sz="1800" dirty="0"/>
          </a:p>
          <a:p>
            <a:endParaRPr lang="en-US" sz="18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81</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Tree>
    <p:extLst>
      <p:ext uri="{BB962C8B-B14F-4D97-AF65-F5344CB8AC3E}">
        <p14:creationId xmlns:p14="http://schemas.microsoft.com/office/powerpoint/2010/main" val="4991119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normAutofit fontScale="90000"/>
          </a:bodyPr>
          <a:lstStyle/>
          <a:p>
            <a:r>
              <a:rPr lang="en-IN" b="1" dirty="0"/>
              <a:t>Principal Components Analysis</a:t>
            </a:r>
            <a:endParaRPr lang="en-US" dirty="0"/>
          </a:p>
        </p:txBody>
      </p:sp>
      <p:sp>
        <p:nvSpPr>
          <p:cNvPr id="3" name="Content Placeholder 2"/>
          <p:cNvSpPr>
            <a:spLocks noGrp="1"/>
          </p:cNvSpPr>
          <p:nvPr>
            <p:ph idx="1"/>
          </p:nvPr>
        </p:nvSpPr>
        <p:spPr/>
        <p:txBody>
          <a:bodyPr>
            <a:normAutofit/>
          </a:bodyPr>
          <a:lstStyle/>
          <a:p>
            <a:pPr marL="0" indent="0" algn="just">
              <a:buNone/>
            </a:pPr>
            <a:r>
              <a:rPr lang="en-IN" sz="1800" dirty="0"/>
              <a:t>3.The principal components are sorted in order of decreasing “significance” or strength. The principal components essentially serve as a new set of axes for the data, providing important information about variance. That is, the sorted axes are such that the first axis shows the most variance among the data, the second axis shows the next highest variance, and so on. </a:t>
            </a:r>
          </a:p>
          <a:p>
            <a:pPr marL="0" indent="0" algn="just">
              <a:buNone/>
            </a:pPr>
            <a:r>
              <a:rPr lang="en-IN" sz="1800" dirty="0"/>
              <a:t>For example, the above Figure shows the first two principal components, Y</a:t>
            </a:r>
            <a:r>
              <a:rPr lang="en-IN" sz="1800" baseline="-25000" dirty="0"/>
              <a:t>1</a:t>
            </a:r>
            <a:r>
              <a:rPr lang="en-IN" sz="1800" dirty="0"/>
              <a:t> and Y</a:t>
            </a:r>
            <a:r>
              <a:rPr lang="en-IN" sz="1800" baseline="-25000" dirty="0"/>
              <a:t>2</a:t>
            </a:r>
            <a:r>
              <a:rPr lang="en-IN" sz="1800" dirty="0"/>
              <a:t>, for the given set of data originally mapped to the axes X</a:t>
            </a:r>
            <a:r>
              <a:rPr lang="en-IN" sz="1800" baseline="-25000" dirty="0"/>
              <a:t>1 </a:t>
            </a:r>
            <a:r>
              <a:rPr lang="en-IN" sz="1800" dirty="0"/>
              <a:t>and X</a:t>
            </a:r>
            <a:r>
              <a:rPr lang="en-IN" sz="1800" baseline="-25000" dirty="0"/>
              <a:t>2</a:t>
            </a:r>
            <a:r>
              <a:rPr lang="en-IN" sz="1800" dirty="0"/>
              <a:t>. This information helps identify groups or patterns within the data. </a:t>
            </a:r>
            <a:endParaRPr lang="en-US" sz="1800" dirty="0"/>
          </a:p>
          <a:p>
            <a:pPr marL="0" indent="0">
              <a:buNone/>
            </a:pPr>
            <a:r>
              <a:rPr lang="en-IN" sz="1900" dirty="0"/>
              <a:t>4. Because the components are sorted in decreasing order of “significance,” the data size can be reduced by eliminating the weaker components, that is, those with low variance. Using the strongest principal components, it should be possible to reconstruct a good approximation of the original data.</a:t>
            </a:r>
            <a:endParaRPr lang="en-US" sz="1900" dirty="0"/>
          </a:p>
          <a:p>
            <a:pPr marL="0" indent="0">
              <a:buNone/>
            </a:pP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82</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Tree>
    <p:extLst>
      <p:ext uri="{BB962C8B-B14F-4D97-AF65-F5344CB8AC3E}">
        <p14:creationId xmlns:p14="http://schemas.microsoft.com/office/powerpoint/2010/main" val="2468388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normAutofit/>
          </a:bodyPr>
          <a:lstStyle/>
          <a:p>
            <a:r>
              <a:rPr lang="en-IN" b="1" dirty="0"/>
              <a:t>Attribute Subset Selection</a:t>
            </a:r>
            <a:endParaRPr lang="en-US" dirty="0"/>
          </a:p>
        </p:txBody>
      </p:sp>
      <p:sp>
        <p:nvSpPr>
          <p:cNvPr id="3" name="Content Placeholder 2"/>
          <p:cNvSpPr>
            <a:spLocks noGrp="1"/>
          </p:cNvSpPr>
          <p:nvPr>
            <p:ph idx="1"/>
          </p:nvPr>
        </p:nvSpPr>
        <p:spPr/>
        <p:txBody>
          <a:bodyPr>
            <a:normAutofit/>
          </a:bodyPr>
          <a:lstStyle/>
          <a:p>
            <a:pPr marL="0" indent="0" algn="just">
              <a:buNone/>
            </a:pPr>
            <a:r>
              <a:rPr lang="en-IN" sz="1800" b="1" dirty="0"/>
              <a:t>Attribute subset selection</a:t>
            </a:r>
            <a:r>
              <a:rPr lang="en-IN" sz="1800" dirty="0"/>
              <a:t> reduces the data set size by removing irrelevant or redundant attributes (or dimensions).</a:t>
            </a:r>
            <a:endParaRPr lang="en-US" sz="1800" dirty="0"/>
          </a:p>
          <a:p>
            <a:pPr marL="0" indent="0" algn="just">
              <a:buNone/>
            </a:pPr>
            <a:r>
              <a:rPr lang="en-IN" sz="1800" dirty="0"/>
              <a:t>The goal of attribute subset selection is to find a minimum set of attributes such that the resulting probability distribution of the data classes is as close as possible to the original distribution obtained using all attributes.</a:t>
            </a:r>
            <a:endParaRPr lang="en-US" sz="1800" dirty="0"/>
          </a:p>
          <a:p>
            <a:pPr marL="0" indent="0">
              <a:buNone/>
            </a:pP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83</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pic>
        <p:nvPicPr>
          <p:cNvPr id="7" name="Picture 6"/>
          <p:cNvPicPr/>
          <p:nvPr/>
        </p:nvPicPr>
        <p:blipFill>
          <a:blip r:embed="rId3"/>
          <a:stretch>
            <a:fillRect/>
          </a:stretch>
        </p:blipFill>
        <p:spPr>
          <a:xfrm>
            <a:off x="838200" y="3167221"/>
            <a:ext cx="6324600" cy="3189129"/>
          </a:xfrm>
          <a:prstGeom prst="rect">
            <a:avLst/>
          </a:prstGeom>
        </p:spPr>
      </p:pic>
    </p:spTree>
    <p:extLst>
      <p:ext uri="{BB962C8B-B14F-4D97-AF65-F5344CB8AC3E}">
        <p14:creationId xmlns:p14="http://schemas.microsoft.com/office/powerpoint/2010/main" val="32756425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C929-FE60-42F3-B869-6AA52C6C4AF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02A5F74-A5B7-4048-BB80-7759C6160EE7}"/>
              </a:ext>
            </a:extLst>
          </p:cNvPr>
          <p:cNvSpPr>
            <a:spLocks noGrp="1"/>
          </p:cNvSpPr>
          <p:nvPr>
            <p:ph idx="1"/>
          </p:nvPr>
        </p:nvSpPr>
        <p:spPr/>
        <p:txBody>
          <a:bodyPr>
            <a:normAutofit/>
          </a:bodyPr>
          <a:lstStyle/>
          <a:p>
            <a:r>
              <a:rPr lang="en-US" sz="1800" dirty="0"/>
              <a:t>Use a flowchart to summarize the following procedures for attribute subset selection: (a) stepwise forward selection (b) stepwise backward elimination (c) a combination of forward selection and backward elimination</a:t>
            </a:r>
          </a:p>
          <a:p>
            <a:pPr marL="0" indent="0">
              <a:buNone/>
            </a:pPr>
            <a:r>
              <a:rPr lang="en-US" sz="1800" dirty="0"/>
              <a:t>stepwise forward selection</a:t>
            </a:r>
          </a:p>
          <a:p>
            <a:pPr marL="0" indent="0">
              <a:buNone/>
            </a:pPr>
            <a:endParaRPr lang="en-US" sz="1800" dirty="0"/>
          </a:p>
        </p:txBody>
      </p:sp>
      <p:sp>
        <p:nvSpPr>
          <p:cNvPr id="4" name="Footer Placeholder 3">
            <a:extLst>
              <a:ext uri="{FF2B5EF4-FFF2-40B4-BE49-F238E27FC236}">
                <a16:creationId xmlns:a16="http://schemas.microsoft.com/office/drawing/2014/main" id="{267F79F5-D36A-4BFE-9C4D-E7D4C7730146}"/>
              </a:ext>
            </a:extLst>
          </p:cNvPr>
          <p:cNvSpPr>
            <a:spLocks noGrp="1"/>
          </p:cNvSpPr>
          <p:nvPr>
            <p:ph type="ftr" sz="quarter" idx="11"/>
          </p:nvPr>
        </p:nvSpPr>
        <p:spPr/>
        <p:txBody>
          <a:bodyPr/>
          <a:lstStyle/>
          <a:p>
            <a:r>
              <a:rPr lang="en-US"/>
              <a:t>Dr.Carmel Mary Belinda M J /CSE                                                            </a:t>
            </a:r>
          </a:p>
        </p:txBody>
      </p:sp>
      <p:sp>
        <p:nvSpPr>
          <p:cNvPr id="5" name="Slide Number Placeholder 4">
            <a:extLst>
              <a:ext uri="{FF2B5EF4-FFF2-40B4-BE49-F238E27FC236}">
                <a16:creationId xmlns:a16="http://schemas.microsoft.com/office/drawing/2014/main" id="{0D872000-CE74-4B96-812C-FA0240DC4A37}"/>
              </a:ext>
            </a:extLst>
          </p:cNvPr>
          <p:cNvSpPr>
            <a:spLocks noGrp="1"/>
          </p:cNvSpPr>
          <p:nvPr>
            <p:ph type="sldNum" sz="quarter" idx="12"/>
          </p:nvPr>
        </p:nvSpPr>
        <p:spPr/>
        <p:txBody>
          <a:bodyPr/>
          <a:lstStyle/>
          <a:p>
            <a:fld id="{FD58DAB5-CB49-440C-99FC-CF944ACFAA61}" type="slidenum">
              <a:rPr lang="en-US" smtClean="0"/>
              <a:pPr/>
              <a:t>84</a:t>
            </a:fld>
            <a:endParaRPr lang="en-US"/>
          </a:p>
        </p:txBody>
      </p:sp>
      <p:pic>
        <p:nvPicPr>
          <p:cNvPr id="6" name="Picture 5">
            <a:extLst>
              <a:ext uri="{FF2B5EF4-FFF2-40B4-BE49-F238E27FC236}">
                <a16:creationId xmlns:a16="http://schemas.microsoft.com/office/drawing/2014/main" id="{368DD4B0-69F2-43A1-843F-D56048D807C0}"/>
              </a:ext>
            </a:extLst>
          </p:cNvPr>
          <p:cNvPicPr>
            <a:picLocks noChangeAspect="1"/>
          </p:cNvPicPr>
          <p:nvPr/>
        </p:nvPicPr>
        <p:blipFill>
          <a:blip r:embed="rId2"/>
          <a:stretch>
            <a:fillRect/>
          </a:stretch>
        </p:blipFill>
        <p:spPr>
          <a:xfrm>
            <a:off x="1143000" y="2895600"/>
            <a:ext cx="6172200" cy="3221038"/>
          </a:xfrm>
          <a:prstGeom prst="rect">
            <a:avLst/>
          </a:prstGeom>
        </p:spPr>
      </p:pic>
      <p:pic>
        <p:nvPicPr>
          <p:cNvPr id="8" name="Picture 7">
            <a:extLst>
              <a:ext uri="{FF2B5EF4-FFF2-40B4-BE49-F238E27FC236}">
                <a16:creationId xmlns:a16="http://schemas.microsoft.com/office/drawing/2014/main" id="{DA215C36-5E69-463D-892B-8009ED2F2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91" y="381000"/>
            <a:ext cx="1158009" cy="1036638"/>
          </a:xfrm>
          <a:prstGeom prst="rect">
            <a:avLst/>
          </a:prstGeom>
        </p:spPr>
      </p:pic>
    </p:spTree>
    <p:extLst>
      <p:ext uri="{BB962C8B-B14F-4D97-AF65-F5344CB8AC3E}">
        <p14:creationId xmlns:p14="http://schemas.microsoft.com/office/powerpoint/2010/main" val="42531026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4D15-CF25-48DB-87C3-0001C5C5652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C39BE2A-C94B-4EFA-B26B-53BF14B00D57}"/>
              </a:ext>
            </a:extLst>
          </p:cNvPr>
          <p:cNvSpPr>
            <a:spLocks noGrp="1"/>
          </p:cNvSpPr>
          <p:nvPr>
            <p:ph idx="1"/>
          </p:nvPr>
        </p:nvSpPr>
        <p:spPr/>
        <p:txBody>
          <a:bodyPr/>
          <a:lstStyle/>
          <a:p>
            <a:r>
              <a:rPr lang="en-US" sz="3200" dirty="0"/>
              <a:t>stepwise backward elimination</a:t>
            </a:r>
          </a:p>
          <a:p>
            <a:endParaRPr lang="en-US" dirty="0"/>
          </a:p>
        </p:txBody>
      </p:sp>
      <p:sp>
        <p:nvSpPr>
          <p:cNvPr id="4" name="Footer Placeholder 3">
            <a:extLst>
              <a:ext uri="{FF2B5EF4-FFF2-40B4-BE49-F238E27FC236}">
                <a16:creationId xmlns:a16="http://schemas.microsoft.com/office/drawing/2014/main" id="{C2B74EEA-8665-440E-9B6F-C87B5B504CA3}"/>
              </a:ext>
            </a:extLst>
          </p:cNvPr>
          <p:cNvSpPr>
            <a:spLocks noGrp="1"/>
          </p:cNvSpPr>
          <p:nvPr>
            <p:ph type="ftr" sz="quarter" idx="11"/>
          </p:nvPr>
        </p:nvSpPr>
        <p:spPr/>
        <p:txBody>
          <a:bodyPr/>
          <a:lstStyle/>
          <a:p>
            <a:r>
              <a:rPr lang="en-US"/>
              <a:t>Dr.Carmel Mary Belinda M J /CSE                                                            </a:t>
            </a:r>
          </a:p>
        </p:txBody>
      </p:sp>
      <p:sp>
        <p:nvSpPr>
          <p:cNvPr id="5" name="Slide Number Placeholder 4">
            <a:extLst>
              <a:ext uri="{FF2B5EF4-FFF2-40B4-BE49-F238E27FC236}">
                <a16:creationId xmlns:a16="http://schemas.microsoft.com/office/drawing/2014/main" id="{4C961F93-6845-4579-B572-2293ECCA1049}"/>
              </a:ext>
            </a:extLst>
          </p:cNvPr>
          <p:cNvSpPr>
            <a:spLocks noGrp="1"/>
          </p:cNvSpPr>
          <p:nvPr>
            <p:ph type="sldNum" sz="quarter" idx="12"/>
          </p:nvPr>
        </p:nvSpPr>
        <p:spPr/>
        <p:txBody>
          <a:bodyPr/>
          <a:lstStyle/>
          <a:p>
            <a:fld id="{FD58DAB5-CB49-440C-99FC-CF944ACFAA61}" type="slidenum">
              <a:rPr lang="en-US" smtClean="0"/>
              <a:pPr/>
              <a:t>85</a:t>
            </a:fld>
            <a:endParaRPr lang="en-US"/>
          </a:p>
        </p:txBody>
      </p:sp>
      <p:pic>
        <p:nvPicPr>
          <p:cNvPr id="6" name="Picture 5">
            <a:extLst>
              <a:ext uri="{FF2B5EF4-FFF2-40B4-BE49-F238E27FC236}">
                <a16:creationId xmlns:a16="http://schemas.microsoft.com/office/drawing/2014/main" id="{9F935BBF-3AA0-464A-9CFC-AB8E349F3A1E}"/>
              </a:ext>
            </a:extLst>
          </p:cNvPr>
          <p:cNvPicPr>
            <a:picLocks noChangeAspect="1"/>
          </p:cNvPicPr>
          <p:nvPr/>
        </p:nvPicPr>
        <p:blipFill>
          <a:blip r:embed="rId2"/>
          <a:stretch>
            <a:fillRect/>
          </a:stretch>
        </p:blipFill>
        <p:spPr>
          <a:xfrm>
            <a:off x="609600" y="2438400"/>
            <a:ext cx="7315200" cy="3733800"/>
          </a:xfrm>
          <a:prstGeom prst="rect">
            <a:avLst/>
          </a:prstGeom>
        </p:spPr>
      </p:pic>
      <p:pic>
        <p:nvPicPr>
          <p:cNvPr id="8" name="Picture 7">
            <a:extLst>
              <a:ext uri="{FF2B5EF4-FFF2-40B4-BE49-F238E27FC236}">
                <a16:creationId xmlns:a16="http://schemas.microsoft.com/office/drawing/2014/main" id="{2C763236-C95E-4EC3-AED8-97D06E2F8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91" y="381000"/>
            <a:ext cx="1158009" cy="1036638"/>
          </a:xfrm>
          <a:prstGeom prst="rect">
            <a:avLst/>
          </a:prstGeom>
        </p:spPr>
      </p:pic>
    </p:spTree>
    <p:extLst>
      <p:ext uri="{BB962C8B-B14F-4D97-AF65-F5344CB8AC3E}">
        <p14:creationId xmlns:p14="http://schemas.microsoft.com/office/powerpoint/2010/main" val="25058446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8901-52BD-440C-9C96-C7CB7DEF863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94F7E14-B2D8-45FE-99E7-2681909462BF}"/>
              </a:ext>
            </a:extLst>
          </p:cNvPr>
          <p:cNvSpPr>
            <a:spLocks noGrp="1"/>
          </p:cNvSpPr>
          <p:nvPr>
            <p:ph idx="1"/>
          </p:nvPr>
        </p:nvSpPr>
        <p:spPr/>
        <p:txBody>
          <a:bodyPr>
            <a:normAutofit/>
          </a:bodyPr>
          <a:lstStyle/>
          <a:p>
            <a:pPr marL="0" indent="0">
              <a:buNone/>
            </a:pPr>
            <a:r>
              <a:rPr lang="en-US" sz="2200" dirty="0"/>
              <a:t> c).a combination of forward selection and backward elimination</a:t>
            </a:r>
          </a:p>
          <a:p>
            <a:pPr marL="0" indent="0">
              <a:buNone/>
            </a:pPr>
            <a:endParaRPr lang="en-US" sz="2200" b="1" dirty="0"/>
          </a:p>
        </p:txBody>
      </p:sp>
      <p:sp>
        <p:nvSpPr>
          <p:cNvPr id="4" name="Footer Placeholder 3">
            <a:extLst>
              <a:ext uri="{FF2B5EF4-FFF2-40B4-BE49-F238E27FC236}">
                <a16:creationId xmlns:a16="http://schemas.microsoft.com/office/drawing/2014/main" id="{ECE6C38D-5FEE-41B0-A6F6-A5BC7F6ACBDD}"/>
              </a:ext>
            </a:extLst>
          </p:cNvPr>
          <p:cNvSpPr>
            <a:spLocks noGrp="1"/>
          </p:cNvSpPr>
          <p:nvPr>
            <p:ph type="ftr" sz="quarter" idx="11"/>
          </p:nvPr>
        </p:nvSpPr>
        <p:spPr/>
        <p:txBody>
          <a:bodyPr/>
          <a:lstStyle/>
          <a:p>
            <a:r>
              <a:rPr lang="en-US"/>
              <a:t>Dr.Carmel Mary Belinda M J /CSE                                                            </a:t>
            </a:r>
          </a:p>
        </p:txBody>
      </p:sp>
      <p:sp>
        <p:nvSpPr>
          <p:cNvPr id="5" name="Slide Number Placeholder 4">
            <a:extLst>
              <a:ext uri="{FF2B5EF4-FFF2-40B4-BE49-F238E27FC236}">
                <a16:creationId xmlns:a16="http://schemas.microsoft.com/office/drawing/2014/main" id="{744066F4-0C1E-472F-A216-9CE5356A175F}"/>
              </a:ext>
            </a:extLst>
          </p:cNvPr>
          <p:cNvSpPr>
            <a:spLocks noGrp="1"/>
          </p:cNvSpPr>
          <p:nvPr>
            <p:ph type="sldNum" sz="quarter" idx="12"/>
          </p:nvPr>
        </p:nvSpPr>
        <p:spPr/>
        <p:txBody>
          <a:bodyPr/>
          <a:lstStyle/>
          <a:p>
            <a:fld id="{FD58DAB5-CB49-440C-99FC-CF944ACFAA61}" type="slidenum">
              <a:rPr lang="en-US" smtClean="0"/>
              <a:pPr/>
              <a:t>86</a:t>
            </a:fld>
            <a:endParaRPr lang="en-US"/>
          </a:p>
        </p:txBody>
      </p:sp>
      <p:pic>
        <p:nvPicPr>
          <p:cNvPr id="6" name="Picture 5">
            <a:extLst>
              <a:ext uri="{FF2B5EF4-FFF2-40B4-BE49-F238E27FC236}">
                <a16:creationId xmlns:a16="http://schemas.microsoft.com/office/drawing/2014/main" id="{4EE2EE69-8CAD-4A7C-B8F6-116E6A54F72F}"/>
              </a:ext>
            </a:extLst>
          </p:cNvPr>
          <p:cNvPicPr>
            <a:picLocks noChangeAspect="1"/>
          </p:cNvPicPr>
          <p:nvPr/>
        </p:nvPicPr>
        <p:blipFill>
          <a:blip r:embed="rId2"/>
          <a:stretch>
            <a:fillRect/>
          </a:stretch>
        </p:blipFill>
        <p:spPr>
          <a:xfrm>
            <a:off x="681037" y="2133600"/>
            <a:ext cx="7472363" cy="3505200"/>
          </a:xfrm>
          <a:prstGeom prst="rect">
            <a:avLst/>
          </a:prstGeom>
        </p:spPr>
      </p:pic>
      <p:pic>
        <p:nvPicPr>
          <p:cNvPr id="8" name="Picture 7">
            <a:extLst>
              <a:ext uri="{FF2B5EF4-FFF2-40B4-BE49-F238E27FC236}">
                <a16:creationId xmlns:a16="http://schemas.microsoft.com/office/drawing/2014/main" id="{0BBF9707-67C5-4E6D-8CB0-4AEA2D007C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91" y="381000"/>
            <a:ext cx="1158009" cy="1036638"/>
          </a:xfrm>
          <a:prstGeom prst="rect">
            <a:avLst/>
          </a:prstGeom>
        </p:spPr>
      </p:pic>
    </p:spTree>
    <p:extLst>
      <p:ext uri="{BB962C8B-B14F-4D97-AF65-F5344CB8AC3E}">
        <p14:creationId xmlns:p14="http://schemas.microsoft.com/office/powerpoint/2010/main" val="7208358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normAutofit/>
          </a:bodyPr>
          <a:lstStyle/>
          <a:p>
            <a:r>
              <a:rPr lang="en-IN" b="1" dirty="0"/>
              <a:t>Attribute Subset Selection</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IN" sz="2300" b="1" dirty="0"/>
              <a:t>1.Stepwise forward selection:</a:t>
            </a:r>
            <a:r>
              <a:rPr lang="en-IN" sz="2300" dirty="0"/>
              <a:t> The procedure starts with an empty set of attributes as the reduced set. The best of the original attributes is determined and added to the reduced set. At each subsequent iteration or step, the best of the remaining original attributes is added to the set. </a:t>
            </a:r>
            <a:endParaRPr lang="en-US" sz="2300" dirty="0"/>
          </a:p>
          <a:p>
            <a:pPr marL="0" indent="0" algn="just">
              <a:buNone/>
            </a:pPr>
            <a:r>
              <a:rPr lang="en-IN" sz="2300" b="1" dirty="0"/>
              <a:t>2.Stepwise backward elimination:</a:t>
            </a:r>
            <a:r>
              <a:rPr lang="en-IN" sz="2300" dirty="0"/>
              <a:t> The procedure starts with the full set of attributes. At each step, it removes the worst attribute remaining in the set. </a:t>
            </a:r>
            <a:endParaRPr lang="en-US" sz="2300" dirty="0"/>
          </a:p>
          <a:p>
            <a:pPr marL="0" indent="0" algn="just">
              <a:buNone/>
            </a:pPr>
            <a:r>
              <a:rPr lang="en-IN" sz="2300" b="1" dirty="0"/>
              <a:t>3.Combination of forward selection and backward elimination:</a:t>
            </a:r>
            <a:r>
              <a:rPr lang="en-IN" sz="2300" dirty="0"/>
              <a:t> The stepwise forward selection and backward elimination methods can be combined so that, at each step, the procedure selects the best attribute and removes the worst from among the remaining attributes. </a:t>
            </a:r>
            <a:endParaRPr lang="en-US" sz="2300" dirty="0"/>
          </a:p>
          <a:p>
            <a:pPr marL="0" indent="0">
              <a:buNone/>
            </a:pP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87</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Tree>
    <p:extLst>
      <p:ext uri="{BB962C8B-B14F-4D97-AF65-F5344CB8AC3E}">
        <p14:creationId xmlns:p14="http://schemas.microsoft.com/office/powerpoint/2010/main" val="32989732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normAutofit/>
          </a:bodyPr>
          <a:lstStyle/>
          <a:p>
            <a:r>
              <a:rPr lang="en-IN" b="1" dirty="0"/>
              <a:t>Attribute Subset Selection</a:t>
            </a:r>
            <a:endParaRPr lang="en-US" dirty="0"/>
          </a:p>
        </p:txBody>
      </p:sp>
      <p:sp>
        <p:nvSpPr>
          <p:cNvPr id="3" name="Content Placeholder 2"/>
          <p:cNvSpPr>
            <a:spLocks noGrp="1"/>
          </p:cNvSpPr>
          <p:nvPr>
            <p:ph idx="1"/>
          </p:nvPr>
        </p:nvSpPr>
        <p:spPr/>
        <p:txBody>
          <a:bodyPr>
            <a:normAutofit/>
          </a:bodyPr>
          <a:lstStyle/>
          <a:p>
            <a:pPr marL="0" indent="0" algn="just">
              <a:buNone/>
            </a:pPr>
            <a:r>
              <a:rPr lang="en-IN" sz="1900" b="1" dirty="0"/>
              <a:t>4. Decision tree induction:</a:t>
            </a:r>
            <a:r>
              <a:rPr lang="en-IN" sz="1900" dirty="0"/>
              <a:t> Decision tree algorithms (e.g., ID3, C4.5, and CART) were originally intended for classification. </a:t>
            </a:r>
          </a:p>
          <a:p>
            <a:pPr algn="just"/>
            <a:r>
              <a:rPr lang="en-IN" sz="1900" dirty="0"/>
              <a:t>Decision tree induction constructs a </a:t>
            </a:r>
            <a:r>
              <a:rPr lang="en-IN" sz="1900" dirty="0" err="1"/>
              <a:t>flowchartlike</a:t>
            </a:r>
            <a:r>
              <a:rPr lang="en-IN" sz="1900" dirty="0"/>
              <a:t> structure where each internal (</a:t>
            </a:r>
            <a:r>
              <a:rPr lang="en-IN" sz="1900" dirty="0" err="1"/>
              <a:t>nonleaf</a:t>
            </a:r>
            <a:r>
              <a:rPr lang="en-IN" sz="1900" dirty="0"/>
              <a:t>) node denotes a test on an attribute, each branch corresponds to an outcome of the test, and each external (leaf) node denotes a class prediction. </a:t>
            </a:r>
          </a:p>
          <a:p>
            <a:pPr algn="just"/>
            <a:r>
              <a:rPr lang="en-IN" sz="1900" dirty="0"/>
              <a:t>At each node, the algorithm chooses the “best” attribute to partition the data into individual classes.</a:t>
            </a:r>
            <a:endParaRPr lang="en-US" sz="1900" dirty="0"/>
          </a:p>
          <a:p>
            <a:pPr marL="0" indent="0">
              <a:buNone/>
            </a:pPr>
            <a:endParaRPr lang="en-US" sz="1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88</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Tree>
    <p:extLst>
      <p:ext uri="{BB962C8B-B14F-4D97-AF65-F5344CB8AC3E}">
        <p14:creationId xmlns:p14="http://schemas.microsoft.com/office/powerpoint/2010/main" val="22080434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normAutofit/>
          </a:bodyPr>
          <a:lstStyle/>
          <a:p>
            <a:r>
              <a:rPr lang="en-IN" sz="3200" b="1" dirty="0"/>
              <a:t>Regression and Log-Linear Models: Parametric Data Reduction</a:t>
            </a:r>
            <a:endParaRPr lang="en-US" sz="3200" dirty="0"/>
          </a:p>
        </p:txBody>
      </p:sp>
      <p:sp>
        <p:nvSpPr>
          <p:cNvPr id="3" name="Content Placeholder 2"/>
          <p:cNvSpPr>
            <a:spLocks noGrp="1"/>
          </p:cNvSpPr>
          <p:nvPr>
            <p:ph idx="1"/>
          </p:nvPr>
        </p:nvSpPr>
        <p:spPr/>
        <p:txBody>
          <a:bodyPr>
            <a:normAutofit/>
          </a:bodyPr>
          <a:lstStyle/>
          <a:p>
            <a:pPr algn="just"/>
            <a:r>
              <a:rPr lang="en-IN" sz="1800" dirty="0"/>
              <a:t>Regression and log-linear models can be used to approximate the given data. In  linear regression, the data are </a:t>
            </a:r>
            <a:r>
              <a:rPr lang="en-IN" sz="1800" dirty="0" err="1"/>
              <a:t>modeled</a:t>
            </a:r>
            <a:r>
              <a:rPr lang="en-IN" sz="1800" dirty="0"/>
              <a:t> to fit a straight line. For example, a random variable, y (called a response variable), can be </a:t>
            </a:r>
            <a:r>
              <a:rPr lang="en-IN" sz="1800" dirty="0" err="1"/>
              <a:t>modeled</a:t>
            </a:r>
            <a:r>
              <a:rPr lang="en-IN" sz="1800" dirty="0"/>
              <a:t> as a linear function of another random variable, x (called a predictor variable), with the equation.</a:t>
            </a:r>
          </a:p>
          <a:p>
            <a:pPr algn="just"/>
            <a:endParaRPr lang="en-US" sz="1800" dirty="0"/>
          </a:p>
          <a:p>
            <a:pPr algn="just"/>
            <a:endParaRPr lang="en-US" sz="1800" dirty="0"/>
          </a:p>
          <a:p>
            <a:pPr algn="just"/>
            <a:endParaRPr lang="en-US" sz="1800" dirty="0"/>
          </a:p>
          <a:p>
            <a:pPr algn="just"/>
            <a:r>
              <a:rPr lang="en-IN" sz="1900" dirty="0"/>
              <a:t>where the variance of y is assumed to be constant. In the context of data mining, x and y are numeric database attributes. The coefficients, w and b (called regression coefficients), specify the slope of the line and the y-intercept.</a:t>
            </a:r>
            <a:endParaRPr lang="en-US" sz="1900" dirty="0"/>
          </a:p>
          <a:p>
            <a:pPr algn="just"/>
            <a:endParaRPr lang="en-US" sz="1800" dirty="0"/>
          </a:p>
          <a:p>
            <a:pPr marL="0" indent="0">
              <a:buNone/>
            </a:pPr>
            <a:endParaRPr lang="en-US" sz="1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89</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pic>
        <p:nvPicPr>
          <p:cNvPr id="7" name="Picture 6"/>
          <p:cNvPicPr/>
          <p:nvPr/>
        </p:nvPicPr>
        <p:blipFill>
          <a:blip r:embed="rId3"/>
          <a:stretch>
            <a:fillRect/>
          </a:stretch>
        </p:blipFill>
        <p:spPr>
          <a:xfrm>
            <a:off x="3124200" y="3200400"/>
            <a:ext cx="2133600" cy="685800"/>
          </a:xfrm>
          <a:prstGeom prst="rect">
            <a:avLst/>
          </a:prstGeom>
        </p:spPr>
      </p:pic>
    </p:spTree>
    <p:extLst>
      <p:ext uri="{BB962C8B-B14F-4D97-AF65-F5344CB8AC3E}">
        <p14:creationId xmlns:p14="http://schemas.microsoft.com/office/powerpoint/2010/main" val="213917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781800" cy="1143000"/>
          </a:xfrm>
        </p:spPr>
        <p:txBody>
          <a:bodyPr/>
          <a:lstStyle/>
          <a:p>
            <a:r>
              <a:rPr lang="en-US" dirty="0"/>
              <a:t>Origin of Data Mining</a:t>
            </a:r>
          </a:p>
        </p:txBody>
      </p:sp>
      <p:sp>
        <p:nvSpPr>
          <p:cNvPr id="3" name="Content Placeholder 2"/>
          <p:cNvSpPr>
            <a:spLocks noGrp="1"/>
          </p:cNvSpPr>
          <p:nvPr>
            <p:ph idx="1"/>
          </p:nvPr>
        </p:nvSpPr>
        <p:spPr/>
        <p:txBody>
          <a:bodyPr>
            <a:normAutofit/>
          </a:bodyPr>
          <a:lstStyle/>
          <a:p>
            <a:pPr marL="0" indent="0">
              <a:buNone/>
            </a:pPr>
            <a:r>
              <a:rPr lang="en-US" sz="2400" dirty="0"/>
              <a:t>Machine Learning</a:t>
            </a:r>
          </a:p>
          <a:p>
            <a:r>
              <a:rPr lang="en-US" sz="2400" dirty="0"/>
              <a:t>Machine learning is a combination of statistics and AI. </a:t>
            </a:r>
          </a:p>
          <a:p>
            <a:r>
              <a:rPr lang="en-US" sz="2400" dirty="0"/>
              <a:t>It might be considered as an evolution of AI because it mixes AI heuristics with complex statistical analysis. </a:t>
            </a:r>
          </a:p>
          <a:p>
            <a:pPr algn="just"/>
            <a:r>
              <a:rPr lang="en-US" sz="2400" dirty="0"/>
              <a:t>It uses statistics for basic concepts and adding more AI heuristics and algorithms to accomplish its target.</a:t>
            </a:r>
          </a:p>
          <a:p>
            <a:pPr marL="0" indent="0">
              <a:buNone/>
            </a:pPr>
            <a:endParaRPr lang="en-US" sz="24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9</a:t>
            </a:fld>
            <a:endParaRPr lang="en-US"/>
          </a:p>
        </p:txBody>
      </p:sp>
      <p:pic>
        <p:nvPicPr>
          <p:cNvPr id="7" name="Picture 6">
            <a:extLst>
              <a:ext uri="{FF2B5EF4-FFF2-40B4-BE49-F238E27FC236}">
                <a16:creationId xmlns:a16="http://schemas.microsoft.com/office/drawing/2014/main" id="{5C19B47E-D627-374B-B95A-D50AFDBEA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73" y="84138"/>
            <a:ext cx="1511300" cy="1524000"/>
          </a:xfrm>
          <a:prstGeom prst="rect">
            <a:avLst/>
          </a:prstGeom>
        </p:spPr>
      </p:pic>
      <p:pic>
        <p:nvPicPr>
          <p:cNvPr id="6" name="Picture 5"/>
          <p:cNvPicPr>
            <a:picLocks noChangeAspect="1"/>
          </p:cNvPicPr>
          <p:nvPr/>
        </p:nvPicPr>
        <p:blipFill>
          <a:blip r:embed="rId3"/>
          <a:stretch>
            <a:fillRect/>
          </a:stretch>
        </p:blipFill>
        <p:spPr>
          <a:xfrm>
            <a:off x="2276475" y="4267200"/>
            <a:ext cx="4276725" cy="2041525"/>
          </a:xfrm>
          <a:prstGeom prst="rect">
            <a:avLst/>
          </a:prstGeom>
        </p:spPr>
      </p:pic>
    </p:spTree>
    <p:extLst>
      <p:ext uri="{BB962C8B-B14F-4D97-AF65-F5344CB8AC3E}">
        <p14:creationId xmlns:p14="http://schemas.microsoft.com/office/powerpoint/2010/main" val="33365529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normAutofit/>
          </a:bodyPr>
          <a:lstStyle/>
          <a:p>
            <a:r>
              <a:rPr lang="en-IN" sz="3200" b="1" dirty="0"/>
              <a:t>Regression and Log-Linear Models: Parametric Data Reduction</a:t>
            </a:r>
            <a:endParaRPr lang="en-US" sz="3200" dirty="0"/>
          </a:p>
        </p:txBody>
      </p:sp>
      <p:sp>
        <p:nvSpPr>
          <p:cNvPr id="3" name="Content Placeholder 2"/>
          <p:cNvSpPr>
            <a:spLocks noGrp="1"/>
          </p:cNvSpPr>
          <p:nvPr>
            <p:ph idx="1"/>
          </p:nvPr>
        </p:nvSpPr>
        <p:spPr/>
        <p:txBody>
          <a:bodyPr>
            <a:normAutofit/>
          </a:bodyPr>
          <a:lstStyle/>
          <a:p>
            <a:pPr algn="just"/>
            <a:endParaRPr lang="en-US" sz="1800" dirty="0"/>
          </a:p>
          <a:p>
            <a:pPr marL="0" indent="0">
              <a:buNone/>
            </a:pPr>
            <a:endParaRPr lang="en-US" sz="1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90</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
        <p:nvSpPr>
          <p:cNvPr id="8" name="Rectangle 7"/>
          <p:cNvSpPr/>
          <p:nvPr/>
        </p:nvSpPr>
        <p:spPr>
          <a:xfrm>
            <a:off x="983096" y="1818232"/>
            <a:ext cx="7398904" cy="2862194"/>
          </a:xfrm>
          <a:prstGeom prst="rect">
            <a:avLst/>
          </a:prstGeom>
        </p:spPr>
        <p:txBody>
          <a:bodyPr wrap="square">
            <a:spAutoFit/>
          </a:bodyPr>
          <a:lstStyle/>
          <a:p>
            <a:pPr algn="just">
              <a:lnSpc>
                <a:spcPct val="107000"/>
              </a:lnSpc>
              <a:spcAft>
                <a:spcPts val="800"/>
              </a:spcAft>
            </a:pPr>
            <a:r>
              <a:rPr lang="en-IN" b="1" dirty="0">
                <a:latin typeface="+mj-lt"/>
                <a:ea typeface="Calibri" panose="020F0502020204030204" pitchFamily="34" charset="0"/>
                <a:cs typeface="Times New Roman" panose="02020603050405020304" pitchFamily="18" charset="0"/>
              </a:rPr>
              <a:t>Multiple linear regression</a:t>
            </a:r>
            <a:r>
              <a:rPr lang="en-IN" dirty="0">
                <a:latin typeface="+mj-lt"/>
                <a:ea typeface="Calibri" panose="020F0502020204030204" pitchFamily="34" charset="0"/>
                <a:cs typeface="Times New Roman" panose="02020603050405020304" pitchFamily="18" charset="0"/>
              </a:rPr>
              <a:t> is an extension of (simple) linear regression, which allows a response variable, y, to be </a:t>
            </a:r>
            <a:r>
              <a:rPr lang="en-IN" dirty="0" err="1">
                <a:latin typeface="+mj-lt"/>
                <a:ea typeface="Calibri" panose="020F0502020204030204" pitchFamily="34" charset="0"/>
                <a:cs typeface="Times New Roman" panose="02020603050405020304" pitchFamily="18" charset="0"/>
              </a:rPr>
              <a:t>modeled</a:t>
            </a:r>
            <a:r>
              <a:rPr lang="en-IN" dirty="0">
                <a:latin typeface="+mj-lt"/>
                <a:ea typeface="Calibri" panose="020F0502020204030204" pitchFamily="34" charset="0"/>
                <a:cs typeface="Times New Roman" panose="02020603050405020304" pitchFamily="18" charset="0"/>
              </a:rPr>
              <a:t> as a linear function of two or more predictor variables.</a:t>
            </a:r>
            <a:endParaRPr lang="en-US" sz="1600" dirty="0">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IN" b="1" dirty="0">
                <a:latin typeface="+mj-lt"/>
                <a:ea typeface="Calibri" panose="020F0502020204030204" pitchFamily="34" charset="0"/>
                <a:cs typeface="Times New Roman" panose="02020603050405020304" pitchFamily="18" charset="0"/>
              </a:rPr>
              <a:t>Log-linear models</a:t>
            </a:r>
            <a:r>
              <a:rPr lang="en-IN" dirty="0">
                <a:latin typeface="+mj-lt"/>
                <a:ea typeface="Calibri" panose="020F0502020204030204" pitchFamily="34" charset="0"/>
                <a:cs typeface="Times New Roman" panose="02020603050405020304" pitchFamily="18" charset="0"/>
              </a:rPr>
              <a:t> approximate discrete multidimensional probability distributions. Given a set of tuples in n dimensions , consider each tuple as a point in an n-dimensional space. Log-linear models can be used to estimate the probability of each point in a multidimensional space for a set of discretized attributes, based on a smaller subset of dimensional combinations.</a:t>
            </a:r>
            <a:endParaRPr lang="en-US" sz="16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08004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normAutofit/>
          </a:bodyPr>
          <a:lstStyle/>
          <a:p>
            <a:r>
              <a:rPr lang="en-IN" sz="3200" b="1" dirty="0"/>
              <a:t>Regression and Log-Linear Models: Parametric Data Reduction</a:t>
            </a:r>
            <a:endParaRPr lang="en-US" sz="3200" dirty="0"/>
          </a:p>
        </p:txBody>
      </p:sp>
      <p:sp>
        <p:nvSpPr>
          <p:cNvPr id="3" name="Content Placeholder 2"/>
          <p:cNvSpPr>
            <a:spLocks noGrp="1"/>
          </p:cNvSpPr>
          <p:nvPr>
            <p:ph idx="1"/>
          </p:nvPr>
        </p:nvSpPr>
        <p:spPr/>
        <p:txBody>
          <a:bodyPr>
            <a:normAutofit/>
          </a:bodyPr>
          <a:lstStyle/>
          <a:p>
            <a:pPr algn="just"/>
            <a:endParaRPr lang="en-US" sz="1800" dirty="0"/>
          </a:p>
          <a:p>
            <a:pPr marL="0" indent="0">
              <a:buNone/>
            </a:pPr>
            <a:endParaRPr lang="en-US" sz="1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91</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
        <p:nvSpPr>
          <p:cNvPr id="8" name="Rectangle 7"/>
          <p:cNvSpPr/>
          <p:nvPr/>
        </p:nvSpPr>
        <p:spPr>
          <a:xfrm>
            <a:off x="983096" y="1818232"/>
            <a:ext cx="7398904" cy="4400115"/>
          </a:xfrm>
          <a:prstGeom prst="rect">
            <a:avLst/>
          </a:prstGeom>
        </p:spPr>
        <p:txBody>
          <a:bodyPr wrap="square">
            <a:spAutoFit/>
          </a:bodyPr>
          <a:lstStyle/>
          <a:p>
            <a:pPr algn="just">
              <a:lnSpc>
                <a:spcPct val="107000"/>
              </a:lnSpc>
              <a:spcAft>
                <a:spcPts val="800"/>
              </a:spcAft>
            </a:pPr>
            <a:r>
              <a:rPr lang="en-IN" b="1" dirty="0">
                <a:latin typeface="+mj-lt"/>
                <a:ea typeface="Calibri" panose="020F0502020204030204" pitchFamily="34" charset="0"/>
                <a:cs typeface="Times New Roman" panose="02020603050405020304" pitchFamily="18" charset="0"/>
              </a:rPr>
              <a:t>Histograms</a:t>
            </a:r>
            <a:endParaRPr lang="en-US" sz="1600" dirty="0">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mj-lt"/>
                <a:ea typeface="Calibri" panose="020F0502020204030204" pitchFamily="34" charset="0"/>
                <a:cs typeface="Times New Roman" panose="02020603050405020304" pitchFamily="18" charset="0"/>
              </a:rPr>
              <a:t>Histograms use binning to approximate data distributions and are a popular form of data reduction.</a:t>
            </a:r>
          </a:p>
          <a:p>
            <a:pPr algn="just">
              <a:lnSpc>
                <a:spcPct val="107000"/>
              </a:lnSpc>
              <a:spcAft>
                <a:spcPts val="800"/>
              </a:spcAft>
            </a:pPr>
            <a:r>
              <a:rPr lang="en-IN" dirty="0"/>
              <a:t>A histogram for an attribute, A, partitions the data distribution of A into disjoint subsets, referred to as buckets or bins. If each bucket represents only a single attribute–value/frequency pair, the buckets are called singleton buckets</a:t>
            </a:r>
          </a:p>
          <a:p>
            <a:r>
              <a:rPr lang="en-IN" b="1" dirty="0"/>
              <a:t>Example:</a:t>
            </a:r>
            <a:endParaRPr lang="en-US" b="1" dirty="0"/>
          </a:p>
          <a:p>
            <a:r>
              <a:rPr lang="en-IN" dirty="0"/>
              <a:t>Histograms. The following data are a list of </a:t>
            </a:r>
            <a:r>
              <a:rPr lang="en-IN" dirty="0" err="1"/>
              <a:t>AllElectronics</a:t>
            </a:r>
            <a:r>
              <a:rPr lang="en-IN" dirty="0"/>
              <a:t> prices for commonly sold items (rounded to the nearest dollar). The numbers have been sorted: 1, 1, 5, 5, 5, 5, 5, 8, 8, 10, 10, 10, 10, 12, 14, 14, 14, 15, 15, 15, 15, 15, 15, 18, 18, 18, 18, 18, 18, 18, 18, 20, 20, 20, 20, 20, 20, 20, 21, 21, 21, 21, 25, 25, 25, 25, 25, 28, 28, 30, 30, 30.</a:t>
            </a:r>
            <a:endParaRPr lang="en-US" dirty="0"/>
          </a:p>
          <a:p>
            <a:pPr algn="just">
              <a:lnSpc>
                <a:spcPct val="107000"/>
              </a:lnSpc>
              <a:spcAft>
                <a:spcPts val="800"/>
              </a:spcAft>
            </a:pPr>
            <a:endParaRPr lang="en-US" sz="16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2708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199" cy="1143000"/>
          </a:xfrm>
        </p:spPr>
        <p:txBody>
          <a:bodyPr>
            <a:normAutofit fontScale="90000"/>
          </a:bodyPr>
          <a:lstStyle/>
          <a:p>
            <a:r>
              <a:rPr lang="en-IN" b="1" dirty="0"/>
              <a:t>Example</a:t>
            </a:r>
            <a:br>
              <a:rPr lang="en-US" b="1" dirty="0"/>
            </a:br>
            <a:endParaRPr lang="en-US" dirty="0"/>
          </a:p>
        </p:txBody>
      </p:sp>
      <p:sp>
        <p:nvSpPr>
          <p:cNvPr id="3" name="Content Placeholder 2"/>
          <p:cNvSpPr>
            <a:spLocks noGrp="1"/>
          </p:cNvSpPr>
          <p:nvPr>
            <p:ph idx="1"/>
          </p:nvPr>
        </p:nvSpPr>
        <p:spPr>
          <a:xfrm>
            <a:off x="213591" y="1675848"/>
            <a:ext cx="8229600" cy="4525963"/>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just">
              <a:buNone/>
            </a:pPr>
            <a:r>
              <a:rPr lang="en-IN" sz="1900" dirty="0"/>
              <a:t>Fig:1  A histogram for price using singleton buckets—each bucket represents one price–value/ frequency pair</a:t>
            </a:r>
            <a:endParaRPr lang="en-US" sz="1900" dirty="0"/>
          </a:p>
          <a:p>
            <a:pPr marL="0" indent="0">
              <a:buNone/>
            </a:pP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92</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pic>
        <p:nvPicPr>
          <p:cNvPr id="8" name="Picture 7"/>
          <p:cNvPicPr/>
          <p:nvPr/>
        </p:nvPicPr>
        <p:blipFill>
          <a:blip r:embed="rId3"/>
          <a:stretch>
            <a:fillRect/>
          </a:stretch>
        </p:blipFill>
        <p:spPr>
          <a:xfrm>
            <a:off x="2133600" y="1671494"/>
            <a:ext cx="4095750" cy="3324225"/>
          </a:xfrm>
          <a:prstGeom prst="rect">
            <a:avLst/>
          </a:prstGeom>
        </p:spPr>
      </p:pic>
    </p:spTree>
    <p:extLst>
      <p:ext uri="{BB962C8B-B14F-4D97-AF65-F5344CB8AC3E}">
        <p14:creationId xmlns:p14="http://schemas.microsoft.com/office/powerpoint/2010/main" val="2992440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199" cy="1143000"/>
          </a:xfrm>
        </p:spPr>
        <p:txBody>
          <a:bodyPr>
            <a:normAutofit fontScale="90000"/>
          </a:bodyPr>
          <a:lstStyle/>
          <a:p>
            <a:r>
              <a:rPr lang="en-IN" b="1" dirty="0"/>
              <a:t>Example</a:t>
            </a:r>
            <a:br>
              <a:rPr lang="en-US" b="1" dirty="0"/>
            </a:br>
            <a:endParaRPr lang="en-US" dirty="0"/>
          </a:p>
        </p:txBody>
      </p:sp>
      <p:sp>
        <p:nvSpPr>
          <p:cNvPr id="3" name="Content Placeholder 2"/>
          <p:cNvSpPr>
            <a:spLocks noGrp="1"/>
          </p:cNvSpPr>
          <p:nvPr>
            <p:ph idx="1"/>
          </p:nvPr>
        </p:nvSpPr>
        <p:spPr>
          <a:xfrm>
            <a:off x="213591" y="1852158"/>
            <a:ext cx="8229600" cy="4525963"/>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lgn="just"/>
            <a:r>
              <a:rPr lang="en-IN" sz="1900" dirty="0"/>
              <a:t>Fig:2  An equal-width histogram for price, where values are aggregated so that each bucket has a uniform width of $10</a:t>
            </a:r>
            <a:endParaRPr lang="en-US" sz="1900" dirty="0"/>
          </a:p>
          <a:p>
            <a:pPr marL="0" indent="0">
              <a:buNone/>
            </a:pPr>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93</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pic>
        <p:nvPicPr>
          <p:cNvPr id="9" name="Picture 8"/>
          <p:cNvPicPr/>
          <p:nvPr/>
        </p:nvPicPr>
        <p:blipFill>
          <a:blip r:embed="rId3"/>
          <a:stretch>
            <a:fillRect/>
          </a:stretch>
        </p:blipFill>
        <p:spPr>
          <a:xfrm>
            <a:off x="1752600" y="2209800"/>
            <a:ext cx="5334000" cy="2743200"/>
          </a:xfrm>
          <a:prstGeom prst="rect">
            <a:avLst/>
          </a:prstGeom>
        </p:spPr>
      </p:pic>
    </p:spTree>
    <p:extLst>
      <p:ext uri="{BB962C8B-B14F-4D97-AF65-F5344CB8AC3E}">
        <p14:creationId xmlns:p14="http://schemas.microsoft.com/office/powerpoint/2010/main" val="18901867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47A2-4C69-4CAE-B119-3C39DA0F5D6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96B9446-5A21-44CF-9A59-0EABBCEBAE8D}"/>
              </a:ext>
            </a:extLst>
          </p:cNvPr>
          <p:cNvSpPr>
            <a:spLocks noGrp="1"/>
          </p:cNvSpPr>
          <p:nvPr>
            <p:ph idx="1"/>
          </p:nvPr>
        </p:nvSpPr>
        <p:spPr/>
        <p:txBody>
          <a:bodyPr>
            <a:normAutofit/>
          </a:bodyPr>
          <a:lstStyle/>
          <a:p>
            <a:r>
              <a:rPr lang="en-US" sz="1800" dirty="0"/>
              <a:t>Suppose a group of 12 sales price records has been sorted as follows: 5, 10, 11, 13, 15, 35, 50, 55, 72, 92, 204, 215. Partition them into three bins by each of the following methods. (a) equal-frequency (</a:t>
            </a:r>
            <a:r>
              <a:rPr lang="en-US" sz="1800" dirty="0" err="1"/>
              <a:t>equidepth</a:t>
            </a:r>
            <a:r>
              <a:rPr lang="en-US" sz="1800" dirty="0"/>
              <a:t>) partitioning (b) equal-width partitioning (c) clustering</a:t>
            </a:r>
          </a:p>
          <a:p>
            <a:pPr marL="0" indent="0">
              <a:buNone/>
            </a:pPr>
            <a:r>
              <a:rPr lang="en-US" sz="1800" dirty="0"/>
              <a:t>Answer: </a:t>
            </a:r>
          </a:p>
          <a:p>
            <a:r>
              <a:rPr lang="en-US" sz="1800" dirty="0"/>
              <a:t>(a) equal-frequency (</a:t>
            </a:r>
            <a:r>
              <a:rPr lang="en-US" sz="1800" dirty="0" err="1"/>
              <a:t>equidepth</a:t>
            </a:r>
            <a:r>
              <a:rPr lang="en-US" sz="1800" dirty="0"/>
              <a:t>) partitioning Partition the data into </a:t>
            </a:r>
            <a:r>
              <a:rPr lang="en-US" sz="1800" dirty="0" err="1"/>
              <a:t>equidepth</a:t>
            </a:r>
            <a:r>
              <a:rPr lang="en-US" sz="1800" dirty="0"/>
              <a:t> bins of depth 4: Bin 1: 1: 5, 10, 11, 13 Bin 2: 15, 35, 50, 55 Bin 3: 72, 92, 204, 215 </a:t>
            </a:r>
          </a:p>
          <a:p>
            <a:r>
              <a:rPr lang="en-US" sz="1800" dirty="0"/>
              <a:t>(b) equal-width partitioning </a:t>
            </a:r>
            <a:r>
              <a:rPr lang="en-US" sz="1800" dirty="0" err="1"/>
              <a:t>Partitioning</a:t>
            </a:r>
            <a:r>
              <a:rPr lang="en-US" sz="1800" dirty="0"/>
              <a:t> the data into 3 </a:t>
            </a:r>
            <a:r>
              <a:rPr lang="en-US" sz="1800" dirty="0" err="1"/>
              <a:t>equi</a:t>
            </a:r>
            <a:r>
              <a:rPr lang="en-US" sz="1800" dirty="0"/>
              <a:t>-width bins will require the width to be (215 − 5)/3 = 70. We get: Bin 1: 5, 10, 11, 13, 15, 35, 50, 55, 72 Bin 2: 92 Bin 3: 204, 215 </a:t>
            </a:r>
          </a:p>
          <a:p>
            <a:r>
              <a:rPr lang="en-US" sz="1800" dirty="0"/>
              <a:t>(c) clustering Using K-means clustering to partition the data into three bins we get: Bin 1: 5, 10, 11, 13, 15, 35 Bin 2: 50, 55, 72, 92 Bin 3: 204, 215</a:t>
            </a:r>
          </a:p>
        </p:txBody>
      </p:sp>
      <p:sp>
        <p:nvSpPr>
          <p:cNvPr id="4" name="Footer Placeholder 3">
            <a:extLst>
              <a:ext uri="{FF2B5EF4-FFF2-40B4-BE49-F238E27FC236}">
                <a16:creationId xmlns:a16="http://schemas.microsoft.com/office/drawing/2014/main" id="{BCA38A0C-9E1C-40C8-A56A-C26818F47968}"/>
              </a:ext>
            </a:extLst>
          </p:cNvPr>
          <p:cNvSpPr>
            <a:spLocks noGrp="1"/>
          </p:cNvSpPr>
          <p:nvPr>
            <p:ph type="ftr" sz="quarter" idx="11"/>
          </p:nvPr>
        </p:nvSpPr>
        <p:spPr/>
        <p:txBody>
          <a:bodyPr/>
          <a:lstStyle/>
          <a:p>
            <a:r>
              <a:rPr lang="en-US"/>
              <a:t>Dr.Carmel Mary Belinda M J /CSE                                                            </a:t>
            </a:r>
          </a:p>
        </p:txBody>
      </p:sp>
      <p:sp>
        <p:nvSpPr>
          <p:cNvPr id="5" name="Slide Number Placeholder 4">
            <a:extLst>
              <a:ext uri="{FF2B5EF4-FFF2-40B4-BE49-F238E27FC236}">
                <a16:creationId xmlns:a16="http://schemas.microsoft.com/office/drawing/2014/main" id="{9CD8380D-B88E-4419-8936-67DD42B51B76}"/>
              </a:ext>
            </a:extLst>
          </p:cNvPr>
          <p:cNvSpPr>
            <a:spLocks noGrp="1"/>
          </p:cNvSpPr>
          <p:nvPr>
            <p:ph type="sldNum" sz="quarter" idx="12"/>
          </p:nvPr>
        </p:nvSpPr>
        <p:spPr/>
        <p:txBody>
          <a:bodyPr/>
          <a:lstStyle/>
          <a:p>
            <a:fld id="{FD58DAB5-CB49-440C-99FC-CF944ACFAA61}" type="slidenum">
              <a:rPr lang="en-US" smtClean="0"/>
              <a:pPr/>
              <a:t>94</a:t>
            </a:fld>
            <a:endParaRPr lang="en-US"/>
          </a:p>
        </p:txBody>
      </p:sp>
    </p:spTree>
    <p:extLst>
      <p:ext uri="{BB962C8B-B14F-4D97-AF65-F5344CB8AC3E}">
        <p14:creationId xmlns:p14="http://schemas.microsoft.com/office/powerpoint/2010/main" val="33254978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normAutofit/>
          </a:bodyPr>
          <a:lstStyle/>
          <a:p>
            <a:r>
              <a:rPr lang="en-IN" sz="3200" b="1" dirty="0"/>
              <a:t>Regression and Log-Linear Models: Parametric Data Reduction</a:t>
            </a:r>
            <a:endParaRPr lang="en-US" sz="3200" dirty="0"/>
          </a:p>
        </p:txBody>
      </p:sp>
      <p:sp>
        <p:nvSpPr>
          <p:cNvPr id="3" name="Content Placeholder 2"/>
          <p:cNvSpPr>
            <a:spLocks noGrp="1"/>
          </p:cNvSpPr>
          <p:nvPr>
            <p:ph idx="1"/>
          </p:nvPr>
        </p:nvSpPr>
        <p:spPr/>
        <p:txBody>
          <a:bodyPr>
            <a:normAutofit/>
          </a:bodyPr>
          <a:lstStyle/>
          <a:p>
            <a:pPr algn="just"/>
            <a:endParaRPr lang="en-US" sz="1800" dirty="0"/>
          </a:p>
          <a:p>
            <a:pPr marL="0" indent="0">
              <a:buNone/>
            </a:pPr>
            <a:endParaRPr lang="en-US" sz="1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95</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
        <p:nvSpPr>
          <p:cNvPr id="8" name="Rectangle 7"/>
          <p:cNvSpPr/>
          <p:nvPr/>
        </p:nvSpPr>
        <p:spPr>
          <a:xfrm>
            <a:off x="983096" y="1818232"/>
            <a:ext cx="7398904" cy="3956789"/>
          </a:xfrm>
          <a:prstGeom prst="rect">
            <a:avLst/>
          </a:prstGeom>
        </p:spPr>
        <p:txBody>
          <a:bodyPr wrap="square">
            <a:spAutoFit/>
          </a:bodyPr>
          <a:lstStyle/>
          <a:p>
            <a:r>
              <a:rPr lang="en-IN" dirty="0"/>
              <a:t>There are several partitioning rules, including the following: </a:t>
            </a:r>
            <a:endParaRPr lang="en-US" dirty="0"/>
          </a:p>
          <a:p>
            <a:r>
              <a:rPr lang="en-IN" b="1" dirty="0"/>
              <a:t>Equal-width:</a:t>
            </a:r>
            <a:r>
              <a:rPr lang="en-IN" dirty="0"/>
              <a:t> In an equal-width histogram, the width of each bucket range is uniform (e.g., the width of $10 for the buckets in Figure 2). </a:t>
            </a:r>
            <a:endParaRPr lang="en-US" dirty="0"/>
          </a:p>
          <a:p>
            <a:r>
              <a:rPr lang="en-IN" b="1" dirty="0"/>
              <a:t>Equal-frequency (or equal-depth):</a:t>
            </a:r>
            <a:r>
              <a:rPr lang="en-IN" dirty="0"/>
              <a:t> In an equal-frequency histogram, the buckets are created so that, roughly, the frequency of each bucket is constant (i.e., each bucket contains roughly the same number of contiguous data samples).</a:t>
            </a:r>
          </a:p>
          <a:p>
            <a:r>
              <a:rPr lang="en-IN" b="1" u="sng" dirty="0"/>
              <a:t>Clustering</a:t>
            </a:r>
            <a:endParaRPr lang="en-US" dirty="0"/>
          </a:p>
          <a:p>
            <a:r>
              <a:rPr lang="en-IN" dirty="0"/>
              <a:t>Clustering techniques consider data tuples as </a:t>
            </a:r>
            <a:r>
              <a:rPr lang="en-IN" dirty="0" err="1"/>
              <a:t>objects.Centroid</a:t>
            </a:r>
            <a:r>
              <a:rPr lang="en-IN" dirty="0"/>
              <a:t> distance is an alternative measure of cluster quality and is defined as the average distance of each cluster object from the cluster centroid (denoting the “average object,” or average point in space for the cluster).</a:t>
            </a:r>
            <a:endParaRPr lang="en-US" dirty="0"/>
          </a:p>
          <a:p>
            <a:endParaRPr lang="en-US" dirty="0"/>
          </a:p>
          <a:p>
            <a:pPr algn="just">
              <a:lnSpc>
                <a:spcPct val="107000"/>
              </a:lnSpc>
              <a:spcAft>
                <a:spcPts val="800"/>
              </a:spcAft>
            </a:pPr>
            <a:endParaRPr lang="en-US" sz="16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23513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5181600" cy="1143000"/>
          </a:xfrm>
        </p:spPr>
        <p:txBody>
          <a:bodyPr>
            <a:normAutofit fontScale="90000"/>
          </a:bodyPr>
          <a:lstStyle/>
          <a:p>
            <a:r>
              <a:rPr lang="en-IN" dirty="0"/>
              <a:t>Sampling</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IN" dirty="0"/>
              <a:t>Sampling can be used as a data reduction technique because it allows a large data set to be represented by a much smaller random data sample (or subset). Suppose that a large data set, D, contains N tuples. Let’s look at the most common ways that we could sample D for data reduction,</a:t>
            </a:r>
            <a:endParaRPr lang="en-US" dirty="0"/>
          </a:p>
          <a:p>
            <a:pPr lvl="0"/>
            <a:r>
              <a:rPr lang="en-IN" dirty="0"/>
              <a:t>Simple random sample without replacement (SRSWOR) of size s: This is created by drawing s of the N tuples from D (s &lt; N), where the probability of drawing any tuple in D is 1/N, that is, all tuples are equally likely to be sampled. </a:t>
            </a:r>
            <a:endParaRPr lang="en-US" dirty="0"/>
          </a:p>
          <a:p>
            <a:pPr lvl="0"/>
            <a:r>
              <a:rPr lang="en-IN" dirty="0"/>
              <a:t>Simple random sample with replacement (SRSWR) of size s: This is similar to SRSWOR, except that each time a tuple is drawn from D, it is recorded and then replaced. That is, after a tuple is drawn, it is placed back in D so that it may be drawn again. </a:t>
            </a:r>
            <a:endParaRPr lang="en-US" dirty="0"/>
          </a:p>
          <a:p>
            <a:pPr lvl="0"/>
            <a:r>
              <a:rPr lang="en-IN" dirty="0"/>
              <a:t>Cluster sample: If the tuples in D are grouped into M mutually disjoint “clusters,” then an SRS of s clusters can be obtained, where s &lt; M. </a:t>
            </a:r>
            <a:endParaRPr lang="en-US" dirty="0"/>
          </a:p>
          <a:p>
            <a:pPr lvl="0"/>
            <a:r>
              <a:rPr lang="en-IN" dirty="0"/>
              <a:t>Stratified sample: If D is divided into mutually disjoint parts called strata, a stratified sample of D is generated by obtaining an SRS at each stratum. This helps ensure a representative sample, especially when the data are skewed.</a:t>
            </a:r>
            <a:endParaRPr lang="en-US" dirty="0"/>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96</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Tree>
    <p:extLst>
      <p:ext uri="{BB962C8B-B14F-4D97-AF65-F5344CB8AC3E}">
        <p14:creationId xmlns:p14="http://schemas.microsoft.com/office/powerpoint/2010/main" val="3414174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5181600" cy="1143000"/>
          </a:xfrm>
        </p:spPr>
        <p:txBody>
          <a:bodyPr>
            <a:normAutofit fontScale="90000"/>
          </a:bodyPr>
          <a:lstStyle/>
          <a:p>
            <a:br>
              <a:rPr lang="en-IN" sz="3600" dirty="0"/>
            </a:br>
            <a:br>
              <a:rPr lang="en-IN" sz="3600" dirty="0"/>
            </a:br>
            <a:br>
              <a:rPr lang="en-IN" sz="3600" dirty="0"/>
            </a:br>
            <a:r>
              <a:rPr lang="en-IN" sz="3600" dirty="0"/>
              <a:t>Data Transformation and Data Discretization</a:t>
            </a:r>
            <a:br>
              <a:rPr lang="en-US" dirty="0"/>
            </a:b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IN" sz="1800" dirty="0"/>
              <a:t>In data transformation, the data are transformed or consolidated into forms appropriate for mining. Strategies for data transformation include the following: </a:t>
            </a:r>
            <a:endParaRPr lang="en-US" sz="1800" dirty="0"/>
          </a:p>
          <a:p>
            <a:pPr marL="0" indent="0">
              <a:buNone/>
            </a:pPr>
            <a:r>
              <a:rPr lang="en-IN" sz="1800" dirty="0"/>
              <a:t>1. </a:t>
            </a:r>
            <a:r>
              <a:rPr lang="en-IN" sz="1800" b="1" dirty="0"/>
              <a:t>Smoothing, </a:t>
            </a:r>
            <a:r>
              <a:rPr lang="en-IN" sz="1800" dirty="0"/>
              <a:t>which works to remove noise from the data. Techniques include binning, regression, and clustering. </a:t>
            </a:r>
            <a:endParaRPr lang="en-US" sz="1800" dirty="0"/>
          </a:p>
          <a:p>
            <a:pPr marL="0" indent="0">
              <a:buNone/>
            </a:pPr>
            <a:r>
              <a:rPr lang="en-IN" sz="1800" dirty="0"/>
              <a:t>2. </a:t>
            </a:r>
            <a:r>
              <a:rPr lang="en-IN" sz="1800" b="1" dirty="0"/>
              <a:t>Attribute construction </a:t>
            </a:r>
            <a:r>
              <a:rPr lang="en-IN" sz="1800" dirty="0"/>
              <a:t>(or feature construction), where new attributes are constructed and added from the given set of attributes to help the mining process. </a:t>
            </a:r>
            <a:endParaRPr lang="en-US" sz="1800" dirty="0"/>
          </a:p>
          <a:p>
            <a:pPr marL="0" indent="0">
              <a:buNone/>
            </a:pPr>
            <a:r>
              <a:rPr lang="en-IN" sz="1900" dirty="0"/>
              <a:t>3. </a:t>
            </a:r>
            <a:r>
              <a:rPr lang="en-IN" sz="1900" b="1" dirty="0"/>
              <a:t>Aggregation</a:t>
            </a:r>
            <a:r>
              <a:rPr lang="en-IN" sz="1900" dirty="0"/>
              <a:t>, where summary or aggregation operations are applied to the data</a:t>
            </a:r>
          </a:p>
          <a:p>
            <a:pPr marL="0" indent="0">
              <a:buNone/>
            </a:pPr>
            <a:r>
              <a:rPr lang="en-IN" sz="1900" dirty="0"/>
              <a:t>4. </a:t>
            </a:r>
            <a:r>
              <a:rPr lang="en-IN" sz="1900" b="1" dirty="0"/>
              <a:t>Normalization</a:t>
            </a:r>
            <a:r>
              <a:rPr lang="en-IN" sz="1900" dirty="0"/>
              <a:t>, where the attribute data are scaled so as to fall within a smaller range, such as −1.0 to 1.0, or 0.0 to 1.0. </a:t>
            </a:r>
            <a:endParaRPr lang="en-US" sz="1900" dirty="0"/>
          </a:p>
          <a:p>
            <a:pPr marL="0" indent="0">
              <a:buNone/>
            </a:pPr>
            <a:r>
              <a:rPr lang="en-IN" sz="1900" dirty="0"/>
              <a:t>5</a:t>
            </a:r>
            <a:r>
              <a:rPr lang="en-IN" sz="1900" b="1" dirty="0"/>
              <a:t>. Discretization</a:t>
            </a:r>
            <a:r>
              <a:rPr lang="en-IN" sz="1900" dirty="0"/>
              <a:t>, where the raw values of a numeric attribute (e.g., age) are replaced by interval labels (e.g., 0–10, 11–20, etc.) or conceptual labels (e.g., youth, adult, senior). </a:t>
            </a:r>
          </a:p>
          <a:p>
            <a:pPr marL="0" indent="0">
              <a:buNone/>
            </a:pPr>
            <a:r>
              <a:rPr lang="en-IN" sz="1900" dirty="0"/>
              <a:t>6. </a:t>
            </a:r>
            <a:r>
              <a:rPr lang="en-IN" sz="1900" b="1" dirty="0"/>
              <a:t>Concept hierarchy </a:t>
            </a:r>
            <a:r>
              <a:rPr lang="en-IN" sz="1900" dirty="0"/>
              <a:t>generation for nominal data, where attributes such as street can be generalized to higher-level concepts, like city or country. </a:t>
            </a:r>
            <a:endParaRPr lang="en-US" sz="19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97</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spTree>
    <p:extLst>
      <p:ext uri="{BB962C8B-B14F-4D97-AF65-F5344CB8AC3E}">
        <p14:creationId xmlns:p14="http://schemas.microsoft.com/office/powerpoint/2010/main" val="8778890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5181600" cy="1143000"/>
          </a:xfrm>
        </p:spPr>
        <p:txBody>
          <a:bodyPr>
            <a:normAutofit fontScale="90000"/>
          </a:bodyPr>
          <a:lstStyle/>
          <a:p>
            <a:br>
              <a:rPr lang="en-IN" sz="3600" dirty="0"/>
            </a:br>
            <a:br>
              <a:rPr lang="en-IN" sz="3600" dirty="0"/>
            </a:br>
            <a:br>
              <a:rPr lang="en-IN" sz="3600" dirty="0"/>
            </a:br>
            <a:r>
              <a:rPr lang="en-IN" sz="3600" b="1" dirty="0"/>
              <a:t>DATA TRANSFORMATION BY NORMALIZATION</a:t>
            </a:r>
            <a:br>
              <a:rPr lang="en-US" dirty="0"/>
            </a:br>
            <a:br>
              <a:rPr lang="en-US" dirty="0"/>
            </a:br>
            <a:br>
              <a:rPr lang="en-US" dirty="0"/>
            </a:br>
            <a:endParaRPr lang="en-US" dirty="0"/>
          </a:p>
        </p:txBody>
      </p:sp>
      <p:sp>
        <p:nvSpPr>
          <p:cNvPr id="3" name="Content Placeholder 2"/>
          <p:cNvSpPr>
            <a:spLocks noGrp="1"/>
          </p:cNvSpPr>
          <p:nvPr>
            <p:ph idx="1"/>
          </p:nvPr>
        </p:nvSpPr>
        <p:spPr/>
        <p:txBody>
          <a:bodyPr>
            <a:normAutofit/>
          </a:bodyPr>
          <a:lstStyle/>
          <a:p>
            <a:pPr algn="just"/>
            <a:r>
              <a:rPr lang="en-IN" sz="1800" dirty="0"/>
              <a:t>Data normalization  methods </a:t>
            </a:r>
            <a:r>
              <a:rPr lang="en-IN" sz="1800" b="1" dirty="0"/>
              <a:t>are min-max normalization, z-score normalization, and normalization by decimal scaling</a:t>
            </a:r>
            <a:r>
              <a:rPr lang="en-IN" sz="1800" dirty="0"/>
              <a:t>.</a:t>
            </a:r>
            <a:endParaRPr lang="en-US" sz="1800" dirty="0"/>
          </a:p>
          <a:p>
            <a:pPr algn="just"/>
            <a:r>
              <a:rPr lang="en-IN" sz="1800" dirty="0"/>
              <a:t>let A be a numeric attribute with n observed values, v</a:t>
            </a:r>
            <a:r>
              <a:rPr lang="en-IN" sz="1800" baseline="-25000" dirty="0"/>
              <a:t>1</a:t>
            </a:r>
            <a:r>
              <a:rPr lang="en-IN" sz="1800" dirty="0"/>
              <a:t>, v</a:t>
            </a:r>
            <a:r>
              <a:rPr lang="en-IN" sz="1800" baseline="-25000" dirty="0"/>
              <a:t>2</a:t>
            </a:r>
            <a:r>
              <a:rPr lang="en-IN" sz="1800" dirty="0"/>
              <a:t>,..., </a:t>
            </a:r>
            <a:r>
              <a:rPr lang="en-IN" sz="1800" dirty="0" err="1"/>
              <a:t>v</a:t>
            </a:r>
            <a:r>
              <a:rPr lang="en-IN" sz="1800" baseline="-25000" dirty="0" err="1"/>
              <a:t>n</a:t>
            </a:r>
            <a:r>
              <a:rPr lang="en-IN" sz="1800" dirty="0" err="1"/>
              <a:t>.</a:t>
            </a:r>
            <a:endParaRPr lang="en-US" sz="1800" dirty="0"/>
          </a:p>
          <a:p>
            <a:pPr algn="just"/>
            <a:r>
              <a:rPr lang="en-IN" sz="1800" b="1" dirty="0"/>
              <a:t>Min-max normalization</a:t>
            </a:r>
            <a:r>
              <a:rPr lang="en-IN" sz="1800" dirty="0"/>
              <a:t> performs a linear transformation on the original data. Suppose that </a:t>
            </a:r>
            <a:r>
              <a:rPr lang="en-IN" sz="1800" dirty="0" err="1"/>
              <a:t>minA</a:t>
            </a:r>
            <a:r>
              <a:rPr lang="en-IN" sz="1800" dirty="0"/>
              <a:t> and </a:t>
            </a:r>
            <a:r>
              <a:rPr lang="en-IN" sz="1800" dirty="0" err="1"/>
              <a:t>maxA</a:t>
            </a:r>
            <a:r>
              <a:rPr lang="en-IN" sz="1800" dirty="0"/>
              <a:t> are the minimum and maximum values of an attribute, A. Min-max normalization maps a value, v</a:t>
            </a:r>
            <a:r>
              <a:rPr lang="en-IN" sz="1800" baseline="-25000" dirty="0"/>
              <a:t>i</a:t>
            </a:r>
            <a:r>
              <a:rPr lang="en-IN" sz="1800" dirty="0"/>
              <a:t> , of A to v</a:t>
            </a:r>
            <a:r>
              <a:rPr lang="en-IN" sz="1800" baseline="-25000" dirty="0"/>
              <a:t>i</a:t>
            </a:r>
            <a:r>
              <a:rPr lang="en-IN" sz="1800" baseline="30000" dirty="0"/>
              <a:t>1</a:t>
            </a:r>
            <a:r>
              <a:rPr lang="en-IN" sz="1800" dirty="0"/>
              <a:t> in the range [new </a:t>
            </a:r>
            <a:r>
              <a:rPr lang="en-IN" sz="1800" dirty="0" err="1"/>
              <a:t>minA,newmaxA</a:t>
            </a:r>
            <a:r>
              <a:rPr lang="en-IN" sz="1800" dirty="0"/>
              <a:t>] by computing</a:t>
            </a:r>
          </a:p>
          <a:p>
            <a:pPr algn="just"/>
            <a:endParaRPr lang="en-US" sz="1800"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98</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pic>
        <p:nvPicPr>
          <p:cNvPr id="7" name="Picture 6"/>
          <p:cNvPicPr/>
          <p:nvPr/>
        </p:nvPicPr>
        <p:blipFill>
          <a:blip r:embed="rId3"/>
          <a:stretch>
            <a:fillRect/>
          </a:stretch>
        </p:blipFill>
        <p:spPr>
          <a:xfrm>
            <a:off x="1905000" y="3856650"/>
            <a:ext cx="4724400" cy="715350"/>
          </a:xfrm>
          <a:prstGeom prst="rect">
            <a:avLst/>
          </a:prstGeom>
        </p:spPr>
      </p:pic>
    </p:spTree>
    <p:extLst>
      <p:ext uri="{BB962C8B-B14F-4D97-AF65-F5344CB8AC3E}">
        <p14:creationId xmlns:p14="http://schemas.microsoft.com/office/powerpoint/2010/main" val="14248525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5334000" cy="1143000"/>
          </a:xfrm>
        </p:spPr>
        <p:txBody>
          <a:bodyPr>
            <a:normAutofit fontScale="90000"/>
          </a:bodyPr>
          <a:lstStyle/>
          <a:p>
            <a:r>
              <a:rPr lang="en-IN" b="1" dirty="0"/>
              <a:t>Example:</a:t>
            </a:r>
            <a:br>
              <a:rPr lang="en-US" dirty="0"/>
            </a:br>
            <a:endParaRPr lang="en-US" dirty="0"/>
          </a:p>
        </p:txBody>
      </p:sp>
      <p:sp>
        <p:nvSpPr>
          <p:cNvPr id="3" name="Content Placeholder 2"/>
          <p:cNvSpPr>
            <a:spLocks noGrp="1"/>
          </p:cNvSpPr>
          <p:nvPr>
            <p:ph idx="1"/>
          </p:nvPr>
        </p:nvSpPr>
        <p:spPr/>
        <p:txBody>
          <a:bodyPr/>
          <a:lstStyle/>
          <a:p>
            <a:r>
              <a:rPr lang="en-IN" sz="1800" dirty="0"/>
              <a:t> Min-max normalization. Suppose that the minimum and maximum values for the attribute income are $12,000 and $98,000, respectively. We would like to map income to the range [0.0,1.0]. By min-max normalization, a value of $73,600 for income is transformed to  </a:t>
            </a:r>
            <a:endParaRPr lang="en-US" sz="1800" dirty="0"/>
          </a:p>
          <a:p>
            <a:endParaRPr lang="en-US" dirty="0"/>
          </a:p>
          <a:p>
            <a:endParaRPr lang="en-US" dirty="0"/>
          </a:p>
          <a:p>
            <a:endParaRPr lang="en-US" dirty="0"/>
          </a:p>
          <a:p>
            <a:r>
              <a:rPr lang="en-IN" sz="2500" dirty="0"/>
              <a:t>v</a:t>
            </a:r>
            <a:r>
              <a:rPr lang="en-IN" sz="2500" baseline="-25000" dirty="0"/>
              <a:t>i</a:t>
            </a:r>
            <a:r>
              <a:rPr lang="en-IN" sz="2500" baseline="30000" dirty="0"/>
              <a:t>1 </a:t>
            </a:r>
            <a:r>
              <a:rPr lang="en-IN" sz="2500" dirty="0"/>
              <a:t>   =  (73,600−12,000)/(98,000−12,000) (1.0 − 0) + 0 = 0.716.</a:t>
            </a:r>
            <a:endParaRPr lang="en-US" sz="2500" dirty="0"/>
          </a:p>
          <a:p>
            <a:endParaRPr lang="en-US" dirty="0"/>
          </a:p>
        </p:txBody>
      </p:sp>
      <p:sp>
        <p:nvSpPr>
          <p:cNvPr id="4" name="Footer Placeholder 3"/>
          <p:cNvSpPr>
            <a:spLocks noGrp="1"/>
          </p:cNvSpPr>
          <p:nvPr>
            <p:ph type="ftr" sz="quarter" idx="11"/>
          </p:nvPr>
        </p:nvSpPr>
        <p:spPr/>
        <p:txBody>
          <a:bodyPr/>
          <a:lstStyle/>
          <a:p>
            <a:r>
              <a:rPr lang="en-US"/>
              <a:t>Dr.Carmel Mary Belinda M J /CSE                                                            </a:t>
            </a:r>
          </a:p>
        </p:txBody>
      </p:sp>
      <p:sp>
        <p:nvSpPr>
          <p:cNvPr id="5" name="Slide Number Placeholder 4"/>
          <p:cNvSpPr>
            <a:spLocks noGrp="1"/>
          </p:cNvSpPr>
          <p:nvPr>
            <p:ph type="sldNum" sz="quarter" idx="12"/>
          </p:nvPr>
        </p:nvSpPr>
        <p:spPr/>
        <p:txBody>
          <a:bodyPr/>
          <a:lstStyle/>
          <a:p>
            <a:fld id="{FD58DAB5-CB49-440C-99FC-CF944ACFAA61}" type="slidenum">
              <a:rPr lang="en-US" smtClean="0"/>
              <a:pPr/>
              <a:t>99</a:t>
            </a:fld>
            <a:endParaRPr lang="en-US"/>
          </a:p>
        </p:txBody>
      </p:sp>
      <p:pic>
        <p:nvPicPr>
          <p:cNvPr id="6" name="Picture 5">
            <a:extLst>
              <a:ext uri="{FF2B5EF4-FFF2-40B4-BE49-F238E27FC236}">
                <a16:creationId xmlns:a16="http://schemas.microsoft.com/office/drawing/2014/main" id="{5F9C9D6C-B2E8-7F48-9EDF-6C8D328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 y="20782"/>
            <a:ext cx="1539010" cy="1524000"/>
          </a:xfrm>
          <a:prstGeom prst="rect">
            <a:avLst/>
          </a:prstGeom>
        </p:spPr>
      </p:pic>
      <p:pic>
        <p:nvPicPr>
          <p:cNvPr id="7" name="Picture 6"/>
          <p:cNvPicPr/>
          <p:nvPr/>
        </p:nvPicPr>
        <p:blipFill>
          <a:blip r:embed="rId3"/>
          <a:stretch>
            <a:fillRect/>
          </a:stretch>
        </p:blipFill>
        <p:spPr>
          <a:xfrm>
            <a:off x="1447801" y="3048000"/>
            <a:ext cx="5410200" cy="685800"/>
          </a:xfrm>
          <a:prstGeom prst="rect">
            <a:avLst/>
          </a:prstGeom>
        </p:spPr>
      </p:pic>
    </p:spTree>
    <p:extLst>
      <p:ext uri="{BB962C8B-B14F-4D97-AF65-F5344CB8AC3E}">
        <p14:creationId xmlns:p14="http://schemas.microsoft.com/office/powerpoint/2010/main" val="3917559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5014</TotalTime>
  <Words>9476</Words>
  <Application>Microsoft Office PowerPoint</Application>
  <PresentationFormat>On-screen Show (4:3)</PresentationFormat>
  <Paragraphs>929</Paragraphs>
  <Slides>114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114</vt:i4>
      </vt:variant>
    </vt:vector>
  </HeadingPairs>
  <TitlesOfParts>
    <vt:vector size="120" baseType="lpstr">
      <vt:lpstr>Arial</vt:lpstr>
      <vt:lpstr>Calibri</vt:lpstr>
      <vt:lpstr>Helvetica</vt:lpstr>
      <vt:lpstr>Noto Sans Symbols</vt:lpstr>
      <vt:lpstr>Times New Roman</vt:lpstr>
      <vt:lpstr>Office Theme</vt:lpstr>
      <vt:lpstr>SCHOOL of COMPUTING DEPARTMENT of COMPUTER SCIENCE &amp; ENGINEERING</vt:lpstr>
      <vt:lpstr>Course Outcomes</vt:lpstr>
      <vt:lpstr>UNIT III Data Mining</vt:lpstr>
      <vt:lpstr>History of Data Mining</vt:lpstr>
      <vt:lpstr>History of Data Mining</vt:lpstr>
      <vt:lpstr>Origin of Data Mining</vt:lpstr>
      <vt:lpstr>Origin of Data Mining</vt:lpstr>
      <vt:lpstr>Origin of Data Mining</vt:lpstr>
      <vt:lpstr>Origin of Data Mining</vt:lpstr>
      <vt:lpstr>Data Mining Related Areas</vt:lpstr>
      <vt:lpstr>Data mining</vt:lpstr>
      <vt:lpstr>KDD- Knowledge Discovery in Databases</vt:lpstr>
      <vt:lpstr>Types of Data</vt:lpstr>
      <vt:lpstr> Classification of Data Mining Systems </vt:lpstr>
      <vt:lpstr>Data Mining Functionalities</vt:lpstr>
      <vt:lpstr>Data Mining Functionalities</vt:lpstr>
      <vt:lpstr>Data Mining Functionalities</vt:lpstr>
      <vt:lpstr>Concept/Class Description: Characterization and Discrimination</vt:lpstr>
      <vt:lpstr>Mining Frequent Patterns, Associations, and Correlations</vt:lpstr>
      <vt:lpstr>Mining Frequent Patterns, Associations, and Correlations</vt:lpstr>
      <vt:lpstr>Data Mining Functionalities</vt:lpstr>
      <vt:lpstr>Data Mining Functionalities</vt:lpstr>
      <vt:lpstr>Market basket Analysis</vt:lpstr>
      <vt:lpstr>PowerPoint Presentation</vt:lpstr>
      <vt:lpstr>Classification and Prediction</vt:lpstr>
      <vt:lpstr>Classification and Prediction</vt:lpstr>
      <vt:lpstr>Classification and Prediction</vt:lpstr>
      <vt:lpstr>Prediction</vt:lpstr>
      <vt:lpstr>Classification vs Prediction</vt:lpstr>
      <vt:lpstr>Issues related to Classification and Prediction</vt:lpstr>
      <vt:lpstr>Data Mining Functionalities</vt:lpstr>
      <vt:lpstr>Types of regression</vt:lpstr>
      <vt:lpstr>Linear regression</vt:lpstr>
      <vt:lpstr>Multiple regression model</vt:lpstr>
      <vt:lpstr>Cluster Analysis</vt:lpstr>
      <vt:lpstr>Outlier Analysis</vt:lpstr>
      <vt:lpstr>Architecture of Typical Data Mining systems</vt:lpstr>
      <vt:lpstr>  Architecture of Typical Data Mining systems </vt:lpstr>
      <vt:lpstr> Architecture of Typical Data Mining systems </vt:lpstr>
      <vt:lpstr>Data Mining Task Primitives</vt:lpstr>
      <vt:lpstr>A data mining query</vt:lpstr>
      <vt:lpstr>Example</vt:lpstr>
      <vt:lpstr>Data Mining Issues</vt:lpstr>
      <vt:lpstr>Data Mining Applications</vt:lpstr>
      <vt:lpstr>DATA PREPROCESSING </vt:lpstr>
      <vt:lpstr>Why Preprocess the Data?</vt:lpstr>
      <vt:lpstr>Steps Involved in Data Preprocessing </vt:lpstr>
      <vt:lpstr>  DATA CLEANING  </vt:lpstr>
      <vt:lpstr>  How to Clean Noisy Data  </vt:lpstr>
      <vt:lpstr>  DATA CLEANING  </vt:lpstr>
      <vt:lpstr>  How to Clean Noisy Data  </vt:lpstr>
      <vt:lpstr>  Example for Binning methods  </vt:lpstr>
      <vt:lpstr>  Example for Binning methods  </vt:lpstr>
      <vt:lpstr>    Cluster Analysis    </vt:lpstr>
      <vt:lpstr>Regression</vt:lpstr>
      <vt:lpstr> Data Integration </vt:lpstr>
      <vt:lpstr>Data Integration </vt:lpstr>
      <vt:lpstr>Data Integration</vt:lpstr>
      <vt:lpstr>χ 2 Correlation Test for Nominal Data</vt:lpstr>
      <vt:lpstr>χ 2 Correlation Test for Nominal Data</vt:lpstr>
      <vt:lpstr>Example </vt:lpstr>
      <vt:lpstr>Example</vt:lpstr>
      <vt:lpstr>Example</vt:lpstr>
      <vt:lpstr>Example</vt:lpstr>
      <vt:lpstr>Example</vt:lpstr>
      <vt:lpstr>PowerPoint Presentation</vt:lpstr>
      <vt:lpstr> Correlation Coefficient for Numeric Data: </vt:lpstr>
      <vt:lpstr>Covariance of Numeric Data</vt:lpstr>
      <vt:lpstr>Covariance of Numeric Data</vt:lpstr>
      <vt:lpstr>Covariance of Numeric Data</vt:lpstr>
      <vt:lpstr>Example </vt:lpstr>
      <vt:lpstr>Example</vt:lpstr>
      <vt:lpstr>Example</vt:lpstr>
      <vt:lpstr>Tuple Duplication &amp; Data Value Conflict Detection and Resolution</vt:lpstr>
      <vt:lpstr>Data Reduction </vt:lpstr>
      <vt:lpstr>Data Reduction </vt:lpstr>
      <vt:lpstr>Data Reduction</vt:lpstr>
      <vt:lpstr>Data Reduction</vt:lpstr>
      <vt:lpstr>Data Reduction</vt:lpstr>
      <vt:lpstr>Principal Components Analysis </vt:lpstr>
      <vt:lpstr>Principal Components Analysis</vt:lpstr>
      <vt:lpstr>Principal Components Analysis</vt:lpstr>
      <vt:lpstr>Attribute Subset Selection</vt:lpstr>
      <vt:lpstr>Example</vt:lpstr>
      <vt:lpstr>Example</vt:lpstr>
      <vt:lpstr>Example</vt:lpstr>
      <vt:lpstr>Attribute Subset Selection</vt:lpstr>
      <vt:lpstr>Attribute Subset Selection</vt:lpstr>
      <vt:lpstr>Regression and Log-Linear Models: Parametric Data Reduction</vt:lpstr>
      <vt:lpstr>Regression and Log-Linear Models: Parametric Data Reduction</vt:lpstr>
      <vt:lpstr>Regression and Log-Linear Models: Parametric Data Reduction</vt:lpstr>
      <vt:lpstr>Example </vt:lpstr>
      <vt:lpstr>Example </vt:lpstr>
      <vt:lpstr>Example</vt:lpstr>
      <vt:lpstr>Regression and Log-Linear Models: Parametric Data Reduction</vt:lpstr>
      <vt:lpstr>Sampling </vt:lpstr>
      <vt:lpstr>   Data Transformation and Data Discretization  </vt:lpstr>
      <vt:lpstr>   DATA TRANSFORMATION BY NORMALIZATION   </vt:lpstr>
      <vt:lpstr>Example: </vt:lpstr>
      <vt:lpstr>Example: </vt:lpstr>
      <vt:lpstr>Example: </vt:lpstr>
      <vt:lpstr>PowerPoint Presentation</vt:lpstr>
      <vt:lpstr>z-score normalization  </vt:lpstr>
      <vt:lpstr>Example: </vt:lpstr>
      <vt:lpstr>Example: </vt:lpstr>
      <vt:lpstr>Example:</vt:lpstr>
      <vt:lpstr> Normalization by decimal scaling  </vt:lpstr>
      <vt:lpstr> Example  </vt:lpstr>
      <vt:lpstr>PowerPoint Presentation</vt:lpstr>
      <vt:lpstr>PowerPoint Presentation</vt:lpstr>
      <vt:lpstr>Discretization by Binning </vt:lpstr>
      <vt:lpstr> Discretization by Histogram Analysis  </vt:lpstr>
      <vt:lpstr>   Discretization by Cluster, Decision Tree, and Correlation Analyses   </vt:lpstr>
      <vt:lpstr>     Concept Hierarchy Generation for Nominal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Data Warehousing</dc:title>
  <dc:creator>admin</dc:creator>
  <cp:lastModifiedBy>carmeltitus1971@gmail.com</cp:lastModifiedBy>
  <cp:revision>356</cp:revision>
  <dcterms:created xsi:type="dcterms:W3CDTF">2020-07-21T03:30:39Z</dcterms:created>
  <dcterms:modified xsi:type="dcterms:W3CDTF">2020-11-03T04:06:26Z</dcterms:modified>
</cp:coreProperties>
</file>