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381" r:id="rId3"/>
    <p:sldId id="368" r:id="rId4"/>
    <p:sldId id="380" r:id="rId5"/>
    <p:sldId id="369" r:id="rId6"/>
    <p:sldId id="370" r:id="rId7"/>
    <p:sldId id="309" r:id="rId8"/>
    <p:sldId id="310" r:id="rId9"/>
    <p:sldId id="311" r:id="rId10"/>
    <p:sldId id="312" r:id="rId11"/>
    <p:sldId id="313" r:id="rId12"/>
    <p:sldId id="314" r:id="rId13"/>
    <p:sldId id="315" r:id="rId14"/>
    <p:sldId id="316" r:id="rId15"/>
    <p:sldId id="318" r:id="rId16"/>
    <p:sldId id="266" r:id="rId17"/>
    <p:sldId id="371" r:id="rId18"/>
    <p:sldId id="384" r:id="rId19"/>
    <p:sldId id="888" r:id="rId20"/>
    <p:sldId id="889" r:id="rId21"/>
    <p:sldId id="890" r:id="rId22"/>
    <p:sldId id="891" r:id="rId23"/>
    <p:sldId id="892" r:id="rId24"/>
    <p:sldId id="893" r:id="rId25"/>
    <p:sldId id="894" r:id="rId26"/>
    <p:sldId id="372" r:id="rId27"/>
    <p:sldId id="382" r:id="rId28"/>
    <p:sldId id="383" r:id="rId29"/>
    <p:sldId id="373" r:id="rId30"/>
    <p:sldId id="374" r:id="rId31"/>
    <p:sldId id="375" r:id="rId32"/>
    <p:sldId id="258" r:id="rId33"/>
    <p:sldId id="259" r:id="rId34"/>
    <p:sldId id="260" r:id="rId35"/>
    <p:sldId id="261" r:id="rId36"/>
    <p:sldId id="262" r:id="rId37"/>
    <p:sldId id="263" r:id="rId38"/>
    <p:sldId id="264" r:id="rId39"/>
    <p:sldId id="265" r:id="rId40"/>
    <p:sldId id="377" r:id="rId41"/>
    <p:sldId id="267" r:id="rId42"/>
    <p:sldId id="268" r:id="rId43"/>
    <p:sldId id="269" r:id="rId44"/>
    <p:sldId id="270" r:id="rId45"/>
    <p:sldId id="271" r:id="rId46"/>
    <p:sldId id="272" r:id="rId47"/>
    <p:sldId id="273" r:id="rId48"/>
    <p:sldId id="378" r:id="rId49"/>
    <p:sldId id="379" r:id="rId50"/>
    <p:sldId id="275" r:id="rId51"/>
    <p:sldId id="276" r:id="rId52"/>
    <p:sldId id="277" r:id="rId53"/>
    <p:sldId id="278" r:id="rId54"/>
    <p:sldId id="279" r:id="rId55"/>
    <p:sldId id="280" r:id="rId56"/>
    <p:sldId id="281" r:id="rId57"/>
    <p:sldId id="282" r:id="rId58"/>
    <p:sldId id="283" r:id="rId59"/>
    <p:sldId id="284" r:id="rId60"/>
    <p:sldId id="285" r:id="rId61"/>
    <p:sldId id="286" r:id="rId62"/>
    <p:sldId id="287"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GANESAN" initials="R" lastIdx="1" clrIdx="0">
    <p:extLst>
      <p:ext uri="{19B8F6BF-5375-455C-9EA6-DF929625EA0E}">
        <p15:presenceInfo xmlns:p15="http://schemas.microsoft.com/office/powerpoint/2012/main" userId="R.GANES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05C5C-067E-4F5F-800B-E4451DAAF5C9}" type="datetimeFigureOut">
              <a:rPr lang="en-IN" smtClean="0"/>
              <a:t>10-12-2020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F9824-00BE-41CD-8F51-4E1B310E8C30}" type="slidenum">
              <a:rPr lang="en-IN" smtClean="0"/>
              <a:t>‹#›</a:t>
            </a:fld>
            <a:endParaRPr lang="en-IN"/>
          </a:p>
        </p:txBody>
      </p:sp>
    </p:spTree>
    <p:extLst>
      <p:ext uri="{BB962C8B-B14F-4D97-AF65-F5344CB8AC3E}">
        <p14:creationId xmlns:p14="http://schemas.microsoft.com/office/powerpoint/2010/main" val="2077021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F7814956-9ED8-4B97-8035-EEC3BBA3BC3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AA6A5BF-58D8-46B7-8CFE-514C2FC16C57}" type="slidenum">
              <a:rPr lang="en-US" altLang="en-US" sz="1200"/>
              <a:pPr/>
              <a:t>3</a:t>
            </a:fld>
            <a:endParaRPr lang="en-US" altLang="en-US" sz="1200"/>
          </a:p>
        </p:txBody>
      </p:sp>
      <p:sp>
        <p:nvSpPr>
          <p:cNvPr id="8195" name="Rectangle 2">
            <a:extLst>
              <a:ext uri="{FF2B5EF4-FFF2-40B4-BE49-F238E27FC236}">
                <a16:creationId xmlns:a16="http://schemas.microsoft.com/office/drawing/2014/main" id="{CFBDBACE-0C50-44F2-9658-11A0DC98D164}"/>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7A9ED220-3A29-42F1-AA9A-E04FC50D1CC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F7814956-9ED8-4B97-8035-EEC3BBA3BC3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AA6A5BF-58D8-46B7-8CFE-514C2FC16C57}" type="slidenum">
              <a:rPr lang="en-US" altLang="en-US" sz="1200"/>
              <a:pPr/>
              <a:t>5</a:t>
            </a:fld>
            <a:endParaRPr lang="en-US" altLang="en-US" sz="1200"/>
          </a:p>
        </p:txBody>
      </p:sp>
      <p:sp>
        <p:nvSpPr>
          <p:cNvPr id="8195" name="Rectangle 2">
            <a:extLst>
              <a:ext uri="{FF2B5EF4-FFF2-40B4-BE49-F238E27FC236}">
                <a16:creationId xmlns:a16="http://schemas.microsoft.com/office/drawing/2014/main" id="{CFBDBACE-0C50-44F2-9658-11A0DC98D164}"/>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7A9ED220-3A29-42F1-AA9A-E04FC50D1CC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841500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F7814956-9ED8-4B97-8035-EEC3BBA3BC3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AA6A5BF-58D8-46B7-8CFE-514C2FC16C57}" type="slidenum">
              <a:rPr lang="en-US" altLang="en-US" sz="1200"/>
              <a:pPr/>
              <a:t>6</a:t>
            </a:fld>
            <a:endParaRPr lang="en-US" altLang="en-US" sz="1200"/>
          </a:p>
        </p:txBody>
      </p:sp>
      <p:sp>
        <p:nvSpPr>
          <p:cNvPr id="8195" name="Rectangle 2">
            <a:extLst>
              <a:ext uri="{FF2B5EF4-FFF2-40B4-BE49-F238E27FC236}">
                <a16:creationId xmlns:a16="http://schemas.microsoft.com/office/drawing/2014/main" id="{CFBDBACE-0C50-44F2-9658-11A0DC98D164}"/>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7A9ED220-3A29-42F1-AA9A-E04FC50D1CC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862564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123E-B314-4685-9F03-05218E2D0F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7936C6-50C7-4DC4-8E5D-8AE2DC4C10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F0DCB0-3831-45A8-BBBD-C33D1BC60955}"/>
              </a:ext>
            </a:extLst>
          </p:cNvPr>
          <p:cNvSpPr>
            <a:spLocks noGrp="1"/>
          </p:cNvSpPr>
          <p:nvPr>
            <p:ph type="dt" sz="half" idx="10"/>
          </p:nvPr>
        </p:nvSpPr>
        <p:spPr/>
        <p:txBody>
          <a:bodyPr/>
          <a:lstStyle/>
          <a:p>
            <a:r>
              <a:rPr lang="en-US"/>
              <a:t>5-08-2020</a:t>
            </a:r>
            <a:endParaRPr lang="en-IN"/>
          </a:p>
        </p:txBody>
      </p:sp>
      <p:sp>
        <p:nvSpPr>
          <p:cNvPr id="5" name="Footer Placeholder 4">
            <a:extLst>
              <a:ext uri="{FF2B5EF4-FFF2-40B4-BE49-F238E27FC236}">
                <a16:creationId xmlns:a16="http://schemas.microsoft.com/office/drawing/2014/main" id="{8225E034-D408-42B4-AD67-5399EAB854E1}"/>
              </a:ext>
            </a:extLst>
          </p:cNvPr>
          <p:cNvSpPr>
            <a:spLocks noGrp="1"/>
          </p:cNvSpPr>
          <p:nvPr>
            <p:ph type="ftr" sz="quarter" idx="11"/>
          </p:nvPr>
        </p:nvSpPr>
        <p:spPr/>
        <p:txBody>
          <a:bodyPr/>
          <a:lstStyle/>
          <a:p>
            <a:r>
              <a:rPr lang="en-IN"/>
              <a:t>R.Ganesan TTS1172- CSE</a:t>
            </a:r>
          </a:p>
        </p:txBody>
      </p:sp>
      <p:sp>
        <p:nvSpPr>
          <p:cNvPr id="6" name="Slide Number Placeholder 5">
            <a:extLst>
              <a:ext uri="{FF2B5EF4-FFF2-40B4-BE49-F238E27FC236}">
                <a16:creationId xmlns:a16="http://schemas.microsoft.com/office/drawing/2014/main" id="{DA3DEAB2-18BC-4A6E-829B-C3B352FEDC41}"/>
              </a:ext>
            </a:extLst>
          </p:cNvPr>
          <p:cNvSpPr>
            <a:spLocks noGrp="1"/>
          </p:cNvSpPr>
          <p:nvPr>
            <p:ph type="sldNum" sz="quarter" idx="12"/>
          </p:nvPr>
        </p:nvSpPr>
        <p:spPr/>
        <p:txBody>
          <a:bodyPr/>
          <a:lstStyle/>
          <a:p>
            <a:fld id="{D25FEEA7-6F33-40E9-83EC-CA1588E72404}" type="slidenum">
              <a:rPr lang="en-IN" smtClean="0"/>
              <a:t>‹#›</a:t>
            </a:fld>
            <a:endParaRPr lang="en-IN"/>
          </a:p>
        </p:txBody>
      </p:sp>
    </p:spTree>
    <p:extLst>
      <p:ext uri="{BB962C8B-B14F-4D97-AF65-F5344CB8AC3E}">
        <p14:creationId xmlns:p14="http://schemas.microsoft.com/office/powerpoint/2010/main" val="52342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A38E5-B329-4C8A-842F-EAC9E6F1B6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83F1A0-ADE7-4F89-8955-F8E099517A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A80D67-A194-4036-BF76-621C2026B188}"/>
              </a:ext>
            </a:extLst>
          </p:cNvPr>
          <p:cNvSpPr>
            <a:spLocks noGrp="1"/>
          </p:cNvSpPr>
          <p:nvPr>
            <p:ph type="dt" sz="half" idx="10"/>
          </p:nvPr>
        </p:nvSpPr>
        <p:spPr/>
        <p:txBody>
          <a:bodyPr/>
          <a:lstStyle/>
          <a:p>
            <a:r>
              <a:rPr lang="en-US"/>
              <a:t>5-08-2020</a:t>
            </a:r>
            <a:endParaRPr lang="en-IN"/>
          </a:p>
        </p:txBody>
      </p:sp>
      <p:sp>
        <p:nvSpPr>
          <p:cNvPr id="5" name="Footer Placeholder 4">
            <a:extLst>
              <a:ext uri="{FF2B5EF4-FFF2-40B4-BE49-F238E27FC236}">
                <a16:creationId xmlns:a16="http://schemas.microsoft.com/office/drawing/2014/main" id="{0A82C614-1FD0-403D-ACE1-20FC267D75EC}"/>
              </a:ext>
            </a:extLst>
          </p:cNvPr>
          <p:cNvSpPr>
            <a:spLocks noGrp="1"/>
          </p:cNvSpPr>
          <p:nvPr>
            <p:ph type="ftr" sz="quarter" idx="11"/>
          </p:nvPr>
        </p:nvSpPr>
        <p:spPr/>
        <p:txBody>
          <a:bodyPr/>
          <a:lstStyle/>
          <a:p>
            <a:r>
              <a:rPr lang="en-IN"/>
              <a:t>R.Ganesan TTS1172- CSE</a:t>
            </a:r>
          </a:p>
        </p:txBody>
      </p:sp>
      <p:sp>
        <p:nvSpPr>
          <p:cNvPr id="6" name="Slide Number Placeholder 5">
            <a:extLst>
              <a:ext uri="{FF2B5EF4-FFF2-40B4-BE49-F238E27FC236}">
                <a16:creationId xmlns:a16="http://schemas.microsoft.com/office/drawing/2014/main" id="{5B203E21-3A2B-4BAE-BC05-2738953BB313}"/>
              </a:ext>
            </a:extLst>
          </p:cNvPr>
          <p:cNvSpPr>
            <a:spLocks noGrp="1"/>
          </p:cNvSpPr>
          <p:nvPr>
            <p:ph type="sldNum" sz="quarter" idx="12"/>
          </p:nvPr>
        </p:nvSpPr>
        <p:spPr/>
        <p:txBody>
          <a:bodyPr/>
          <a:lstStyle/>
          <a:p>
            <a:fld id="{D25FEEA7-6F33-40E9-83EC-CA1588E72404}" type="slidenum">
              <a:rPr lang="en-IN" smtClean="0"/>
              <a:t>‹#›</a:t>
            </a:fld>
            <a:endParaRPr lang="en-IN"/>
          </a:p>
        </p:txBody>
      </p:sp>
    </p:spTree>
    <p:extLst>
      <p:ext uri="{BB962C8B-B14F-4D97-AF65-F5344CB8AC3E}">
        <p14:creationId xmlns:p14="http://schemas.microsoft.com/office/powerpoint/2010/main" val="3156004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38E355-A9BB-4E26-911E-581C6CF5C5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D6CDCA-1F3C-41E1-966F-29E6EA3835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21FA4E-2817-4180-9460-7A6585D20193}"/>
              </a:ext>
            </a:extLst>
          </p:cNvPr>
          <p:cNvSpPr>
            <a:spLocks noGrp="1"/>
          </p:cNvSpPr>
          <p:nvPr>
            <p:ph type="dt" sz="half" idx="10"/>
          </p:nvPr>
        </p:nvSpPr>
        <p:spPr/>
        <p:txBody>
          <a:bodyPr/>
          <a:lstStyle/>
          <a:p>
            <a:r>
              <a:rPr lang="en-US"/>
              <a:t>5-08-2020</a:t>
            </a:r>
            <a:endParaRPr lang="en-IN"/>
          </a:p>
        </p:txBody>
      </p:sp>
      <p:sp>
        <p:nvSpPr>
          <p:cNvPr id="5" name="Footer Placeholder 4">
            <a:extLst>
              <a:ext uri="{FF2B5EF4-FFF2-40B4-BE49-F238E27FC236}">
                <a16:creationId xmlns:a16="http://schemas.microsoft.com/office/drawing/2014/main" id="{B7CE9298-3946-462F-A6C1-6231AB9D06A5}"/>
              </a:ext>
            </a:extLst>
          </p:cNvPr>
          <p:cNvSpPr>
            <a:spLocks noGrp="1"/>
          </p:cNvSpPr>
          <p:nvPr>
            <p:ph type="ftr" sz="quarter" idx="11"/>
          </p:nvPr>
        </p:nvSpPr>
        <p:spPr/>
        <p:txBody>
          <a:bodyPr/>
          <a:lstStyle/>
          <a:p>
            <a:r>
              <a:rPr lang="en-IN"/>
              <a:t>R.Ganesan TTS1172- CSE</a:t>
            </a:r>
          </a:p>
        </p:txBody>
      </p:sp>
      <p:sp>
        <p:nvSpPr>
          <p:cNvPr id="6" name="Slide Number Placeholder 5">
            <a:extLst>
              <a:ext uri="{FF2B5EF4-FFF2-40B4-BE49-F238E27FC236}">
                <a16:creationId xmlns:a16="http://schemas.microsoft.com/office/drawing/2014/main" id="{8C029122-2FE4-4E65-9E7D-003B1BBE6200}"/>
              </a:ext>
            </a:extLst>
          </p:cNvPr>
          <p:cNvSpPr>
            <a:spLocks noGrp="1"/>
          </p:cNvSpPr>
          <p:nvPr>
            <p:ph type="sldNum" sz="quarter" idx="12"/>
          </p:nvPr>
        </p:nvSpPr>
        <p:spPr/>
        <p:txBody>
          <a:bodyPr/>
          <a:lstStyle/>
          <a:p>
            <a:fld id="{D25FEEA7-6F33-40E9-83EC-CA1588E72404}" type="slidenum">
              <a:rPr lang="en-IN" smtClean="0"/>
              <a:t>‹#›</a:t>
            </a:fld>
            <a:endParaRPr lang="en-IN"/>
          </a:p>
        </p:txBody>
      </p:sp>
    </p:spTree>
    <p:extLst>
      <p:ext uri="{BB962C8B-B14F-4D97-AF65-F5344CB8AC3E}">
        <p14:creationId xmlns:p14="http://schemas.microsoft.com/office/powerpoint/2010/main" val="3116013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228C8-8DBE-412E-ACDB-28BA1E24B8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06937F-4DEE-4F34-8935-07A6A11CE8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A2D645-E143-4BD3-BC51-560733543E39}"/>
              </a:ext>
            </a:extLst>
          </p:cNvPr>
          <p:cNvSpPr>
            <a:spLocks noGrp="1"/>
          </p:cNvSpPr>
          <p:nvPr>
            <p:ph type="dt" sz="half" idx="10"/>
          </p:nvPr>
        </p:nvSpPr>
        <p:spPr/>
        <p:txBody>
          <a:bodyPr/>
          <a:lstStyle/>
          <a:p>
            <a:r>
              <a:rPr lang="en-US"/>
              <a:t>5-08-2020</a:t>
            </a:r>
            <a:endParaRPr lang="en-IN"/>
          </a:p>
        </p:txBody>
      </p:sp>
      <p:sp>
        <p:nvSpPr>
          <p:cNvPr id="5" name="Footer Placeholder 4">
            <a:extLst>
              <a:ext uri="{FF2B5EF4-FFF2-40B4-BE49-F238E27FC236}">
                <a16:creationId xmlns:a16="http://schemas.microsoft.com/office/drawing/2014/main" id="{A765A153-40BB-4240-9608-3E3306690297}"/>
              </a:ext>
            </a:extLst>
          </p:cNvPr>
          <p:cNvSpPr>
            <a:spLocks noGrp="1"/>
          </p:cNvSpPr>
          <p:nvPr>
            <p:ph type="ftr" sz="quarter" idx="11"/>
          </p:nvPr>
        </p:nvSpPr>
        <p:spPr/>
        <p:txBody>
          <a:bodyPr/>
          <a:lstStyle/>
          <a:p>
            <a:r>
              <a:rPr lang="en-IN"/>
              <a:t>R.Ganesan TTS1172- CSE</a:t>
            </a:r>
          </a:p>
        </p:txBody>
      </p:sp>
      <p:sp>
        <p:nvSpPr>
          <p:cNvPr id="6" name="Slide Number Placeholder 5">
            <a:extLst>
              <a:ext uri="{FF2B5EF4-FFF2-40B4-BE49-F238E27FC236}">
                <a16:creationId xmlns:a16="http://schemas.microsoft.com/office/drawing/2014/main" id="{BC60AFEB-C2FA-4569-B81A-606C6D6302DF}"/>
              </a:ext>
            </a:extLst>
          </p:cNvPr>
          <p:cNvSpPr>
            <a:spLocks noGrp="1"/>
          </p:cNvSpPr>
          <p:nvPr>
            <p:ph type="sldNum" sz="quarter" idx="12"/>
          </p:nvPr>
        </p:nvSpPr>
        <p:spPr/>
        <p:txBody>
          <a:bodyPr/>
          <a:lstStyle/>
          <a:p>
            <a:fld id="{D25FEEA7-6F33-40E9-83EC-CA1588E72404}" type="slidenum">
              <a:rPr lang="en-IN" smtClean="0"/>
              <a:t>‹#›</a:t>
            </a:fld>
            <a:endParaRPr lang="en-IN"/>
          </a:p>
        </p:txBody>
      </p:sp>
    </p:spTree>
    <p:extLst>
      <p:ext uri="{BB962C8B-B14F-4D97-AF65-F5344CB8AC3E}">
        <p14:creationId xmlns:p14="http://schemas.microsoft.com/office/powerpoint/2010/main" val="331175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70DA-08DC-493F-A785-D821907680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4CEB53-DF40-4BF0-88AF-23E5CB0B3B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B91701-DD98-45BB-838C-D3B118840DC7}"/>
              </a:ext>
            </a:extLst>
          </p:cNvPr>
          <p:cNvSpPr>
            <a:spLocks noGrp="1"/>
          </p:cNvSpPr>
          <p:nvPr>
            <p:ph type="dt" sz="half" idx="10"/>
          </p:nvPr>
        </p:nvSpPr>
        <p:spPr/>
        <p:txBody>
          <a:bodyPr/>
          <a:lstStyle/>
          <a:p>
            <a:r>
              <a:rPr lang="en-US"/>
              <a:t>5-08-2020</a:t>
            </a:r>
            <a:endParaRPr lang="en-IN"/>
          </a:p>
        </p:txBody>
      </p:sp>
      <p:sp>
        <p:nvSpPr>
          <p:cNvPr id="5" name="Footer Placeholder 4">
            <a:extLst>
              <a:ext uri="{FF2B5EF4-FFF2-40B4-BE49-F238E27FC236}">
                <a16:creationId xmlns:a16="http://schemas.microsoft.com/office/drawing/2014/main" id="{CB6E107D-ACEB-46EE-B5EE-5F2A7E3C8A01}"/>
              </a:ext>
            </a:extLst>
          </p:cNvPr>
          <p:cNvSpPr>
            <a:spLocks noGrp="1"/>
          </p:cNvSpPr>
          <p:nvPr>
            <p:ph type="ftr" sz="quarter" idx="11"/>
          </p:nvPr>
        </p:nvSpPr>
        <p:spPr/>
        <p:txBody>
          <a:bodyPr/>
          <a:lstStyle/>
          <a:p>
            <a:r>
              <a:rPr lang="en-IN"/>
              <a:t>R.Ganesan TTS1172- CSE</a:t>
            </a:r>
          </a:p>
        </p:txBody>
      </p:sp>
      <p:sp>
        <p:nvSpPr>
          <p:cNvPr id="6" name="Slide Number Placeholder 5">
            <a:extLst>
              <a:ext uri="{FF2B5EF4-FFF2-40B4-BE49-F238E27FC236}">
                <a16:creationId xmlns:a16="http://schemas.microsoft.com/office/drawing/2014/main" id="{A519EE54-467E-49CE-A8A7-1458C4C553EE}"/>
              </a:ext>
            </a:extLst>
          </p:cNvPr>
          <p:cNvSpPr>
            <a:spLocks noGrp="1"/>
          </p:cNvSpPr>
          <p:nvPr>
            <p:ph type="sldNum" sz="quarter" idx="12"/>
          </p:nvPr>
        </p:nvSpPr>
        <p:spPr/>
        <p:txBody>
          <a:bodyPr/>
          <a:lstStyle/>
          <a:p>
            <a:fld id="{D25FEEA7-6F33-40E9-83EC-CA1588E72404}" type="slidenum">
              <a:rPr lang="en-IN" smtClean="0"/>
              <a:t>‹#›</a:t>
            </a:fld>
            <a:endParaRPr lang="en-IN"/>
          </a:p>
        </p:txBody>
      </p:sp>
    </p:spTree>
    <p:extLst>
      <p:ext uri="{BB962C8B-B14F-4D97-AF65-F5344CB8AC3E}">
        <p14:creationId xmlns:p14="http://schemas.microsoft.com/office/powerpoint/2010/main" val="171036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A1D33-8C0E-4694-A1E4-181BD07975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22EA2D-E2DD-40E3-AC21-1A066A200F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203E1C-CD4D-40B5-85BD-AFB97FE703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D11AE2-11E7-4B33-8344-E8C28811C5BA}"/>
              </a:ext>
            </a:extLst>
          </p:cNvPr>
          <p:cNvSpPr>
            <a:spLocks noGrp="1"/>
          </p:cNvSpPr>
          <p:nvPr>
            <p:ph type="dt" sz="half" idx="10"/>
          </p:nvPr>
        </p:nvSpPr>
        <p:spPr/>
        <p:txBody>
          <a:bodyPr/>
          <a:lstStyle/>
          <a:p>
            <a:r>
              <a:rPr lang="en-US"/>
              <a:t>5-08-2020</a:t>
            </a:r>
            <a:endParaRPr lang="en-IN"/>
          </a:p>
        </p:txBody>
      </p:sp>
      <p:sp>
        <p:nvSpPr>
          <p:cNvPr id="6" name="Footer Placeholder 5">
            <a:extLst>
              <a:ext uri="{FF2B5EF4-FFF2-40B4-BE49-F238E27FC236}">
                <a16:creationId xmlns:a16="http://schemas.microsoft.com/office/drawing/2014/main" id="{ACB4BF79-893C-424E-8925-EEF92BDBE9C9}"/>
              </a:ext>
            </a:extLst>
          </p:cNvPr>
          <p:cNvSpPr>
            <a:spLocks noGrp="1"/>
          </p:cNvSpPr>
          <p:nvPr>
            <p:ph type="ftr" sz="quarter" idx="11"/>
          </p:nvPr>
        </p:nvSpPr>
        <p:spPr/>
        <p:txBody>
          <a:bodyPr/>
          <a:lstStyle/>
          <a:p>
            <a:r>
              <a:rPr lang="en-IN"/>
              <a:t>R.Ganesan TTS1172- CSE</a:t>
            </a:r>
          </a:p>
        </p:txBody>
      </p:sp>
      <p:sp>
        <p:nvSpPr>
          <p:cNvPr id="7" name="Slide Number Placeholder 6">
            <a:extLst>
              <a:ext uri="{FF2B5EF4-FFF2-40B4-BE49-F238E27FC236}">
                <a16:creationId xmlns:a16="http://schemas.microsoft.com/office/drawing/2014/main" id="{48FAA8FE-5F81-4C55-ADD7-11DE8AC56754}"/>
              </a:ext>
            </a:extLst>
          </p:cNvPr>
          <p:cNvSpPr>
            <a:spLocks noGrp="1"/>
          </p:cNvSpPr>
          <p:nvPr>
            <p:ph type="sldNum" sz="quarter" idx="12"/>
          </p:nvPr>
        </p:nvSpPr>
        <p:spPr/>
        <p:txBody>
          <a:bodyPr/>
          <a:lstStyle/>
          <a:p>
            <a:fld id="{D25FEEA7-6F33-40E9-83EC-CA1588E72404}" type="slidenum">
              <a:rPr lang="en-IN" smtClean="0"/>
              <a:t>‹#›</a:t>
            </a:fld>
            <a:endParaRPr lang="en-IN"/>
          </a:p>
        </p:txBody>
      </p:sp>
    </p:spTree>
    <p:extLst>
      <p:ext uri="{BB962C8B-B14F-4D97-AF65-F5344CB8AC3E}">
        <p14:creationId xmlns:p14="http://schemas.microsoft.com/office/powerpoint/2010/main" val="3673062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A5DA-2A67-4B18-A2F9-D6776FE8D0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4607B1-1289-4916-B114-EB26B56B87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13D004-336D-4307-893F-334BB9D0C2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05D17C-411F-490B-A95C-14B2C844F1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BA4B85-7C3A-4A3F-AC71-2271EC4718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82C6F7-0682-4778-B0A4-3910B405618D}"/>
              </a:ext>
            </a:extLst>
          </p:cNvPr>
          <p:cNvSpPr>
            <a:spLocks noGrp="1"/>
          </p:cNvSpPr>
          <p:nvPr>
            <p:ph type="dt" sz="half" idx="10"/>
          </p:nvPr>
        </p:nvSpPr>
        <p:spPr/>
        <p:txBody>
          <a:bodyPr/>
          <a:lstStyle/>
          <a:p>
            <a:r>
              <a:rPr lang="en-US"/>
              <a:t>5-08-2020</a:t>
            </a:r>
            <a:endParaRPr lang="en-IN"/>
          </a:p>
        </p:txBody>
      </p:sp>
      <p:sp>
        <p:nvSpPr>
          <p:cNvPr id="8" name="Footer Placeholder 7">
            <a:extLst>
              <a:ext uri="{FF2B5EF4-FFF2-40B4-BE49-F238E27FC236}">
                <a16:creationId xmlns:a16="http://schemas.microsoft.com/office/drawing/2014/main" id="{43F4CEF4-B559-428B-AAD7-A42965A56CA2}"/>
              </a:ext>
            </a:extLst>
          </p:cNvPr>
          <p:cNvSpPr>
            <a:spLocks noGrp="1"/>
          </p:cNvSpPr>
          <p:nvPr>
            <p:ph type="ftr" sz="quarter" idx="11"/>
          </p:nvPr>
        </p:nvSpPr>
        <p:spPr/>
        <p:txBody>
          <a:bodyPr/>
          <a:lstStyle/>
          <a:p>
            <a:r>
              <a:rPr lang="en-IN"/>
              <a:t>R.Ganesan TTS1172- CSE</a:t>
            </a:r>
          </a:p>
        </p:txBody>
      </p:sp>
      <p:sp>
        <p:nvSpPr>
          <p:cNvPr id="9" name="Slide Number Placeholder 8">
            <a:extLst>
              <a:ext uri="{FF2B5EF4-FFF2-40B4-BE49-F238E27FC236}">
                <a16:creationId xmlns:a16="http://schemas.microsoft.com/office/drawing/2014/main" id="{68D7DF53-FBF2-4CE9-873B-DCEF540F7C27}"/>
              </a:ext>
            </a:extLst>
          </p:cNvPr>
          <p:cNvSpPr>
            <a:spLocks noGrp="1"/>
          </p:cNvSpPr>
          <p:nvPr>
            <p:ph type="sldNum" sz="quarter" idx="12"/>
          </p:nvPr>
        </p:nvSpPr>
        <p:spPr/>
        <p:txBody>
          <a:bodyPr/>
          <a:lstStyle/>
          <a:p>
            <a:fld id="{D25FEEA7-6F33-40E9-83EC-CA1588E72404}" type="slidenum">
              <a:rPr lang="en-IN" smtClean="0"/>
              <a:t>‹#›</a:t>
            </a:fld>
            <a:endParaRPr lang="en-IN"/>
          </a:p>
        </p:txBody>
      </p:sp>
    </p:spTree>
    <p:extLst>
      <p:ext uri="{BB962C8B-B14F-4D97-AF65-F5344CB8AC3E}">
        <p14:creationId xmlns:p14="http://schemas.microsoft.com/office/powerpoint/2010/main" val="1405882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5C321-03B5-46EB-A332-BD1B535779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5F8641-9D04-468E-B4F0-8C661BBADA91}"/>
              </a:ext>
            </a:extLst>
          </p:cNvPr>
          <p:cNvSpPr>
            <a:spLocks noGrp="1"/>
          </p:cNvSpPr>
          <p:nvPr>
            <p:ph type="dt" sz="half" idx="10"/>
          </p:nvPr>
        </p:nvSpPr>
        <p:spPr/>
        <p:txBody>
          <a:bodyPr/>
          <a:lstStyle/>
          <a:p>
            <a:r>
              <a:rPr lang="en-US"/>
              <a:t>5-08-2020</a:t>
            </a:r>
            <a:endParaRPr lang="en-IN"/>
          </a:p>
        </p:txBody>
      </p:sp>
      <p:sp>
        <p:nvSpPr>
          <p:cNvPr id="4" name="Footer Placeholder 3">
            <a:extLst>
              <a:ext uri="{FF2B5EF4-FFF2-40B4-BE49-F238E27FC236}">
                <a16:creationId xmlns:a16="http://schemas.microsoft.com/office/drawing/2014/main" id="{9D4CE5B3-30AB-45ED-8106-B7DED9D5EE81}"/>
              </a:ext>
            </a:extLst>
          </p:cNvPr>
          <p:cNvSpPr>
            <a:spLocks noGrp="1"/>
          </p:cNvSpPr>
          <p:nvPr>
            <p:ph type="ftr" sz="quarter" idx="11"/>
          </p:nvPr>
        </p:nvSpPr>
        <p:spPr/>
        <p:txBody>
          <a:bodyPr/>
          <a:lstStyle/>
          <a:p>
            <a:r>
              <a:rPr lang="en-IN"/>
              <a:t>R.Ganesan TTS1172- CSE</a:t>
            </a:r>
          </a:p>
        </p:txBody>
      </p:sp>
      <p:sp>
        <p:nvSpPr>
          <p:cNvPr id="5" name="Slide Number Placeholder 4">
            <a:extLst>
              <a:ext uri="{FF2B5EF4-FFF2-40B4-BE49-F238E27FC236}">
                <a16:creationId xmlns:a16="http://schemas.microsoft.com/office/drawing/2014/main" id="{B0E73285-7EB1-4C3A-8FD0-47EE9ADE0B15}"/>
              </a:ext>
            </a:extLst>
          </p:cNvPr>
          <p:cNvSpPr>
            <a:spLocks noGrp="1"/>
          </p:cNvSpPr>
          <p:nvPr>
            <p:ph type="sldNum" sz="quarter" idx="12"/>
          </p:nvPr>
        </p:nvSpPr>
        <p:spPr/>
        <p:txBody>
          <a:bodyPr/>
          <a:lstStyle/>
          <a:p>
            <a:fld id="{D25FEEA7-6F33-40E9-83EC-CA1588E72404}" type="slidenum">
              <a:rPr lang="en-IN" smtClean="0"/>
              <a:t>‹#›</a:t>
            </a:fld>
            <a:endParaRPr lang="en-IN"/>
          </a:p>
        </p:txBody>
      </p:sp>
    </p:spTree>
    <p:extLst>
      <p:ext uri="{BB962C8B-B14F-4D97-AF65-F5344CB8AC3E}">
        <p14:creationId xmlns:p14="http://schemas.microsoft.com/office/powerpoint/2010/main" val="1564314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1DD53F-B272-40EE-A76C-F8D58CE01E20}"/>
              </a:ext>
            </a:extLst>
          </p:cNvPr>
          <p:cNvSpPr>
            <a:spLocks noGrp="1"/>
          </p:cNvSpPr>
          <p:nvPr>
            <p:ph type="dt" sz="half" idx="10"/>
          </p:nvPr>
        </p:nvSpPr>
        <p:spPr/>
        <p:txBody>
          <a:bodyPr/>
          <a:lstStyle/>
          <a:p>
            <a:r>
              <a:rPr lang="en-US"/>
              <a:t>5-08-2020</a:t>
            </a:r>
            <a:endParaRPr lang="en-IN"/>
          </a:p>
        </p:txBody>
      </p:sp>
      <p:sp>
        <p:nvSpPr>
          <p:cNvPr id="3" name="Footer Placeholder 2">
            <a:extLst>
              <a:ext uri="{FF2B5EF4-FFF2-40B4-BE49-F238E27FC236}">
                <a16:creationId xmlns:a16="http://schemas.microsoft.com/office/drawing/2014/main" id="{6088C4CD-56B2-4CDC-BA8A-0CB4722B0198}"/>
              </a:ext>
            </a:extLst>
          </p:cNvPr>
          <p:cNvSpPr>
            <a:spLocks noGrp="1"/>
          </p:cNvSpPr>
          <p:nvPr>
            <p:ph type="ftr" sz="quarter" idx="11"/>
          </p:nvPr>
        </p:nvSpPr>
        <p:spPr/>
        <p:txBody>
          <a:bodyPr/>
          <a:lstStyle/>
          <a:p>
            <a:r>
              <a:rPr lang="en-IN"/>
              <a:t>R.Ganesan TTS1172- CSE</a:t>
            </a:r>
          </a:p>
        </p:txBody>
      </p:sp>
      <p:sp>
        <p:nvSpPr>
          <p:cNvPr id="4" name="Slide Number Placeholder 3">
            <a:extLst>
              <a:ext uri="{FF2B5EF4-FFF2-40B4-BE49-F238E27FC236}">
                <a16:creationId xmlns:a16="http://schemas.microsoft.com/office/drawing/2014/main" id="{4C8E9166-6730-46C2-816E-C52BCFB0DF79}"/>
              </a:ext>
            </a:extLst>
          </p:cNvPr>
          <p:cNvSpPr>
            <a:spLocks noGrp="1"/>
          </p:cNvSpPr>
          <p:nvPr>
            <p:ph type="sldNum" sz="quarter" idx="12"/>
          </p:nvPr>
        </p:nvSpPr>
        <p:spPr/>
        <p:txBody>
          <a:bodyPr/>
          <a:lstStyle/>
          <a:p>
            <a:fld id="{D25FEEA7-6F33-40E9-83EC-CA1588E72404}" type="slidenum">
              <a:rPr lang="en-IN" smtClean="0"/>
              <a:t>‹#›</a:t>
            </a:fld>
            <a:endParaRPr lang="en-IN"/>
          </a:p>
        </p:txBody>
      </p:sp>
    </p:spTree>
    <p:extLst>
      <p:ext uri="{BB962C8B-B14F-4D97-AF65-F5344CB8AC3E}">
        <p14:creationId xmlns:p14="http://schemas.microsoft.com/office/powerpoint/2010/main" val="2870890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E03D4-15E2-458F-921D-523E04E3C3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4918FE-9AF6-4B5A-9785-BB2F2C0FEF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494F89-300F-4023-B887-A627F2AA3D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AC7EEB-C34F-4C11-8796-AB85C67F2ED5}"/>
              </a:ext>
            </a:extLst>
          </p:cNvPr>
          <p:cNvSpPr>
            <a:spLocks noGrp="1"/>
          </p:cNvSpPr>
          <p:nvPr>
            <p:ph type="dt" sz="half" idx="10"/>
          </p:nvPr>
        </p:nvSpPr>
        <p:spPr/>
        <p:txBody>
          <a:bodyPr/>
          <a:lstStyle/>
          <a:p>
            <a:r>
              <a:rPr lang="en-US"/>
              <a:t>5-08-2020</a:t>
            </a:r>
            <a:endParaRPr lang="en-IN"/>
          </a:p>
        </p:txBody>
      </p:sp>
      <p:sp>
        <p:nvSpPr>
          <p:cNvPr id="6" name="Footer Placeholder 5">
            <a:extLst>
              <a:ext uri="{FF2B5EF4-FFF2-40B4-BE49-F238E27FC236}">
                <a16:creationId xmlns:a16="http://schemas.microsoft.com/office/drawing/2014/main" id="{8495D3F7-1B39-4D9B-BD89-E4BB157BAFB3}"/>
              </a:ext>
            </a:extLst>
          </p:cNvPr>
          <p:cNvSpPr>
            <a:spLocks noGrp="1"/>
          </p:cNvSpPr>
          <p:nvPr>
            <p:ph type="ftr" sz="quarter" idx="11"/>
          </p:nvPr>
        </p:nvSpPr>
        <p:spPr/>
        <p:txBody>
          <a:bodyPr/>
          <a:lstStyle/>
          <a:p>
            <a:r>
              <a:rPr lang="en-IN"/>
              <a:t>R.Ganesan TTS1172- CSE</a:t>
            </a:r>
          </a:p>
        </p:txBody>
      </p:sp>
      <p:sp>
        <p:nvSpPr>
          <p:cNvPr id="7" name="Slide Number Placeholder 6">
            <a:extLst>
              <a:ext uri="{FF2B5EF4-FFF2-40B4-BE49-F238E27FC236}">
                <a16:creationId xmlns:a16="http://schemas.microsoft.com/office/drawing/2014/main" id="{63B930A5-DF04-4628-B500-E623F2D209D9}"/>
              </a:ext>
            </a:extLst>
          </p:cNvPr>
          <p:cNvSpPr>
            <a:spLocks noGrp="1"/>
          </p:cNvSpPr>
          <p:nvPr>
            <p:ph type="sldNum" sz="quarter" idx="12"/>
          </p:nvPr>
        </p:nvSpPr>
        <p:spPr/>
        <p:txBody>
          <a:bodyPr/>
          <a:lstStyle/>
          <a:p>
            <a:fld id="{D25FEEA7-6F33-40E9-83EC-CA1588E72404}" type="slidenum">
              <a:rPr lang="en-IN" smtClean="0"/>
              <a:t>‹#›</a:t>
            </a:fld>
            <a:endParaRPr lang="en-IN"/>
          </a:p>
        </p:txBody>
      </p:sp>
    </p:spTree>
    <p:extLst>
      <p:ext uri="{BB962C8B-B14F-4D97-AF65-F5344CB8AC3E}">
        <p14:creationId xmlns:p14="http://schemas.microsoft.com/office/powerpoint/2010/main" val="3724465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AEBEC-3D6E-45E8-866D-493E7B58B2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72D78D-0545-43B6-BF08-3169598E5B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8DE35C-2196-4063-A4B8-4D056642B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A11A95-C34E-4EE7-BC26-493F9F9DEC15}"/>
              </a:ext>
            </a:extLst>
          </p:cNvPr>
          <p:cNvSpPr>
            <a:spLocks noGrp="1"/>
          </p:cNvSpPr>
          <p:nvPr>
            <p:ph type="dt" sz="half" idx="10"/>
          </p:nvPr>
        </p:nvSpPr>
        <p:spPr/>
        <p:txBody>
          <a:bodyPr/>
          <a:lstStyle/>
          <a:p>
            <a:r>
              <a:rPr lang="en-US"/>
              <a:t>5-08-2020</a:t>
            </a:r>
            <a:endParaRPr lang="en-IN"/>
          </a:p>
        </p:txBody>
      </p:sp>
      <p:sp>
        <p:nvSpPr>
          <p:cNvPr id="6" name="Footer Placeholder 5">
            <a:extLst>
              <a:ext uri="{FF2B5EF4-FFF2-40B4-BE49-F238E27FC236}">
                <a16:creationId xmlns:a16="http://schemas.microsoft.com/office/drawing/2014/main" id="{F55F8883-5BC0-4668-A3DC-C1F1EA3FE34F}"/>
              </a:ext>
            </a:extLst>
          </p:cNvPr>
          <p:cNvSpPr>
            <a:spLocks noGrp="1"/>
          </p:cNvSpPr>
          <p:nvPr>
            <p:ph type="ftr" sz="quarter" idx="11"/>
          </p:nvPr>
        </p:nvSpPr>
        <p:spPr/>
        <p:txBody>
          <a:bodyPr/>
          <a:lstStyle/>
          <a:p>
            <a:r>
              <a:rPr lang="en-IN"/>
              <a:t>R.Ganesan TTS1172- CSE</a:t>
            </a:r>
          </a:p>
        </p:txBody>
      </p:sp>
      <p:sp>
        <p:nvSpPr>
          <p:cNvPr id="7" name="Slide Number Placeholder 6">
            <a:extLst>
              <a:ext uri="{FF2B5EF4-FFF2-40B4-BE49-F238E27FC236}">
                <a16:creationId xmlns:a16="http://schemas.microsoft.com/office/drawing/2014/main" id="{5C30B205-8696-4654-9B84-D0F889428ECD}"/>
              </a:ext>
            </a:extLst>
          </p:cNvPr>
          <p:cNvSpPr>
            <a:spLocks noGrp="1"/>
          </p:cNvSpPr>
          <p:nvPr>
            <p:ph type="sldNum" sz="quarter" idx="12"/>
          </p:nvPr>
        </p:nvSpPr>
        <p:spPr/>
        <p:txBody>
          <a:bodyPr/>
          <a:lstStyle/>
          <a:p>
            <a:fld id="{D25FEEA7-6F33-40E9-83EC-CA1588E72404}" type="slidenum">
              <a:rPr lang="en-IN" smtClean="0"/>
              <a:t>‹#›</a:t>
            </a:fld>
            <a:endParaRPr lang="en-IN"/>
          </a:p>
        </p:txBody>
      </p:sp>
    </p:spTree>
    <p:extLst>
      <p:ext uri="{BB962C8B-B14F-4D97-AF65-F5344CB8AC3E}">
        <p14:creationId xmlns:p14="http://schemas.microsoft.com/office/powerpoint/2010/main" val="1469045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9798F4-026C-407B-9CC2-B68D8AA11E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899857-D364-4AC9-B3B3-3A28C16767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7E13FD-234E-4B07-801B-3D05A2291A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5-08-2020</a:t>
            </a:r>
            <a:endParaRPr lang="en-IN"/>
          </a:p>
        </p:txBody>
      </p:sp>
      <p:sp>
        <p:nvSpPr>
          <p:cNvPr id="5" name="Footer Placeholder 4">
            <a:extLst>
              <a:ext uri="{FF2B5EF4-FFF2-40B4-BE49-F238E27FC236}">
                <a16:creationId xmlns:a16="http://schemas.microsoft.com/office/drawing/2014/main" id="{1F06A1F7-26D4-430F-B59F-881579D791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R.Ganesan TTS1172- CSE</a:t>
            </a:r>
          </a:p>
        </p:txBody>
      </p:sp>
      <p:sp>
        <p:nvSpPr>
          <p:cNvPr id="6" name="Slide Number Placeholder 5">
            <a:extLst>
              <a:ext uri="{FF2B5EF4-FFF2-40B4-BE49-F238E27FC236}">
                <a16:creationId xmlns:a16="http://schemas.microsoft.com/office/drawing/2014/main" id="{0B216294-60DB-4683-9B1B-9190AE6290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5FEEA7-6F33-40E9-83EC-CA1588E72404}" type="slidenum">
              <a:rPr lang="en-IN" smtClean="0"/>
              <a:t>‹#›</a:t>
            </a:fld>
            <a:endParaRPr lang="en-IN"/>
          </a:p>
        </p:txBody>
      </p:sp>
    </p:spTree>
    <p:extLst>
      <p:ext uri="{BB962C8B-B14F-4D97-AF65-F5344CB8AC3E}">
        <p14:creationId xmlns:p14="http://schemas.microsoft.com/office/powerpoint/2010/main" val="1499720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dn.analyticsvidhya.com/wp-content/uploads/2019/08/Screenshot-from-2019-08-09-12-23-55.p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044282B-853E-42D0-A7A3-79A17C07FBA2}"/>
              </a:ext>
            </a:extLst>
          </p:cNvPr>
          <p:cNvSpPr>
            <a:spLocks noGrp="1"/>
          </p:cNvSpPr>
          <p:nvPr>
            <p:ph type="subTitle" idx="1"/>
          </p:nvPr>
        </p:nvSpPr>
        <p:spPr>
          <a:xfrm>
            <a:off x="1524000" y="2258291"/>
            <a:ext cx="9144000" cy="2999509"/>
          </a:xfrm>
        </p:spPr>
        <p:txBody>
          <a:bodyPr>
            <a:noAutofit/>
          </a:bodyPr>
          <a:lstStyle/>
          <a:p>
            <a:r>
              <a:rPr lang="en-IN" sz="2800" dirty="0">
                <a:latin typeface="Times New Roman" panose="02020603050405020304" pitchFamily="18" charset="0"/>
                <a:cs typeface="Times New Roman" panose="02020603050405020304" pitchFamily="18" charset="0"/>
              </a:rPr>
              <a:t>School of Computing</a:t>
            </a:r>
          </a:p>
          <a:p>
            <a:r>
              <a:rPr lang="en-IN" sz="2800" dirty="0">
                <a:latin typeface="Times New Roman" panose="02020603050405020304" pitchFamily="18" charset="0"/>
                <a:cs typeface="Times New Roman" panose="02020603050405020304" pitchFamily="18" charset="0"/>
              </a:rPr>
              <a:t>Department of Computer Science &amp; Engineering</a:t>
            </a:r>
          </a:p>
          <a:p>
            <a:endParaRPr lang="en-IN" sz="2800" dirty="0">
              <a:latin typeface="Times New Roman" panose="02020603050405020304" pitchFamily="18" charset="0"/>
              <a:cs typeface="Times New Roman" panose="02020603050405020304" pitchFamily="18" charset="0"/>
            </a:endParaRPr>
          </a:p>
          <a:p>
            <a:r>
              <a:rPr lang="en-IN" sz="2800" dirty="0" err="1">
                <a:latin typeface="Times New Roman" panose="02020603050405020304" pitchFamily="18" charset="0"/>
                <a:cs typeface="Times New Roman" panose="02020603050405020304" pitchFamily="18" charset="0"/>
              </a:rPr>
              <a:t>Course.Name</a:t>
            </a:r>
            <a:r>
              <a:rPr lang="en-IN" sz="2800" dirty="0">
                <a:latin typeface="Times New Roman" panose="02020603050405020304" pitchFamily="18" charset="0"/>
                <a:cs typeface="Times New Roman" panose="02020603050405020304" pitchFamily="18" charset="0"/>
              </a:rPr>
              <a:t>: Data Warehousing and Data Mining</a:t>
            </a:r>
          </a:p>
          <a:p>
            <a:pPr algn="l"/>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Course.Code</a:t>
            </a:r>
            <a:r>
              <a:rPr lang="en-IN" sz="2800" dirty="0">
                <a:latin typeface="Times New Roman" panose="02020603050405020304" pitchFamily="18" charset="0"/>
                <a:cs typeface="Times New Roman" panose="02020603050405020304" pitchFamily="18" charset="0"/>
              </a:rPr>
              <a:t> :1151CS114 – Slot:S2 &amp;S3</a:t>
            </a:r>
          </a:p>
          <a:p>
            <a:pPr algn="l"/>
            <a:r>
              <a:rPr lang="en-IN" sz="2800" dirty="0">
                <a:latin typeface="Times New Roman" panose="02020603050405020304" pitchFamily="18" charset="0"/>
                <a:cs typeface="Times New Roman" panose="02020603050405020304" pitchFamily="18" charset="0"/>
              </a:rPr>
              <a:t>          Category      :Program Core</a:t>
            </a:r>
          </a:p>
          <a:p>
            <a:pPr algn="l"/>
            <a:r>
              <a:rPr lang="en-IN" sz="2800" dirty="0">
                <a:latin typeface="Times New Roman" panose="02020603050405020304" pitchFamily="18" charset="0"/>
                <a:cs typeface="Times New Roman" panose="02020603050405020304" pitchFamily="18" charset="0"/>
              </a:rPr>
              <a:t>          </a:t>
            </a:r>
          </a:p>
        </p:txBody>
      </p:sp>
      <p:pic>
        <p:nvPicPr>
          <p:cNvPr id="1030" name="Picture 6" descr="Vel Tech Rangarajan Dr.Sagunthala R&amp;D Institute of Science and Technology Logo">
            <a:extLst>
              <a:ext uri="{FF2B5EF4-FFF2-40B4-BE49-F238E27FC236}">
                <a16:creationId xmlns:a16="http://schemas.microsoft.com/office/drawing/2014/main" id="{22FF2B8A-0207-4612-8B9A-C7E237DF7C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554182"/>
            <a:ext cx="5440074" cy="147594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A9A614D4-C0A5-4EE8-84FC-70030BC3B3E7}"/>
              </a:ext>
            </a:extLst>
          </p:cNvPr>
          <p:cNvSpPr>
            <a:spLocks noGrp="1"/>
          </p:cNvSpPr>
          <p:nvPr>
            <p:ph type="dt" sz="half" idx="10"/>
          </p:nvPr>
        </p:nvSpPr>
        <p:spPr/>
        <p:txBody>
          <a:bodyPr/>
          <a:lstStyle/>
          <a:p>
            <a:r>
              <a:rPr lang="en-US"/>
              <a:t>5-08-2020</a:t>
            </a:r>
            <a:endParaRPr lang="en-IN"/>
          </a:p>
        </p:txBody>
      </p:sp>
      <p:pic>
        <p:nvPicPr>
          <p:cNvPr id="6" name="Picture 5">
            <a:extLst>
              <a:ext uri="{FF2B5EF4-FFF2-40B4-BE49-F238E27FC236}">
                <a16:creationId xmlns:a16="http://schemas.microsoft.com/office/drawing/2014/main" id="{A34DA4EE-F0CA-458E-9BE5-06A380983C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137332" cy="1163782"/>
          </a:xfrm>
          <a:prstGeom prst="rect">
            <a:avLst/>
          </a:prstGeom>
        </p:spPr>
      </p:pic>
      <p:sp>
        <p:nvSpPr>
          <p:cNvPr id="5" name="Slide Number Placeholder 4">
            <a:extLst>
              <a:ext uri="{FF2B5EF4-FFF2-40B4-BE49-F238E27FC236}">
                <a16:creationId xmlns:a16="http://schemas.microsoft.com/office/drawing/2014/main" id="{F97CA698-552A-4123-9619-80BBF00C29FB}"/>
              </a:ext>
            </a:extLst>
          </p:cNvPr>
          <p:cNvSpPr>
            <a:spLocks noGrp="1"/>
          </p:cNvSpPr>
          <p:nvPr>
            <p:ph type="sldNum" sz="quarter" idx="12"/>
          </p:nvPr>
        </p:nvSpPr>
        <p:spPr/>
        <p:txBody>
          <a:bodyPr/>
          <a:lstStyle/>
          <a:p>
            <a:fld id="{D25FEEA7-6F33-40E9-83EC-CA1588E72404}" type="slidenum">
              <a:rPr lang="en-IN" smtClean="0"/>
              <a:t>1</a:t>
            </a:fld>
            <a:endParaRPr lang="en-IN"/>
          </a:p>
        </p:txBody>
      </p:sp>
    </p:spTree>
    <p:extLst>
      <p:ext uri="{BB962C8B-B14F-4D97-AF65-F5344CB8AC3E}">
        <p14:creationId xmlns:p14="http://schemas.microsoft.com/office/powerpoint/2010/main" val="147508415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58984" y="2166937"/>
            <a:ext cx="6936376" cy="3188834"/>
          </a:xfrm>
          <a:prstGeom prst="rect">
            <a:avLst/>
          </a:prstGeom>
        </p:spPr>
      </p:pic>
      <p:sp>
        <p:nvSpPr>
          <p:cNvPr id="3" name="Rectangle 2"/>
          <p:cNvSpPr/>
          <p:nvPr/>
        </p:nvSpPr>
        <p:spPr>
          <a:xfrm>
            <a:off x="3135086" y="1049774"/>
            <a:ext cx="5708468" cy="584775"/>
          </a:xfrm>
          <a:prstGeom prst="rect">
            <a:avLst/>
          </a:prstGeom>
        </p:spPr>
        <p:txBody>
          <a:bodyPr wrap="square">
            <a:spAutoFit/>
          </a:bodyPr>
          <a:lstStyle/>
          <a:p>
            <a:r>
              <a:rPr lang="en-IN" sz="3200" b="1" dirty="0"/>
              <a:t>Partitioning based Method</a:t>
            </a:r>
            <a:endParaRPr lang="en-US" sz="3200" dirty="0"/>
          </a:p>
        </p:txBody>
      </p:sp>
    </p:spTree>
    <p:extLst>
      <p:ext uri="{BB962C8B-B14F-4D97-AF65-F5344CB8AC3E}">
        <p14:creationId xmlns:p14="http://schemas.microsoft.com/office/powerpoint/2010/main" val="3289650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23A7E-86C5-4AD7-ABF2-5AF660DE4987}"/>
              </a:ext>
            </a:extLst>
          </p:cNvPr>
          <p:cNvSpPr>
            <a:spLocks noGrp="1"/>
          </p:cNvSpPr>
          <p:nvPr>
            <p:ph type="title"/>
          </p:nvPr>
        </p:nvSpPr>
        <p:spPr>
          <a:xfrm>
            <a:off x="1097280" y="286603"/>
            <a:ext cx="10058400" cy="2082524"/>
          </a:xfrm>
        </p:spPr>
        <p:txBody>
          <a:bodyPr>
            <a:normAutofit/>
          </a:bodyPr>
          <a:lstStyle/>
          <a:p>
            <a:r>
              <a:rPr lang="en-IN" b="1" dirty="0"/>
              <a:t>Density Based Method</a:t>
            </a:r>
            <a:br>
              <a:rPr lang="en-IN" b="1" dirty="0"/>
            </a:br>
            <a:br>
              <a:rPr lang="en-IN" dirty="0"/>
            </a:br>
            <a:endParaRPr lang="en-IN" dirty="0"/>
          </a:p>
        </p:txBody>
      </p:sp>
      <p:sp>
        <p:nvSpPr>
          <p:cNvPr id="3" name="Content Placeholder 2">
            <a:extLst>
              <a:ext uri="{FF2B5EF4-FFF2-40B4-BE49-F238E27FC236}">
                <a16:creationId xmlns:a16="http://schemas.microsoft.com/office/drawing/2014/main" id="{82BCD436-AE27-4611-A568-45C23682023C}"/>
              </a:ext>
            </a:extLst>
          </p:cNvPr>
          <p:cNvSpPr>
            <a:spLocks noGrp="1"/>
          </p:cNvSpPr>
          <p:nvPr>
            <p:ph idx="1"/>
          </p:nvPr>
        </p:nvSpPr>
        <p:spPr/>
        <p:txBody>
          <a:bodyPr/>
          <a:lstStyle/>
          <a:p>
            <a:r>
              <a:rPr lang="en-US" sz="2500" dirty="0">
                <a:latin typeface="Times New Roman" panose="02020603050405020304" pitchFamily="18" charset="0"/>
                <a:cs typeface="Times New Roman" panose="02020603050405020304" pitchFamily="18" charset="0"/>
              </a:rPr>
              <a:t>These algorithms produce clusters in a determined location based on the high density of data set participants. </a:t>
            </a:r>
          </a:p>
          <a:p>
            <a:r>
              <a:rPr lang="en-US" sz="2500" dirty="0">
                <a:latin typeface="Times New Roman" panose="02020603050405020304" pitchFamily="18" charset="0"/>
                <a:cs typeface="Times New Roman" panose="02020603050405020304" pitchFamily="18" charset="0"/>
              </a:rPr>
              <a:t>It aggregates some range notion for group members in clusters to a density standard level. </a:t>
            </a:r>
          </a:p>
          <a:p>
            <a:r>
              <a:rPr lang="en-US" sz="2500" dirty="0">
                <a:latin typeface="Times New Roman" panose="02020603050405020304" pitchFamily="18" charset="0"/>
                <a:cs typeface="Times New Roman" panose="02020603050405020304" pitchFamily="18" charset="0"/>
              </a:rPr>
              <a:t>Such processes can perform less in detecting the group’s Surface areas.</a:t>
            </a:r>
          </a:p>
          <a:p>
            <a:pPr marL="0" indent="0">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6185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770FB-9467-458D-A6B2-3878F6441616}"/>
              </a:ext>
            </a:extLst>
          </p:cNvPr>
          <p:cNvSpPr>
            <a:spLocks noGrp="1"/>
          </p:cNvSpPr>
          <p:nvPr>
            <p:ph type="title"/>
          </p:nvPr>
        </p:nvSpPr>
        <p:spPr>
          <a:xfrm>
            <a:off x="3213462" y="286603"/>
            <a:ext cx="7942217" cy="1821598"/>
          </a:xfrm>
        </p:spPr>
        <p:txBody>
          <a:bodyPr>
            <a:normAutofit fontScale="90000"/>
          </a:bodyPr>
          <a:lstStyle/>
          <a:p>
            <a:br>
              <a:rPr lang="en-IN" b="1" dirty="0"/>
            </a:br>
            <a:r>
              <a:rPr lang="en-US" b="1" dirty="0"/>
              <a:t>Fuzzy clustering</a:t>
            </a:r>
            <a:br>
              <a:rPr lang="en-US" b="1" dirty="0"/>
            </a:br>
            <a:br>
              <a:rPr lang="en-IN" dirty="0"/>
            </a:br>
            <a:endParaRPr lang="en-IN" dirty="0"/>
          </a:p>
        </p:txBody>
      </p:sp>
      <p:sp>
        <p:nvSpPr>
          <p:cNvPr id="3" name="Content Placeholder 2">
            <a:extLst>
              <a:ext uri="{FF2B5EF4-FFF2-40B4-BE49-F238E27FC236}">
                <a16:creationId xmlns:a16="http://schemas.microsoft.com/office/drawing/2014/main" id="{C03609B5-6BB9-4DF8-B7AF-4964FE485186}"/>
              </a:ext>
            </a:extLst>
          </p:cNvPr>
          <p:cNvSpPr>
            <a:spLocks noGrp="1"/>
          </p:cNvSpPr>
          <p:nvPr>
            <p:ph idx="1"/>
          </p:nvPr>
        </p:nvSpPr>
        <p:spPr/>
        <p:txBody>
          <a:bodyPr>
            <a:noAutofit/>
          </a:bodyPr>
          <a:lstStyle/>
          <a:p>
            <a:pPr fontAlgn="base"/>
            <a:r>
              <a:rPr lang="en-US" i="1" dirty="0"/>
              <a:t>Fuzzy clustering</a:t>
            </a:r>
            <a:r>
              <a:rPr lang="en-US" dirty="0"/>
              <a:t> is also known as soft method. Standard clustering approaches produce partitions (K-means, PAM), in which each observation belongs to only one cluster. This is known as hard clustering.</a:t>
            </a:r>
          </a:p>
          <a:p>
            <a:pPr fontAlgn="base"/>
            <a:r>
              <a:rPr lang="en-US" dirty="0"/>
              <a:t>In </a:t>
            </a:r>
            <a:r>
              <a:rPr lang="en-US" i="1" dirty="0"/>
              <a:t>Fuzzy clustering</a:t>
            </a:r>
            <a:r>
              <a:rPr lang="en-US" dirty="0"/>
              <a:t>, items can be a member of more than one cluster. Each item has a set of membership coefficients corresponding to the degree of being in a given cluster. The </a:t>
            </a:r>
            <a:r>
              <a:rPr lang="en-US" i="1" dirty="0"/>
              <a:t>Fuzzy c-means</a:t>
            </a:r>
            <a:r>
              <a:rPr lang="en-US" dirty="0"/>
              <a:t> method is the most popular fuzzy clustering algorithm.</a:t>
            </a:r>
          </a:p>
          <a:p>
            <a:pPr marL="0" indent="0">
              <a:buNone/>
            </a:pP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909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5BFD-7E51-4F95-882F-49B63207C701}"/>
              </a:ext>
            </a:extLst>
          </p:cNvPr>
          <p:cNvSpPr>
            <a:spLocks noGrp="1"/>
          </p:cNvSpPr>
          <p:nvPr>
            <p:ph type="title"/>
          </p:nvPr>
        </p:nvSpPr>
        <p:spPr>
          <a:xfrm>
            <a:off x="1097280" y="286604"/>
            <a:ext cx="10058400" cy="1254814"/>
          </a:xfrm>
        </p:spPr>
        <p:txBody>
          <a:bodyPr>
            <a:normAutofit fontScale="90000"/>
          </a:bodyPr>
          <a:lstStyle/>
          <a:p>
            <a:br>
              <a:rPr lang="en-IN" b="1" dirty="0"/>
            </a:br>
            <a:r>
              <a:rPr lang="en-IN" b="1" dirty="0"/>
              <a:t>Hierarchical Method</a:t>
            </a:r>
            <a:br>
              <a:rPr lang="en-IN" b="1" dirty="0"/>
            </a:br>
            <a:br>
              <a:rPr lang="en-IN" dirty="0"/>
            </a:br>
            <a:endParaRPr lang="en-IN" dirty="0"/>
          </a:p>
        </p:txBody>
      </p:sp>
      <p:sp>
        <p:nvSpPr>
          <p:cNvPr id="3" name="Content Placeholder 2">
            <a:extLst>
              <a:ext uri="{FF2B5EF4-FFF2-40B4-BE49-F238E27FC236}">
                <a16:creationId xmlns:a16="http://schemas.microsoft.com/office/drawing/2014/main" id="{DD2ED1F0-C20A-473E-819E-910761EE6CDE}"/>
              </a:ext>
            </a:extLst>
          </p:cNvPr>
          <p:cNvSpPr>
            <a:spLocks noGrp="1"/>
          </p:cNvSpPr>
          <p:nvPr>
            <p:ph idx="1"/>
          </p:nvPr>
        </p:nvSpPr>
        <p:spPr/>
        <p:txBody>
          <a:bodyPr>
            <a:noAutofit/>
          </a:bodyPr>
          <a:lstStyle/>
          <a:p>
            <a:r>
              <a:rPr lang="en-US" sz="2500" dirty="0">
                <a:latin typeface="Times New Roman" panose="02020603050405020304" pitchFamily="18" charset="0"/>
                <a:cs typeface="Times New Roman" panose="02020603050405020304" pitchFamily="18" charset="0"/>
              </a:rPr>
              <a:t>The method will create a hierarchical decomposition of a given set of data objects. </a:t>
            </a:r>
          </a:p>
          <a:p>
            <a:r>
              <a:rPr lang="en-US" sz="2500" dirty="0">
                <a:latin typeface="Times New Roman" panose="02020603050405020304" pitchFamily="18" charset="0"/>
                <a:cs typeface="Times New Roman" panose="02020603050405020304" pitchFamily="18" charset="0"/>
              </a:rPr>
              <a:t>Based on how the hierarchical decomposition is formed, we can classify hierarchical methods. This method is given as follows</a:t>
            </a:r>
          </a:p>
          <a:p>
            <a:r>
              <a:rPr lang="en-IN" sz="2500" dirty="0">
                <a:latin typeface="Times New Roman" panose="02020603050405020304" pitchFamily="18" charset="0"/>
                <a:cs typeface="Times New Roman" panose="02020603050405020304" pitchFamily="18" charset="0"/>
              </a:rPr>
              <a:t>Agglomerative Approach</a:t>
            </a:r>
          </a:p>
          <a:p>
            <a:r>
              <a:rPr lang="en-IN" sz="2500" dirty="0">
                <a:latin typeface="Times New Roman" panose="02020603050405020304" pitchFamily="18" charset="0"/>
                <a:cs typeface="Times New Roman" panose="02020603050405020304" pitchFamily="18" charset="0"/>
              </a:rPr>
              <a:t>Divisive Approach</a:t>
            </a:r>
          </a:p>
          <a:p>
            <a:pPr marL="0" indent="0">
              <a:buNone/>
            </a:pPr>
            <a:br>
              <a:rPr lang="en-IN" sz="2500" dirty="0">
                <a:latin typeface="Times New Roman" panose="02020603050405020304" pitchFamily="18" charset="0"/>
                <a:cs typeface="Times New Roman" panose="02020603050405020304" pitchFamily="18" charset="0"/>
              </a:rPr>
            </a:br>
            <a:br>
              <a:rPr lang="en-US" sz="2500" dirty="0">
                <a:latin typeface="Times New Roman" panose="02020603050405020304" pitchFamily="18" charset="0"/>
                <a:cs typeface="Times New Roman" panose="02020603050405020304" pitchFamily="18" charset="0"/>
              </a:rPr>
            </a:b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8623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477B2-930F-43B9-8C3A-51CA18A1F8BA}"/>
              </a:ext>
            </a:extLst>
          </p:cNvPr>
          <p:cNvSpPr>
            <a:spLocks noGrp="1"/>
          </p:cNvSpPr>
          <p:nvPr>
            <p:ph type="title"/>
          </p:nvPr>
        </p:nvSpPr>
        <p:spPr>
          <a:xfrm>
            <a:off x="4376056" y="365125"/>
            <a:ext cx="6977743" cy="1325563"/>
          </a:xfrm>
        </p:spPr>
        <p:txBody>
          <a:bodyPr/>
          <a:lstStyle/>
          <a:p>
            <a:r>
              <a:rPr lang="en-IN" b="1" dirty="0"/>
              <a:t>Hierarchical Method</a:t>
            </a:r>
            <a:endParaRPr lang="en-IN" dirty="0"/>
          </a:p>
        </p:txBody>
      </p:sp>
      <p:sp>
        <p:nvSpPr>
          <p:cNvPr id="3" name="Content Placeholder 2">
            <a:extLst>
              <a:ext uri="{FF2B5EF4-FFF2-40B4-BE49-F238E27FC236}">
                <a16:creationId xmlns:a16="http://schemas.microsoft.com/office/drawing/2014/main" id="{887DC009-17A4-49AF-921A-597138B8131C}"/>
              </a:ext>
            </a:extLst>
          </p:cNvPr>
          <p:cNvSpPr>
            <a:spLocks noGrp="1"/>
          </p:cNvSpPr>
          <p:nvPr>
            <p:ph idx="1"/>
          </p:nvPr>
        </p:nvSpPr>
        <p:spPr>
          <a:xfrm>
            <a:off x="1097280" y="2135911"/>
            <a:ext cx="10058400" cy="3760891"/>
          </a:xfrm>
        </p:spPr>
        <p:txBody>
          <a:bodyPr>
            <a:noAutofit/>
          </a:bodyPr>
          <a:lstStyle/>
          <a:p>
            <a:r>
              <a:rPr lang="en-US" sz="2800" dirty="0">
                <a:latin typeface="Times New Roman" panose="02020603050405020304" pitchFamily="18" charset="0"/>
                <a:cs typeface="Times New Roman" panose="02020603050405020304" pitchFamily="18" charset="0"/>
              </a:rPr>
              <a:t>Agglomerative Approach is also known as Button-up Approach. Here we begin with every object that constitutes a separate group. It continues to fuse objects or groups close together</a:t>
            </a:r>
          </a:p>
          <a:p>
            <a:r>
              <a:rPr lang="en-US" sz="2800" dirty="0">
                <a:latin typeface="Times New Roman" panose="02020603050405020304" pitchFamily="18" charset="0"/>
                <a:cs typeface="Times New Roman" panose="02020603050405020304" pitchFamily="18" charset="0"/>
              </a:rPr>
              <a:t>Divisive Approach is also known as the Top-Down Approach. We begin with all the objects in the same cluster. </a:t>
            </a:r>
          </a:p>
          <a:p>
            <a:r>
              <a:rPr lang="en-US" sz="2800" dirty="0">
                <a:latin typeface="Times New Roman" panose="02020603050405020304" pitchFamily="18" charset="0"/>
                <a:cs typeface="Times New Roman" panose="02020603050405020304" pitchFamily="18" charset="0"/>
              </a:rPr>
              <a:t>This method is rigid, i.e., it can never be undone once a fusion or division is completed</a:t>
            </a:r>
          </a:p>
          <a:p>
            <a:pPr marL="0" indent="0">
              <a:buNone/>
            </a:pP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pPr marL="0" indent="0">
              <a:buNone/>
            </a:pP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967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5056B-D426-4F5F-A2E7-A9938F6E7277}"/>
              </a:ext>
            </a:extLst>
          </p:cNvPr>
          <p:cNvSpPr>
            <a:spLocks noGrp="1"/>
          </p:cNvSpPr>
          <p:nvPr>
            <p:ph type="title"/>
          </p:nvPr>
        </p:nvSpPr>
        <p:spPr>
          <a:xfrm>
            <a:off x="1097280" y="286603"/>
            <a:ext cx="10058400" cy="2054815"/>
          </a:xfrm>
        </p:spPr>
        <p:txBody>
          <a:bodyPr>
            <a:normAutofit/>
          </a:bodyPr>
          <a:lstStyle/>
          <a:p>
            <a:r>
              <a:rPr lang="en-IN" b="1" dirty="0"/>
              <a:t>Model-Based Method</a:t>
            </a:r>
            <a:br>
              <a:rPr lang="en-IN" b="1" dirty="0"/>
            </a:br>
            <a:br>
              <a:rPr lang="en-IN" dirty="0"/>
            </a:br>
            <a:endParaRPr lang="en-IN" dirty="0"/>
          </a:p>
        </p:txBody>
      </p:sp>
      <p:sp>
        <p:nvSpPr>
          <p:cNvPr id="3" name="Content Placeholder 2">
            <a:extLst>
              <a:ext uri="{FF2B5EF4-FFF2-40B4-BE49-F238E27FC236}">
                <a16:creationId xmlns:a16="http://schemas.microsoft.com/office/drawing/2014/main" id="{5C9953B1-F39F-45B8-A30A-5BD86C8C6142}"/>
              </a:ext>
            </a:extLst>
          </p:cNvPr>
          <p:cNvSpPr>
            <a:spLocks noGrp="1"/>
          </p:cNvSpPr>
          <p:nvPr>
            <p:ph idx="1"/>
          </p:nvPr>
        </p:nvSpPr>
        <p:spPr/>
        <p:txBody>
          <a:bodyPr/>
          <a:lstStyle/>
          <a:p>
            <a:pPr>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This method uses a hypothesized model based on probability distribution. By clustering the density function, this method locates the clusters.</a:t>
            </a:r>
          </a:p>
          <a:p>
            <a:pPr>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 It reflects the data points’ spatial distribution.</a:t>
            </a:r>
          </a:p>
          <a:p>
            <a:pPr marL="0" indent="0">
              <a:buNone/>
            </a:pPr>
            <a:br>
              <a:rPr lang="en-US" dirty="0"/>
            </a:br>
            <a:endParaRPr lang="en-IN" dirty="0"/>
          </a:p>
        </p:txBody>
      </p:sp>
    </p:spTree>
    <p:extLst>
      <p:ext uri="{BB962C8B-B14F-4D97-AF65-F5344CB8AC3E}">
        <p14:creationId xmlns:p14="http://schemas.microsoft.com/office/powerpoint/2010/main" val="2315835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920240" y="640080"/>
            <a:ext cx="8695369" cy="1005840"/>
          </a:xfrm>
        </p:spPr>
        <p:txBody>
          <a:bodyPr>
            <a:normAutofit/>
          </a:bodyPr>
          <a:lstStyle/>
          <a:p>
            <a:r>
              <a:rPr lang="en-US" dirty="0"/>
              <a:t>K-Mean Clustering</a:t>
            </a:r>
          </a:p>
        </p:txBody>
      </p:sp>
      <p:pic>
        <p:nvPicPr>
          <p:cNvPr id="3" name="Picture 2"/>
          <p:cNvPicPr>
            <a:picLocks noChangeAspect="1"/>
          </p:cNvPicPr>
          <p:nvPr/>
        </p:nvPicPr>
        <p:blipFill>
          <a:blip r:embed="rId2"/>
          <a:stretch>
            <a:fillRect/>
          </a:stretch>
        </p:blipFill>
        <p:spPr>
          <a:xfrm>
            <a:off x="1094014" y="2808515"/>
            <a:ext cx="7958546" cy="2808514"/>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About K-Mean Clustering</a:t>
            </a:r>
          </a:p>
        </p:txBody>
      </p:sp>
      <p:graphicFrame>
        <p:nvGraphicFramePr>
          <p:cNvPr id="6" name="Content Placeholder 5">
            <a:extLst>
              <a:ext uri="{FF2B5EF4-FFF2-40B4-BE49-F238E27FC236}">
                <a16:creationId xmlns:a16="http://schemas.microsoft.com/office/drawing/2014/main" id="{3C11BD4E-EF62-4F43-9089-5B3B142ED6AF}"/>
              </a:ext>
            </a:extLst>
          </p:cNvPr>
          <p:cNvGraphicFramePr>
            <a:graphicFrameLocks noGrp="1"/>
          </p:cNvGraphicFramePr>
          <p:nvPr>
            <p:ph idx="1"/>
          </p:nvPr>
        </p:nvGraphicFramePr>
        <p:xfrm>
          <a:off x="1233056" y="2036618"/>
          <a:ext cx="9922624" cy="3754582"/>
        </p:xfrm>
        <a:graphic>
          <a:graphicData uri="http://schemas.openxmlformats.org/drawingml/2006/table">
            <a:tbl>
              <a:tblPr/>
              <a:tblGrid>
                <a:gridCol w="9922624">
                  <a:extLst>
                    <a:ext uri="{9D8B030D-6E8A-4147-A177-3AD203B41FA5}">
                      <a16:colId xmlns:a16="http://schemas.microsoft.com/office/drawing/2014/main" val="1944095799"/>
                    </a:ext>
                  </a:extLst>
                </a:gridCol>
              </a:tblGrid>
              <a:tr h="3754582">
                <a:tc>
                  <a:txBody>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K-Means clustering intends to partition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objects into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clusters in which each object belongs to the cluster with the nearest mean.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method produces exactly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different clusters of greatest possible distinction.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best number of clusters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leading to the greatest separation (distance) is not known as a priori and must be computed from the data.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objective of K-Means clustering is to minimize total intra-cluster variance, or, the squared error function: </a:t>
                      </a:r>
                    </a:p>
                  </a:txBody>
                  <a:tcPr anchor="ctr">
                    <a:lnL>
                      <a:noFill/>
                    </a:lnL>
                    <a:lnR>
                      <a:noFill/>
                    </a:lnR>
                    <a:lnT>
                      <a:noFill/>
                    </a:lnT>
                    <a:lnB>
                      <a:noFill/>
                    </a:lnB>
                  </a:tcPr>
                </a:tc>
                <a:extLst>
                  <a:ext uri="{0D108BD9-81ED-4DB2-BD59-A6C34878D82A}">
                    <a16:rowId xmlns:a16="http://schemas.microsoft.com/office/drawing/2014/main" val="2752983610"/>
                  </a:ext>
                </a:extLst>
              </a:tr>
            </a:tbl>
          </a:graphicData>
        </a:graphic>
      </p:graphicFrame>
      <p:sp>
        <p:nvSpPr>
          <p:cNvPr id="7" name="Rectangle 1">
            <a:extLst>
              <a:ext uri="{FF2B5EF4-FFF2-40B4-BE49-F238E27FC236}">
                <a16:creationId xmlns:a16="http://schemas.microsoft.com/office/drawing/2014/main" id="{BBCFA1D9-5285-4BDE-BBB5-2BEFE90F70C6}"/>
              </a:ext>
            </a:extLst>
          </p:cNvPr>
          <p:cNvSpPr>
            <a:spLocks noChangeArrowheads="1"/>
          </p:cNvSpPr>
          <p:nvPr/>
        </p:nvSpPr>
        <p:spPr bwMode="auto">
          <a:xfrm>
            <a:off x="-675003" y="-323165"/>
            <a:ext cx="1373076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2179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5F0CC-3E5C-4556-BA3D-C73A9383E81E}"/>
              </a:ext>
            </a:extLst>
          </p:cNvPr>
          <p:cNvSpPr>
            <a:spLocks noGrp="1"/>
          </p:cNvSpPr>
          <p:nvPr>
            <p:ph type="title"/>
          </p:nvPr>
        </p:nvSpPr>
        <p:spPr/>
        <p:txBody>
          <a:bodyPr/>
          <a:lstStyle/>
          <a:p>
            <a:r>
              <a:rPr lang="en-IN" b="1" dirty="0"/>
              <a:t>K- means Clustering</a:t>
            </a:r>
            <a:endParaRPr lang="en-US" dirty="0"/>
          </a:p>
        </p:txBody>
      </p:sp>
      <p:sp>
        <p:nvSpPr>
          <p:cNvPr id="3" name="Content Placeholder 2">
            <a:extLst>
              <a:ext uri="{FF2B5EF4-FFF2-40B4-BE49-F238E27FC236}">
                <a16:creationId xmlns:a16="http://schemas.microsoft.com/office/drawing/2014/main" id="{45754A91-2B18-455B-8A17-9473634274FE}"/>
              </a:ext>
            </a:extLst>
          </p:cNvPr>
          <p:cNvSpPr>
            <a:spLocks noGrp="1"/>
          </p:cNvSpPr>
          <p:nvPr>
            <p:ph idx="1"/>
          </p:nvPr>
        </p:nvSpPr>
        <p:spPr/>
        <p:txBody>
          <a:bodyPr>
            <a:normAutofit/>
          </a:bodyPr>
          <a:lstStyle/>
          <a:p>
            <a:pPr algn="just">
              <a:spcBef>
                <a:spcPts val="0"/>
              </a:spcBef>
            </a:pPr>
            <a:r>
              <a:rPr lang="en-US" sz="2200" b="0" i="0" dirty="0">
                <a:effectLst/>
              </a:rPr>
              <a:t>Recall the first property of clusters – it states that the points within a cluster should be similar to each other. So,</a:t>
            </a:r>
            <a:r>
              <a:rPr lang="en-US" sz="2200" b="1" i="0" dirty="0">
                <a:effectLst/>
              </a:rPr>
              <a:t> our aim here is to minimize the distance between the points within a cluster</a:t>
            </a:r>
            <a:r>
              <a:rPr lang="en-US" sz="2200" b="1" i="0" dirty="0">
                <a:effectLst/>
                <a:latin typeface="roboto"/>
              </a:rPr>
              <a:t>.</a:t>
            </a:r>
          </a:p>
          <a:p>
            <a:pPr marL="0" indent="0" algn="just">
              <a:spcBef>
                <a:spcPts val="0"/>
              </a:spcBef>
              <a:buNone/>
            </a:pPr>
            <a:endParaRPr lang="en-US" sz="2200" b="1" i="0" dirty="0">
              <a:effectLst/>
              <a:latin typeface="roboto"/>
            </a:endParaRPr>
          </a:p>
          <a:p>
            <a:pPr algn="just">
              <a:spcBef>
                <a:spcPts val="0"/>
              </a:spcBef>
            </a:pPr>
            <a:r>
              <a:rPr lang="en-US" sz="2200" b="0" dirty="0">
                <a:effectLst/>
              </a:rPr>
              <a:t>There is an algorithm that tries to minimize the distance of the points in a cluster with their centroid – the k-means clustering technique</a:t>
            </a:r>
            <a:endParaRPr lang="en-US" sz="2200" dirty="0">
              <a:solidFill>
                <a:srgbClr val="333333"/>
              </a:solidFill>
              <a:latin typeface="georgia" panose="02040502050405020303" pitchFamily="18" charset="0"/>
            </a:endParaRPr>
          </a:p>
          <a:p>
            <a:pPr algn="just">
              <a:spcBef>
                <a:spcPts val="0"/>
              </a:spcBef>
            </a:pPr>
            <a:r>
              <a:rPr lang="en-US" sz="2200" dirty="0"/>
              <a:t>K-means is a centroid-based algorithm, or a distance-based algorithm, where we calculate the distances to assign a point to a cluster. In K-Means, each cluster is associated with a centroid.</a:t>
            </a:r>
          </a:p>
          <a:p>
            <a:pPr algn="just">
              <a:spcBef>
                <a:spcPts val="0"/>
              </a:spcBef>
            </a:pPr>
            <a:r>
              <a:rPr lang="en-US" sz="2200" b="1" i="1" dirty="0">
                <a:solidFill>
                  <a:srgbClr val="333333"/>
                </a:solidFill>
                <a:effectLst/>
              </a:rPr>
              <a:t>The main objective of the K-Means algorithm is to minimize the sum of distances between the points and their respective cluster centroid.</a:t>
            </a:r>
            <a:endParaRPr lang="en-IN" sz="2200" dirty="0"/>
          </a:p>
          <a:p>
            <a:endParaRPr lang="en-US" dirty="0"/>
          </a:p>
        </p:txBody>
      </p:sp>
      <p:sp>
        <p:nvSpPr>
          <p:cNvPr id="4" name="Date Placeholder 3">
            <a:extLst>
              <a:ext uri="{FF2B5EF4-FFF2-40B4-BE49-F238E27FC236}">
                <a16:creationId xmlns:a16="http://schemas.microsoft.com/office/drawing/2014/main" id="{9E9633E9-712E-458B-819C-B90C6127EE0D}"/>
              </a:ext>
            </a:extLst>
          </p:cNvPr>
          <p:cNvSpPr>
            <a:spLocks noGrp="1"/>
          </p:cNvSpPr>
          <p:nvPr>
            <p:ph type="dt" sz="half" idx="10"/>
          </p:nvPr>
        </p:nvSpPr>
        <p:spPr/>
        <p:txBody>
          <a:bodyPr/>
          <a:lstStyle/>
          <a:p>
            <a:r>
              <a:rPr lang="en-US"/>
              <a:t>5-08-2020</a:t>
            </a:r>
            <a:endParaRPr lang="en-IN"/>
          </a:p>
        </p:txBody>
      </p:sp>
      <p:sp>
        <p:nvSpPr>
          <p:cNvPr id="6" name="Slide Number Placeholder 5">
            <a:extLst>
              <a:ext uri="{FF2B5EF4-FFF2-40B4-BE49-F238E27FC236}">
                <a16:creationId xmlns:a16="http://schemas.microsoft.com/office/drawing/2014/main" id="{AA003F81-F18C-4BB0-B5ED-98F2B67B2D0E}"/>
              </a:ext>
            </a:extLst>
          </p:cNvPr>
          <p:cNvSpPr>
            <a:spLocks noGrp="1"/>
          </p:cNvSpPr>
          <p:nvPr>
            <p:ph type="sldNum" sz="quarter" idx="12"/>
          </p:nvPr>
        </p:nvSpPr>
        <p:spPr/>
        <p:txBody>
          <a:bodyPr/>
          <a:lstStyle/>
          <a:p>
            <a:fld id="{D25FEEA7-6F33-40E9-83EC-CA1588E72404}" type="slidenum">
              <a:rPr lang="en-IN" smtClean="0"/>
              <a:t>18</a:t>
            </a:fld>
            <a:endParaRPr lang="en-IN"/>
          </a:p>
        </p:txBody>
      </p:sp>
    </p:spTree>
    <p:extLst>
      <p:ext uri="{BB962C8B-B14F-4D97-AF65-F5344CB8AC3E}">
        <p14:creationId xmlns:p14="http://schemas.microsoft.com/office/powerpoint/2010/main" val="1790068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6281A-7A33-4522-A789-45511E127B6E}"/>
              </a:ext>
            </a:extLst>
          </p:cNvPr>
          <p:cNvSpPr>
            <a:spLocks noGrp="1"/>
          </p:cNvSpPr>
          <p:nvPr>
            <p:ph type="title"/>
          </p:nvPr>
        </p:nvSpPr>
        <p:spPr/>
        <p:txBody>
          <a:bodyPr/>
          <a:lstStyle/>
          <a:p>
            <a:r>
              <a:rPr lang="en-IN" dirty="0"/>
              <a:t>K- means Clustering</a:t>
            </a:r>
          </a:p>
        </p:txBody>
      </p:sp>
      <p:sp>
        <p:nvSpPr>
          <p:cNvPr id="3" name="Content Placeholder 2">
            <a:extLst>
              <a:ext uri="{FF2B5EF4-FFF2-40B4-BE49-F238E27FC236}">
                <a16:creationId xmlns:a16="http://schemas.microsoft.com/office/drawing/2014/main" id="{E2C8DFB7-3664-4B82-8DB5-D11F8C64EBF4}"/>
              </a:ext>
            </a:extLst>
          </p:cNvPr>
          <p:cNvSpPr>
            <a:spLocks noGrp="1"/>
          </p:cNvSpPr>
          <p:nvPr>
            <p:ph idx="1"/>
          </p:nvPr>
        </p:nvSpPr>
        <p:spPr/>
        <p:txBody>
          <a:bodyPr>
            <a:normAutofit fontScale="92500" lnSpcReduction="10000"/>
          </a:bodyPr>
          <a:lstStyle/>
          <a:p>
            <a:r>
              <a:rPr lang="en-US" sz="2000" dirty="0"/>
              <a:t>Let’s now take an example to understand how K-Means actually works:</a:t>
            </a:r>
          </a:p>
          <a:p>
            <a:pPr marL="0" indent="0">
              <a:buNone/>
            </a:pPr>
            <a:endParaRPr lang="en-US" sz="1200" dirty="0">
              <a:latin typeface="roboto"/>
            </a:endParaRPr>
          </a:p>
          <a:p>
            <a:pPr marL="0" indent="0">
              <a:buNone/>
            </a:pPr>
            <a:endParaRPr lang="en-US" sz="1200" dirty="0">
              <a:solidFill>
                <a:srgbClr val="595858"/>
              </a:solidFill>
              <a:latin typeface="roboto"/>
            </a:endParaRPr>
          </a:p>
          <a:p>
            <a:pPr marL="0" indent="0">
              <a:buNone/>
            </a:pPr>
            <a:endParaRPr lang="en-US" sz="1200" dirty="0">
              <a:solidFill>
                <a:srgbClr val="595858"/>
              </a:solidFill>
              <a:latin typeface="roboto"/>
            </a:endParaRPr>
          </a:p>
          <a:p>
            <a:pPr marL="0" indent="0">
              <a:buNone/>
            </a:pPr>
            <a:endParaRPr lang="en-US" sz="1200" dirty="0">
              <a:solidFill>
                <a:srgbClr val="595858"/>
              </a:solidFill>
              <a:latin typeface="roboto"/>
            </a:endParaRPr>
          </a:p>
          <a:p>
            <a:pPr marL="0" indent="0">
              <a:buNone/>
            </a:pPr>
            <a:endParaRPr lang="en-US" sz="1200" dirty="0">
              <a:solidFill>
                <a:srgbClr val="595858"/>
              </a:solidFill>
              <a:latin typeface="roboto"/>
            </a:endParaRPr>
          </a:p>
          <a:p>
            <a:pPr marL="0" indent="0">
              <a:buNone/>
            </a:pPr>
            <a:endParaRPr lang="en-US" sz="1200" dirty="0">
              <a:solidFill>
                <a:srgbClr val="595858"/>
              </a:solidFill>
              <a:latin typeface="roboto"/>
            </a:endParaRPr>
          </a:p>
          <a:p>
            <a:pPr marL="0" indent="0">
              <a:buNone/>
            </a:pPr>
            <a:endParaRPr lang="en-US" sz="1200" dirty="0">
              <a:solidFill>
                <a:srgbClr val="595858"/>
              </a:solidFill>
              <a:latin typeface="roboto"/>
            </a:endParaRPr>
          </a:p>
          <a:p>
            <a:pPr marL="0" indent="0">
              <a:buNone/>
            </a:pPr>
            <a:endParaRPr lang="en-US" sz="1200" dirty="0">
              <a:solidFill>
                <a:srgbClr val="595858"/>
              </a:solidFill>
              <a:latin typeface="roboto"/>
            </a:endParaRPr>
          </a:p>
          <a:p>
            <a:pPr marL="0" indent="0">
              <a:buNone/>
            </a:pPr>
            <a:endParaRPr lang="en-US" sz="1200" dirty="0">
              <a:solidFill>
                <a:srgbClr val="595858"/>
              </a:solidFill>
              <a:latin typeface="roboto"/>
            </a:endParaRPr>
          </a:p>
          <a:p>
            <a:pPr marL="0" indent="0">
              <a:buNone/>
            </a:pPr>
            <a:endParaRPr lang="en-US" sz="1200" dirty="0">
              <a:solidFill>
                <a:srgbClr val="595858"/>
              </a:solidFill>
              <a:latin typeface="roboto"/>
            </a:endParaRPr>
          </a:p>
          <a:p>
            <a:r>
              <a:rPr lang="en-US" sz="2000" dirty="0"/>
              <a:t>We have these 8 points and we want to apply k-means to create clusters for these points. Here’s how we can do it.</a:t>
            </a:r>
          </a:p>
          <a:p>
            <a:pPr marL="0" indent="0">
              <a:buNone/>
            </a:pPr>
            <a:r>
              <a:rPr lang="en-US" sz="2000" b="1" dirty="0"/>
              <a:t>Step 1</a:t>
            </a:r>
            <a:r>
              <a:rPr lang="en-US" sz="2000" dirty="0"/>
              <a:t>: Choose the number of clusters k</a:t>
            </a:r>
          </a:p>
          <a:p>
            <a:pPr algn="l"/>
            <a:r>
              <a:rPr lang="en-US" sz="2000" dirty="0"/>
              <a:t>The first step in k-means is to pick the number of clusters, k.</a:t>
            </a:r>
          </a:p>
          <a:p>
            <a:pPr marL="0" indent="0">
              <a:buNone/>
            </a:pPr>
            <a:endParaRPr lang="en-IN" sz="2000" dirty="0"/>
          </a:p>
        </p:txBody>
      </p:sp>
      <p:sp>
        <p:nvSpPr>
          <p:cNvPr id="4" name="Date Placeholder 3">
            <a:extLst>
              <a:ext uri="{FF2B5EF4-FFF2-40B4-BE49-F238E27FC236}">
                <a16:creationId xmlns:a16="http://schemas.microsoft.com/office/drawing/2014/main" id="{152C4BDC-4DCD-4FB2-9E12-0A019D4E556D}"/>
              </a:ext>
            </a:extLst>
          </p:cNvPr>
          <p:cNvSpPr>
            <a:spLocks noGrp="1"/>
          </p:cNvSpPr>
          <p:nvPr>
            <p:ph type="dt" sz="half" idx="10"/>
          </p:nvPr>
        </p:nvSpPr>
        <p:spPr/>
        <p:txBody>
          <a:bodyPr/>
          <a:lstStyle/>
          <a:p>
            <a:fld id="{69B005E1-0425-4D58-9964-37994D0ED120}" type="datetime3">
              <a:rPr lang="en-US" smtClean="0"/>
              <a:t>10 December 2020</a:t>
            </a:fld>
            <a:endParaRPr lang="en-US" dirty="0"/>
          </a:p>
        </p:txBody>
      </p:sp>
      <p:sp>
        <p:nvSpPr>
          <p:cNvPr id="5" name="Footer Placeholder 4">
            <a:extLst>
              <a:ext uri="{FF2B5EF4-FFF2-40B4-BE49-F238E27FC236}">
                <a16:creationId xmlns:a16="http://schemas.microsoft.com/office/drawing/2014/main" id="{3FD637D7-26C4-4148-BECD-89270ECD30C4}"/>
              </a:ext>
            </a:extLst>
          </p:cNvPr>
          <p:cNvSpPr>
            <a:spLocks noGrp="1"/>
          </p:cNvSpPr>
          <p:nvPr>
            <p:ph type="ftr" sz="quarter" idx="11"/>
          </p:nvPr>
        </p:nvSpPr>
        <p:spPr/>
        <p:txBody>
          <a:bodyPr/>
          <a:lstStyle/>
          <a:p>
            <a:r>
              <a:rPr lang="en-US"/>
              <a:t>G.Tamilmani, Assistant  Professor,  Department of CSE</a:t>
            </a:r>
            <a:endParaRPr lang="en-US" dirty="0"/>
          </a:p>
        </p:txBody>
      </p:sp>
      <p:sp>
        <p:nvSpPr>
          <p:cNvPr id="6" name="Slide Number Placeholder 5">
            <a:extLst>
              <a:ext uri="{FF2B5EF4-FFF2-40B4-BE49-F238E27FC236}">
                <a16:creationId xmlns:a16="http://schemas.microsoft.com/office/drawing/2014/main" id="{250A7BB1-7B73-4CA4-ADCD-75E58C2432D1}"/>
              </a:ext>
            </a:extLst>
          </p:cNvPr>
          <p:cNvSpPr>
            <a:spLocks noGrp="1"/>
          </p:cNvSpPr>
          <p:nvPr>
            <p:ph type="sldNum" sz="quarter" idx="12"/>
          </p:nvPr>
        </p:nvSpPr>
        <p:spPr/>
        <p:txBody>
          <a:bodyPr/>
          <a:lstStyle/>
          <a:p>
            <a:fld id="{379F5E61-197D-4C1A-A131-5D28380F6C92}" type="slidenum">
              <a:rPr lang="en-US" smtClean="0"/>
              <a:pPr/>
              <a:t>19</a:t>
            </a:fld>
            <a:endParaRPr lang="en-US"/>
          </a:p>
        </p:txBody>
      </p:sp>
      <p:pic>
        <p:nvPicPr>
          <p:cNvPr id="7" name="Picture 6">
            <a:extLst>
              <a:ext uri="{FF2B5EF4-FFF2-40B4-BE49-F238E27FC236}">
                <a16:creationId xmlns:a16="http://schemas.microsoft.com/office/drawing/2014/main" id="{ADA5DE9F-4AC3-494C-B9BE-FFB551670E7B}"/>
              </a:ext>
            </a:extLst>
          </p:cNvPr>
          <p:cNvPicPr>
            <a:picLocks noChangeAspect="1"/>
          </p:cNvPicPr>
          <p:nvPr/>
        </p:nvPicPr>
        <p:blipFill>
          <a:blip r:embed="rId2"/>
          <a:stretch>
            <a:fillRect/>
          </a:stretch>
        </p:blipFill>
        <p:spPr>
          <a:xfrm>
            <a:off x="4007768" y="2026463"/>
            <a:ext cx="2647950" cy="1819275"/>
          </a:xfrm>
          <a:prstGeom prst="rect">
            <a:avLst/>
          </a:prstGeom>
        </p:spPr>
      </p:pic>
    </p:spTree>
    <p:extLst>
      <p:ext uri="{BB962C8B-B14F-4D97-AF65-F5344CB8AC3E}">
        <p14:creationId xmlns:p14="http://schemas.microsoft.com/office/powerpoint/2010/main" val="403765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Course Outcomes</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3641480"/>
              </p:ext>
            </p:extLst>
          </p:nvPr>
        </p:nvGraphicFramePr>
        <p:xfrm>
          <a:off x="2286001" y="2057400"/>
          <a:ext cx="8153399" cy="4433316"/>
        </p:xfrm>
        <a:graphic>
          <a:graphicData uri="http://schemas.openxmlformats.org/drawingml/2006/table">
            <a:tbl>
              <a:tblPr>
                <a:tableStyleId>{5C22544A-7EE6-4342-B048-85BDC9FD1C3A}</a:tableStyleId>
              </a:tblPr>
              <a:tblGrid>
                <a:gridCol w="881646">
                  <a:extLst>
                    <a:ext uri="{9D8B030D-6E8A-4147-A177-3AD203B41FA5}">
                      <a16:colId xmlns:a16="http://schemas.microsoft.com/office/drawing/2014/main" val="161065088"/>
                    </a:ext>
                  </a:extLst>
                </a:gridCol>
                <a:gridCol w="6460012">
                  <a:extLst>
                    <a:ext uri="{9D8B030D-6E8A-4147-A177-3AD203B41FA5}">
                      <a16:colId xmlns:a16="http://schemas.microsoft.com/office/drawing/2014/main" val="3286109520"/>
                    </a:ext>
                  </a:extLst>
                </a:gridCol>
                <a:gridCol w="811741">
                  <a:extLst>
                    <a:ext uri="{9D8B030D-6E8A-4147-A177-3AD203B41FA5}">
                      <a16:colId xmlns:a16="http://schemas.microsoft.com/office/drawing/2014/main" val="3733531629"/>
                    </a:ext>
                  </a:extLst>
                </a:gridCol>
              </a:tblGrid>
              <a:tr h="165100">
                <a:tc>
                  <a:txBody>
                    <a:bodyPr/>
                    <a:lstStyle/>
                    <a:p>
                      <a:pPr marL="0" marR="0" algn="ctr">
                        <a:lnSpc>
                          <a:spcPct val="115000"/>
                        </a:lnSpc>
                        <a:spcBef>
                          <a:spcPts val="0"/>
                        </a:spcBef>
                        <a:spcAft>
                          <a:spcPts val="0"/>
                        </a:spcAft>
                      </a:pPr>
                      <a:r>
                        <a:rPr lang="en-US" sz="2000" dirty="0">
                          <a:effectLst/>
                        </a:rPr>
                        <a:t>CO</a:t>
                      </a:r>
                    </a:p>
                    <a:p>
                      <a:pPr marL="0" marR="0" algn="ctr">
                        <a:lnSpc>
                          <a:spcPct val="115000"/>
                        </a:lnSpc>
                        <a:spcBef>
                          <a:spcPts val="0"/>
                        </a:spcBef>
                        <a:spcAft>
                          <a:spcPts val="0"/>
                        </a:spcAft>
                      </a:pPr>
                      <a:r>
                        <a:rPr lang="en-US" sz="2000" dirty="0">
                          <a:effectLst/>
                        </a:rPr>
                        <a:t>Nos.</a:t>
                      </a:r>
                      <a:endParaRPr lang="en-US" sz="2000" dirty="0">
                        <a:solidFill>
                          <a:srgbClr val="00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Course Outcomes</a:t>
                      </a:r>
                      <a:endParaRPr lang="en-US" sz="2000" dirty="0">
                        <a:solidFill>
                          <a:srgbClr val="00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K Level</a:t>
                      </a:r>
                      <a:endParaRPr lang="en-US" sz="2000">
                        <a:solidFill>
                          <a:srgbClr val="000000"/>
                        </a:solidFill>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2668928662"/>
                  </a:ext>
                </a:extLst>
              </a:tr>
              <a:tr h="317500">
                <a:tc>
                  <a:txBody>
                    <a:bodyPr/>
                    <a:lstStyle/>
                    <a:p>
                      <a:pPr marL="0" marR="0">
                        <a:lnSpc>
                          <a:spcPct val="115000"/>
                        </a:lnSpc>
                        <a:spcBef>
                          <a:spcPts val="0"/>
                        </a:spcBef>
                        <a:spcAft>
                          <a:spcPts val="0"/>
                        </a:spcAft>
                      </a:pPr>
                      <a:r>
                        <a:rPr lang="en-US" sz="2000" dirty="0">
                          <a:effectLst/>
                        </a:rPr>
                        <a:t>CO1</a:t>
                      </a:r>
                      <a:endParaRPr lang="en-US" sz="2000" dirty="0">
                        <a:solidFill>
                          <a:srgbClr val="00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45720" marR="0" indent="-3175">
                        <a:lnSpc>
                          <a:spcPct val="115000"/>
                        </a:lnSpc>
                        <a:spcBef>
                          <a:spcPts val="0"/>
                        </a:spcBef>
                        <a:spcAft>
                          <a:spcPts val="1000"/>
                        </a:spcAft>
                      </a:pPr>
                      <a:r>
                        <a:rPr lang="en-US" sz="2000" dirty="0">
                          <a:effectLst/>
                        </a:rPr>
                        <a:t>Explain and identify the subject areas for which a data warehouse is to be built. </a:t>
                      </a:r>
                      <a:endParaRPr lang="en-US" sz="2000" dirty="0">
                        <a:solidFill>
                          <a:srgbClr val="00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K2</a:t>
                      </a:r>
                      <a:endParaRPr lang="en-US" sz="2000">
                        <a:solidFill>
                          <a:srgbClr val="000000"/>
                        </a:solidFill>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3459219136"/>
                  </a:ext>
                </a:extLst>
              </a:tr>
              <a:tr h="254000">
                <a:tc>
                  <a:txBody>
                    <a:bodyPr/>
                    <a:lstStyle/>
                    <a:p>
                      <a:pPr marL="0" marR="0" lvl="0" indent="0" fontAlgn="base">
                        <a:lnSpc>
                          <a:spcPct val="115000"/>
                        </a:lnSpc>
                        <a:spcBef>
                          <a:spcPts val="0"/>
                        </a:spcBef>
                        <a:spcAft>
                          <a:spcPts val="0"/>
                        </a:spcAft>
                        <a:buFont typeface="Arial" panose="020B0604020202020204" pitchFamily="34" charset="0"/>
                        <a:buNone/>
                      </a:pPr>
                      <a:r>
                        <a:rPr lang="en-US" sz="2000" dirty="0">
                          <a:solidFill>
                            <a:schemeClr val="tx1"/>
                          </a:solidFill>
                          <a:effectLst/>
                        </a:rPr>
                        <a:t>CO2</a:t>
                      </a:r>
                      <a:endParaRPr lang="en-US" sz="2000" dirty="0">
                        <a:solidFill>
                          <a:schemeClr val="tx1"/>
                        </a:solidFill>
                        <a:effectLst/>
                        <a:latin typeface="Noto Sans Symbols"/>
                        <a:ea typeface="Noto Sans Symbols"/>
                        <a:cs typeface="Noto Sans Symbols"/>
                      </a:endParaRPr>
                    </a:p>
                  </a:txBody>
                  <a:tcPr marL="68580" marR="68580" marT="0" marB="0" anchor="ctr"/>
                </a:tc>
                <a:tc>
                  <a:txBody>
                    <a:bodyPr/>
                    <a:lstStyle/>
                    <a:p>
                      <a:pPr marL="0" marR="0">
                        <a:lnSpc>
                          <a:spcPct val="115000"/>
                        </a:lnSpc>
                        <a:spcBef>
                          <a:spcPts val="0"/>
                        </a:spcBef>
                        <a:spcAft>
                          <a:spcPts val="1000"/>
                        </a:spcAft>
                      </a:pPr>
                      <a:r>
                        <a:rPr lang="en-US" sz="2000" dirty="0">
                          <a:solidFill>
                            <a:schemeClr val="tx1"/>
                          </a:solidFill>
                          <a:effectLst/>
                        </a:rPr>
                        <a:t>Design Multidimensional data model for data warehouse and analyze the market needs by applying the suitable OLAP operations. </a:t>
                      </a:r>
                      <a:endParaRPr lang="en-US" sz="2000" dirty="0">
                        <a:solidFill>
                          <a:schemeClr val="tx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15000"/>
                        </a:lnSpc>
                        <a:spcBef>
                          <a:spcPts val="0"/>
                        </a:spcBef>
                        <a:spcAft>
                          <a:spcPts val="0"/>
                        </a:spcAft>
                      </a:pPr>
                      <a:r>
                        <a:rPr lang="en-US" sz="2000" dirty="0">
                          <a:solidFill>
                            <a:schemeClr val="tx1"/>
                          </a:solidFill>
                          <a:effectLst/>
                        </a:rPr>
                        <a:t>K3</a:t>
                      </a:r>
                      <a:endParaRPr lang="en-US" sz="2000" dirty="0">
                        <a:solidFill>
                          <a:schemeClr val="tx1"/>
                        </a:solidFill>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989799082"/>
                  </a:ext>
                </a:extLst>
              </a:tr>
              <a:tr h="139700">
                <a:tc>
                  <a:txBody>
                    <a:bodyPr/>
                    <a:lstStyle/>
                    <a:p>
                      <a:pPr marL="0" marR="0" lvl="0" indent="0" fontAlgn="base">
                        <a:lnSpc>
                          <a:spcPct val="115000"/>
                        </a:lnSpc>
                        <a:spcBef>
                          <a:spcPts val="0"/>
                        </a:spcBef>
                        <a:spcAft>
                          <a:spcPts val="0"/>
                        </a:spcAft>
                        <a:buFont typeface="Arial" panose="020B0604020202020204" pitchFamily="34" charset="0"/>
                        <a:buNone/>
                      </a:pPr>
                      <a:r>
                        <a:rPr lang="en-US" sz="2000" dirty="0">
                          <a:solidFill>
                            <a:schemeClr val="tx1"/>
                          </a:solidFill>
                          <a:effectLst/>
                        </a:rPr>
                        <a:t>CO3</a:t>
                      </a:r>
                      <a:endParaRPr lang="en-US" sz="2000" dirty="0">
                        <a:solidFill>
                          <a:schemeClr val="tx1"/>
                        </a:solidFill>
                        <a:effectLst/>
                        <a:latin typeface="Noto Sans Symbols"/>
                        <a:ea typeface="Noto Sans Symbols"/>
                        <a:cs typeface="Noto Sans Symbols"/>
                      </a:endParaRPr>
                    </a:p>
                  </a:txBody>
                  <a:tcPr marL="68580" marR="68580" marT="0" marB="0" anchor="ctr"/>
                </a:tc>
                <a:tc>
                  <a:txBody>
                    <a:bodyPr/>
                    <a:lstStyle/>
                    <a:p>
                      <a:pPr marL="45720" marR="0" indent="-3175">
                        <a:lnSpc>
                          <a:spcPct val="115000"/>
                        </a:lnSpc>
                        <a:spcBef>
                          <a:spcPts val="0"/>
                        </a:spcBef>
                        <a:spcAft>
                          <a:spcPts val="1000"/>
                        </a:spcAft>
                      </a:pPr>
                      <a:r>
                        <a:rPr lang="en-US" sz="2000" dirty="0">
                          <a:solidFill>
                            <a:schemeClr val="tx1"/>
                          </a:solidFill>
                          <a:effectLst/>
                        </a:rPr>
                        <a:t>Explain the concept of Data mining system and apply the various preprocessing techniques on large dataset. </a:t>
                      </a:r>
                      <a:endParaRPr lang="en-US" sz="2000" dirty="0">
                        <a:solidFill>
                          <a:schemeClr val="tx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15000"/>
                        </a:lnSpc>
                        <a:spcBef>
                          <a:spcPts val="0"/>
                        </a:spcBef>
                        <a:spcAft>
                          <a:spcPts val="0"/>
                        </a:spcAft>
                      </a:pPr>
                      <a:r>
                        <a:rPr lang="en-US" sz="2000" dirty="0">
                          <a:solidFill>
                            <a:schemeClr val="tx1"/>
                          </a:solidFill>
                          <a:effectLst/>
                        </a:rPr>
                        <a:t>K2</a:t>
                      </a:r>
                      <a:endParaRPr lang="en-US" sz="2000" dirty="0">
                        <a:solidFill>
                          <a:schemeClr val="tx1"/>
                        </a:solidFill>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3964264037"/>
                  </a:ext>
                </a:extLst>
              </a:tr>
              <a:tr h="165100">
                <a:tc>
                  <a:txBody>
                    <a:bodyPr/>
                    <a:lstStyle/>
                    <a:p>
                      <a:pPr marL="0" marR="0" lvl="0" indent="0" fontAlgn="base">
                        <a:lnSpc>
                          <a:spcPct val="115000"/>
                        </a:lnSpc>
                        <a:spcBef>
                          <a:spcPts val="0"/>
                        </a:spcBef>
                        <a:spcAft>
                          <a:spcPts val="0"/>
                        </a:spcAft>
                        <a:buFont typeface="Arial" panose="020B0604020202020204" pitchFamily="34" charset="0"/>
                        <a:buNone/>
                      </a:pPr>
                      <a:r>
                        <a:rPr lang="en-US" sz="2000" dirty="0">
                          <a:effectLst/>
                        </a:rPr>
                        <a:t>CO4</a:t>
                      </a:r>
                      <a:endParaRPr lang="en-US" sz="2000" dirty="0">
                        <a:solidFill>
                          <a:srgbClr val="000000"/>
                        </a:solidFill>
                        <a:effectLst/>
                        <a:latin typeface="Noto Sans Symbols"/>
                        <a:ea typeface="Noto Sans Symbols"/>
                        <a:cs typeface="Noto Sans Symbols"/>
                      </a:endParaRPr>
                    </a:p>
                  </a:txBody>
                  <a:tcPr marL="68580" marR="68580" marT="0" marB="0" anchor="ctr"/>
                </a:tc>
                <a:tc>
                  <a:txBody>
                    <a:bodyPr/>
                    <a:lstStyle/>
                    <a:p>
                      <a:pPr marL="45720" marR="0" indent="-3175">
                        <a:lnSpc>
                          <a:spcPct val="115000"/>
                        </a:lnSpc>
                        <a:spcBef>
                          <a:spcPts val="0"/>
                        </a:spcBef>
                        <a:spcAft>
                          <a:spcPts val="1000"/>
                        </a:spcAft>
                      </a:pPr>
                      <a:r>
                        <a:rPr lang="en-US" sz="2000" dirty="0">
                          <a:effectLst/>
                        </a:rPr>
                        <a:t>Apply Association rule mining, classification and clustering techniques to discover various mining patterns.</a:t>
                      </a:r>
                      <a:endParaRPr lang="en-US" sz="2000" dirty="0">
                        <a:solidFill>
                          <a:srgbClr val="00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K3</a:t>
                      </a:r>
                      <a:endParaRPr lang="en-US" sz="2000">
                        <a:solidFill>
                          <a:srgbClr val="000000"/>
                        </a:solidFill>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4290107138"/>
                  </a:ext>
                </a:extLst>
              </a:tr>
              <a:tr h="568357">
                <a:tc>
                  <a:txBody>
                    <a:bodyPr/>
                    <a:lstStyle/>
                    <a:p>
                      <a:pPr marL="0" marR="0" lvl="0" indent="0" fontAlgn="base">
                        <a:lnSpc>
                          <a:spcPct val="115000"/>
                        </a:lnSpc>
                        <a:spcBef>
                          <a:spcPts val="0"/>
                        </a:spcBef>
                        <a:spcAft>
                          <a:spcPts val="0"/>
                        </a:spcAft>
                        <a:buFont typeface="Arial" panose="020B0604020202020204" pitchFamily="34" charset="0"/>
                        <a:buNone/>
                      </a:pPr>
                      <a:r>
                        <a:rPr lang="en-US" sz="2000" dirty="0">
                          <a:solidFill>
                            <a:schemeClr val="tx1"/>
                          </a:solidFill>
                          <a:effectLst/>
                        </a:rPr>
                        <a:t>CO5</a:t>
                      </a:r>
                      <a:endParaRPr lang="en-US" sz="2000" dirty="0">
                        <a:solidFill>
                          <a:schemeClr val="tx1"/>
                        </a:solidFill>
                        <a:effectLst/>
                        <a:latin typeface="Noto Sans Symbols"/>
                        <a:ea typeface="Noto Sans Symbols"/>
                        <a:cs typeface="Noto Sans Symbols"/>
                      </a:endParaRPr>
                    </a:p>
                  </a:txBody>
                  <a:tcPr marL="68580" marR="68580" marT="0" marB="0" anchor="ctr"/>
                </a:tc>
                <a:tc>
                  <a:txBody>
                    <a:bodyPr/>
                    <a:lstStyle/>
                    <a:p>
                      <a:pPr marL="45720" marR="0" indent="-3175">
                        <a:lnSpc>
                          <a:spcPct val="115000"/>
                        </a:lnSpc>
                        <a:spcBef>
                          <a:spcPts val="0"/>
                        </a:spcBef>
                        <a:spcAft>
                          <a:spcPts val="1000"/>
                        </a:spcAft>
                      </a:pPr>
                      <a:r>
                        <a:rPr lang="en-US" sz="2000" dirty="0">
                          <a:solidFill>
                            <a:schemeClr val="tx1"/>
                          </a:solidFill>
                          <a:effectLst/>
                        </a:rPr>
                        <a:t>Apply clustering techniques in various data mining applications </a:t>
                      </a:r>
                      <a:endParaRPr lang="en-US" sz="2000" dirty="0">
                        <a:solidFill>
                          <a:schemeClr val="tx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15000"/>
                        </a:lnSpc>
                        <a:spcBef>
                          <a:spcPts val="0"/>
                        </a:spcBef>
                        <a:spcAft>
                          <a:spcPts val="0"/>
                        </a:spcAft>
                      </a:pPr>
                      <a:r>
                        <a:rPr lang="en-US" sz="2000" dirty="0">
                          <a:solidFill>
                            <a:schemeClr val="tx1"/>
                          </a:solidFill>
                          <a:effectLst/>
                        </a:rPr>
                        <a:t>K3</a:t>
                      </a:r>
                      <a:endParaRPr lang="en-US" sz="2000" dirty="0">
                        <a:solidFill>
                          <a:schemeClr val="tx1"/>
                        </a:solidFill>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4188018369"/>
                  </a:ext>
                </a:extLst>
              </a:tr>
            </a:tbl>
          </a:graphicData>
        </a:graphic>
      </p:graphicFrame>
      <p:sp>
        <p:nvSpPr>
          <p:cNvPr id="6" name="Footer Placeholder 5"/>
          <p:cNvSpPr>
            <a:spLocks noGrp="1"/>
          </p:cNvSpPr>
          <p:nvPr>
            <p:ph type="ftr" sz="quarter" idx="11"/>
          </p:nvPr>
        </p:nvSpPr>
        <p:spPr/>
        <p:txBody>
          <a:bodyPr/>
          <a:lstStyle/>
          <a:p>
            <a:r>
              <a:rPr lang="en-US"/>
              <a:t>Dr.Carmel Mary Belinda M J /CSE                                                            </a:t>
            </a:r>
          </a:p>
        </p:txBody>
      </p:sp>
      <p:pic>
        <p:nvPicPr>
          <p:cNvPr id="5" name="Picture 4">
            <a:extLst>
              <a:ext uri="{FF2B5EF4-FFF2-40B4-BE49-F238E27FC236}">
                <a16:creationId xmlns:a16="http://schemas.microsoft.com/office/drawing/2014/main" id="{ECB63FB3-8F6F-6D4E-BF0D-8C36CD2A09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1511300" cy="1524000"/>
          </a:xfrm>
          <a:prstGeom prst="rect">
            <a:avLst/>
          </a:prstGeom>
        </p:spPr>
      </p:pic>
      <p:sp>
        <p:nvSpPr>
          <p:cNvPr id="3" name="Slide Number Placeholder 2">
            <a:extLst>
              <a:ext uri="{FF2B5EF4-FFF2-40B4-BE49-F238E27FC236}">
                <a16:creationId xmlns:a16="http://schemas.microsoft.com/office/drawing/2014/main" id="{E8F789E2-5684-D842-A2B1-CC1EE3649E9B}"/>
              </a:ext>
            </a:extLst>
          </p:cNvPr>
          <p:cNvSpPr>
            <a:spLocks noGrp="1"/>
          </p:cNvSpPr>
          <p:nvPr>
            <p:ph type="sldNum" sz="quarter" idx="12"/>
          </p:nvPr>
        </p:nvSpPr>
        <p:spPr/>
        <p:txBody>
          <a:bodyPr/>
          <a:lstStyle/>
          <a:p>
            <a:fld id="{FD58DAB5-CB49-440C-99FC-CF944ACFAA61}" type="slidenum">
              <a:rPr lang="en-US" smtClean="0"/>
              <a:pPr/>
              <a:t>2</a:t>
            </a:fld>
            <a:endParaRPr lang="en-US"/>
          </a:p>
        </p:txBody>
      </p:sp>
    </p:spTree>
    <p:extLst>
      <p:ext uri="{BB962C8B-B14F-4D97-AF65-F5344CB8AC3E}">
        <p14:creationId xmlns:p14="http://schemas.microsoft.com/office/powerpoint/2010/main" val="914654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AAC01-3A85-492C-88BE-3DDFDF64CD7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65BD3D8-7EAA-4590-AAC5-FA54D9510655}"/>
              </a:ext>
            </a:extLst>
          </p:cNvPr>
          <p:cNvSpPr>
            <a:spLocks noGrp="1"/>
          </p:cNvSpPr>
          <p:nvPr>
            <p:ph idx="1"/>
          </p:nvPr>
        </p:nvSpPr>
        <p:spPr>
          <a:xfrm>
            <a:off x="1981200" y="1189882"/>
            <a:ext cx="8229600" cy="4525963"/>
          </a:xfrm>
        </p:spPr>
        <p:txBody>
          <a:bodyPr>
            <a:normAutofit/>
          </a:bodyPr>
          <a:lstStyle/>
          <a:p>
            <a:pPr marL="0" indent="0" algn="just">
              <a:buNone/>
            </a:pPr>
            <a:r>
              <a:rPr lang="en-US" sz="2000" b="1" dirty="0"/>
              <a:t>Step 2: Select k random points from the data as centroids</a:t>
            </a:r>
          </a:p>
          <a:p>
            <a:pPr algn="just"/>
            <a:r>
              <a:rPr lang="en-US" sz="2000" dirty="0"/>
              <a:t>Next, we randomly select the centroid for each cluster. Let’s say we want to have 2 clusters, so k is equal to 2 here. We then randomly select the centroid:</a:t>
            </a:r>
          </a:p>
          <a:p>
            <a:pPr marL="0" indent="0">
              <a:buNone/>
            </a:pPr>
            <a:br>
              <a:rPr lang="en-US" sz="2000" u="sng" dirty="0">
                <a:hlinkClick r:id="rId2">
                  <a:extLst>
                    <a:ext uri="{A12FA001-AC4F-418D-AE19-62706E023703}">
                      <ahyp:hlinkClr xmlns:ahyp="http://schemas.microsoft.com/office/drawing/2018/hyperlinkcolor" val="tx"/>
                    </a:ext>
                  </a:extLst>
                </a:hlinkClick>
              </a:rPr>
            </a:br>
            <a:endParaRPr lang="en-US" sz="2000" u="sng" dirty="0"/>
          </a:p>
          <a:p>
            <a:pPr algn="l"/>
            <a:endParaRPr lang="en-US" sz="2000" u="sng" dirty="0">
              <a:solidFill>
                <a:srgbClr val="595858"/>
              </a:solidFill>
              <a:latin typeface="roboto"/>
            </a:endParaRPr>
          </a:p>
          <a:p>
            <a:pPr algn="l"/>
            <a:endParaRPr lang="en-US" sz="2000" u="sng" dirty="0">
              <a:solidFill>
                <a:srgbClr val="595858"/>
              </a:solidFill>
              <a:latin typeface="roboto"/>
            </a:endParaRPr>
          </a:p>
          <a:p>
            <a:pPr algn="l"/>
            <a:endParaRPr lang="en-US" sz="2000" u="sng" dirty="0">
              <a:solidFill>
                <a:srgbClr val="595858"/>
              </a:solidFill>
              <a:latin typeface="roboto"/>
            </a:endParaRPr>
          </a:p>
          <a:p>
            <a:pPr algn="l"/>
            <a:endParaRPr lang="en-US" sz="2000" u="sng" dirty="0">
              <a:solidFill>
                <a:srgbClr val="595858"/>
              </a:solidFill>
              <a:latin typeface="roboto"/>
            </a:endParaRPr>
          </a:p>
          <a:p>
            <a:pPr algn="l"/>
            <a:r>
              <a:rPr lang="en-US" sz="2000" dirty="0"/>
              <a:t>Here, the red and green circles represent the centroid for these clusters.</a:t>
            </a:r>
          </a:p>
          <a:p>
            <a:pPr marL="0" indent="0">
              <a:buNone/>
            </a:pPr>
            <a:r>
              <a:rPr lang="en-US" sz="2000" dirty="0"/>
              <a:t> </a:t>
            </a:r>
          </a:p>
          <a:p>
            <a:pPr marL="0" indent="0" algn="just">
              <a:buNone/>
            </a:pPr>
            <a:endParaRPr lang="en-IN" sz="2000" dirty="0"/>
          </a:p>
        </p:txBody>
      </p:sp>
      <p:sp>
        <p:nvSpPr>
          <p:cNvPr id="4" name="Date Placeholder 3">
            <a:extLst>
              <a:ext uri="{FF2B5EF4-FFF2-40B4-BE49-F238E27FC236}">
                <a16:creationId xmlns:a16="http://schemas.microsoft.com/office/drawing/2014/main" id="{252D6A65-48E1-4AD2-857C-31D7C776CA5A}"/>
              </a:ext>
            </a:extLst>
          </p:cNvPr>
          <p:cNvSpPr>
            <a:spLocks noGrp="1"/>
          </p:cNvSpPr>
          <p:nvPr>
            <p:ph type="dt" sz="half" idx="10"/>
          </p:nvPr>
        </p:nvSpPr>
        <p:spPr/>
        <p:txBody>
          <a:bodyPr/>
          <a:lstStyle/>
          <a:p>
            <a:fld id="{69B005E1-0425-4D58-9964-37994D0ED120}" type="datetime3">
              <a:rPr lang="en-US" smtClean="0"/>
              <a:t>10 December 2020</a:t>
            </a:fld>
            <a:endParaRPr lang="en-US" dirty="0"/>
          </a:p>
        </p:txBody>
      </p:sp>
      <p:sp>
        <p:nvSpPr>
          <p:cNvPr id="5" name="Footer Placeholder 4">
            <a:extLst>
              <a:ext uri="{FF2B5EF4-FFF2-40B4-BE49-F238E27FC236}">
                <a16:creationId xmlns:a16="http://schemas.microsoft.com/office/drawing/2014/main" id="{644FE432-4F86-4628-A49A-948CE64E19E1}"/>
              </a:ext>
            </a:extLst>
          </p:cNvPr>
          <p:cNvSpPr>
            <a:spLocks noGrp="1"/>
          </p:cNvSpPr>
          <p:nvPr>
            <p:ph type="ftr" sz="quarter" idx="11"/>
          </p:nvPr>
        </p:nvSpPr>
        <p:spPr/>
        <p:txBody>
          <a:bodyPr/>
          <a:lstStyle/>
          <a:p>
            <a:r>
              <a:rPr lang="en-US"/>
              <a:t>G.Tamilmani, Assistant  Professor,  Department of CSE</a:t>
            </a:r>
            <a:endParaRPr lang="en-US" dirty="0"/>
          </a:p>
        </p:txBody>
      </p:sp>
      <p:sp>
        <p:nvSpPr>
          <p:cNvPr id="6" name="Slide Number Placeholder 5">
            <a:extLst>
              <a:ext uri="{FF2B5EF4-FFF2-40B4-BE49-F238E27FC236}">
                <a16:creationId xmlns:a16="http://schemas.microsoft.com/office/drawing/2014/main" id="{2DB10F94-4284-4D1C-883B-00E41FAEC2EA}"/>
              </a:ext>
            </a:extLst>
          </p:cNvPr>
          <p:cNvSpPr>
            <a:spLocks noGrp="1"/>
          </p:cNvSpPr>
          <p:nvPr>
            <p:ph type="sldNum" sz="quarter" idx="12"/>
          </p:nvPr>
        </p:nvSpPr>
        <p:spPr/>
        <p:txBody>
          <a:bodyPr/>
          <a:lstStyle/>
          <a:p>
            <a:fld id="{379F5E61-197D-4C1A-A131-5D28380F6C92}" type="slidenum">
              <a:rPr lang="en-US" smtClean="0"/>
              <a:pPr/>
              <a:t>20</a:t>
            </a:fld>
            <a:endParaRPr lang="en-US"/>
          </a:p>
        </p:txBody>
      </p:sp>
      <p:pic>
        <p:nvPicPr>
          <p:cNvPr id="2050" name="Picture 2" descr="random cluster centroids">
            <a:extLst>
              <a:ext uri="{FF2B5EF4-FFF2-40B4-BE49-F238E27FC236}">
                <a16:creationId xmlns:a16="http://schemas.microsoft.com/office/drawing/2014/main" id="{A2202BB4-4DFE-4424-A3FA-DCD94519D1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816" y="2543175"/>
            <a:ext cx="2667000"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484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AFAB7-3AAD-4B1B-A506-CB99DDCD6A41}"/>
              </a:ext>
            </a:extLst>
          </p:cNvPr>
          <p:cNvSpPr>
            <a:spLocks noGrp="1"/>
          </p:cNvSpPr>
          <p:nvPr>
            <p:ph type="title"/>
          </p:nvPr>
        </p:nvSpPr>
        <p:spPr/>
        <p:txBody>
          <a:bodyPr/>
          <a:lstStyle/>
          <a:p>
            <a:r>
              <a:rPr lang="en-IN" b="1" dirty="0"/>
              <a:t>K- means Clustering</a:t>
            </a:r>
            <a:endParaRPr lang="en-IN" dirty="0"/>
          </a:p>
        </p:txBody>
      </p:sp>
      <p:sp>
        <p:nvSpPr>
          <p:cNvPr id="3" name="Content Placeholder 2">
            <a:extLst>
              <a:ext uri="{FF2B5EF4-FFF2-40B4-BE49-F238E27FC236}">
                <a16:creationId xmlns:a16="http://schemas.microsoft.com/office/drawing/2014/main" id="{10031254-D519-47FD-A87C-5183ADFE1A68}"/>
              </a:ext>
            </a:extLst>
          </p:cNvPr>
          <p:cNvSpPr>
            <a:spLocks noGrp="1"/>
          </p:cNvSpPr>
          <p:nvPr>
            <p:ph idx="1"/>
          </p:nvPr>
        </p:nvSpPr>
        <p:spPr/>
        <p:txBody>
          <a:bodyPr>
            <a:normAutofit lnSpcReduction="10000"/>
          </a:bodyPr>
          <a:lstStyle/>
          <a:p>
            <a:pPr marL="0" indent="0" algn="just">
              <a:buNone/>
            </a:pPr>
            <a:r>
              <a:rPr lang="en-US" sz="2000" b="1" dirty="0"/>
              <a:t>Step 3: Assign all the points to the closest cluster centroid</a:t>
            </a:r>
          </a:p>
          <a:p>
            <a:pPr algn="just"/>
            <a:r>
              <a:rPr lang="en-US" sz="2000" dirty="0"/>
              <a:t>Once we have initialized the centroids, we assign each point to the closest cluster centroid:</a:t>
            </a:r>
          </a:p>
          <a:p>
            <a:endParaRPr lang="en-IN" dirty="0"/>
          </a:p>
          <a:p>
            <a:endParaRPr lang="en-IN" dirty="0"/>
          </a:p>
          <a:p>
            <a:endParaRPr lang="en-IN" dirty="0"/>
          </a:p>
          <a:p>
            <a:pPr marL="0" indent="0">
              <a:buNone/>
            </a:pPr>
            <a:endParaRPr lang="en-IN" dirty="0"/>
          </a:p>
          <a:p>
            <a:pPr marL="0" indent="0">
              <a:buNone/>
            </a:pPr>
            <a:endParaRPr lang="en-IN" dirty="0"/>
          </a:p>
          <a:p>
            <a:pPr algn="l"/>
            <a:r>
              <a:rPr lang="en-US" sz="2000" dirty="0"/>
              <a:t>Here you can see that the points which are closer to the red point are assigned to the red cluster whereas the points which are closer to the green point are assigned to the green cluster.</a:t>
            </a:r>
          </a:p>
          <a:p>
            <a:pPr marL="0" indent="0">
              <a:buNone/>
            </a:pPr>
            <a:r>
              <a:rPr lang="en-US" sz="2000" dirty="0"/>
              <a:t> </a:t>
            </a:r>
          </a:p>
          <a:p>
            <a:endParaRPr lang="en-IN" dirty="0"/>
          </a:p>
        </p:txBody>
      </p:sp>
      <p:sp>
        <p:nvSpPr>
          <p:cNvPr id="6" name="Slide Number Placeholder 5">
            <a:extLst>
              <a:ext uri="{FF2B5EF4-FFF2-40B4-BE49-F238E27FC236}">
                <a16:creationId xmlns:a16="http://schemas.microsoft.com/office/drawing/2014/main" id="{9C76746D-49C6-4313-8D7C-2F9963662B90}"/>
              </a:ext>
            </a:extLst>
          </p:cNvPr>
          <p:cNvSpPr>
            <a:spLocks noGrp="1"/>
          </p:cNvSpPr>
          <p:nvPr>
            <p:ph type="sldNum" sz="quarter" idx="12"/>
          </p:nvPr>
        </p:nvSpPr>
        <p:spPr/>
        <p:txBody>
          <a:bodyPr/>
          <a:lstStyle/>
          <a:p>
            <a:fld id="{379F5E61-197D-4C1A-A131-5D28380F6C92}" type="slidenum">
              <a:rPr lang="en-US" smtClean="0"/>
              <a:pPr/>
              <a:t>21</a:t>
            </a:fld>
            <a:endParaRPr lang="en-US"/>
          </a:p>
        </p:txBody>
      </p:sp>
      <p:pic>
        <p:nvPicPr>
          <p:cNvPr id="7" name="Picture 6">
            <a:extLst>
              <a:ext uri="{FF2B5EF4-FFF2-40B4-BE49-F238E27FC236}">
                <a16:creationId xmlns:a16="http://schemas.microsoft.com/office/drawing/2014/main" id="{42B3C1FA-FBF4-40AF-916B-2942E1A9D4C9}"/>
              </a:ext>
            </a:extLst>
          </p:cNvPr>
          <p:cNvPicPr>
            <a:picLocks noChangeAspect="1"/>
          </p:cNvPicPr>
          <p:nvPr/>
        </p:nvPicPr>
        <p:blipFill>
          <a:blip r:embed="rId2"/>
          <a:stretch>
            <a:fillRect/>
          </a:stretch>
        </p:blipFill>
        <p:spPr>
          <a:xfrm>
            <a:off x="4223793" y="2605087"/>
            <a:ext cx="3139033" cy="2041552"/>
          </a:xfrm>
          <a:prstGeom prst="rect">
            <a:avLst/>
          </a:prstGeom>
        </p:spPr>
      </p:pic>
    </p:spTree>
    <p:extLst>
      <p:ext uri="{BB962C8B-B14F-4D97-AF65-F5344CB8AC3E}">
        <p14:creationId xmlns:p14="http://schemas.microsoft.com/office/powerpoint/2010/main" val="823109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90A01-AE95-4643-8A20-E9B423A0B691}"/>
              </a:ext>
            </a:extLst>
          </p:cNvPr>
          <p:cNvSpPr>
            <a:spLocks noGrp="1"/>
          </p:cNvSpPr>
          <p:nvPr>
            <p:ph type="title"/>
          </p:nvPr>
        </p:nvSpPr>
        <p:spPr/>
        <p:txBody>
          <a:bodyPr/>
          <a:lstStyle/>
          <a:p>
            <a:r>
              <a:rPr lang="en-IN" b="1" dirty="0"/>
              <a:t>K- means Clustering</a:t>
            </a:r>
            <a:endParaRPr lang="en-IN" dirty="0"/>
          </a:p>
        </p:txBody>
      </p:sp>
      <p:sp>
        <p:nvSpPr>
          <p:cNvPr id="3" name="Content Placeholder 2">
            <a:extLst>
              <a:ext uri="{FF2B5EF4-FFF2-40B4-BE49-F238E27FC236}">
                <a16:creationId xmlns:a16="http://schemas.microsoft.com/office/drawing/2014/main" id="{1C7A47C5-8734-4647-A7B5-ED1DCEC38BA1}"/>
              </a:ext>
            </a:extLst>
          </p:cNvPr>
          <p:cNvSpPr>
            <a:spLocks noGrp="1"/>
          </p:cNvSpPr>
          <p:nvPr>
            <p:ph idx="1"/>
          </p:nvPr>
        </p:nvSpPr>
        <p:spPr/>
        <p:txBody>
          <a:bodyPr>
            <a:normAutofit/>
          </a:bodyPr>
          <a:lstStyle/>
          <a:p>
            <a:pPr marL="0" indent="0" algn="just">
              <a:buNone/>
            </a:pPr>
            <a:r>
              <a:rPr lang="en-US" sz="2000" b="1" dirty="0"/>
              <a:t>Step 4:</a:t>
            </a:r>
            <a:r>
              <a:rPr lang="en-US" sz="2000" dirty="0"/>
              <a:t> Recompute the centroids of newly formed clusters</a:t>
            </a:r>
          </a:p>
          <a:p>
            <a:pPr algn="just"/>
            <a:r>
              <a:rPr lang="en-US" sz="2000" dirty="0"/>
              <a:t>Now, once we have assigned all of the points to either cluster, the next step is to compute the centroids of newly formed clusters:</a:t>
            </a:r>
          </a:p>
          <a:p>
            <a:pPr marL="0" indent="0" algn="just">
              <a:buNone/>
            </a:pPr>
            <a:endParaRPr lang="en-IN" sz="2000" dirty="0"/>
          </a:p>
          <a:p>
            <a:pPr marL="0" indent="0" algn="just">
              <a:buNone/>
            </a:pPr>
            <a:endParaRPr lang="en-IN" sz="2000" dirty="0"/>
          </a:p>
          <a:p>
            <a:pPr marL="0" indent="0" algn="just">
              <a:buNone/>
            </a:pPr>
            <a:endParaRPr lang="en-IN" sz="2000" dirty="0"/>
          </a:p>
          <a:p>
            <a:pPr marL="0" indent="0" algn="just">
              <a:buNone/>
            </a:pPr>
            <a:endParaRPr lang="en-IN" sz="2000" dirty="0"/>
          </a:p>
          <a:p>
            <a:pPr marL="0" indent="0" algn="just">
              <a:buNone/>
            </a:pPr>
            <a:endParaRPr lang="en-IN" sz="2000" dirty="0"/>
          </a:p>
          <a:p>
            <a:pPr marL="0" indent="0" algn="just">
              <a:buNone/>
            </a:pPr>
            <a:endParaRPr lang="en-IN" sz="2000" dirty="0"/>
          </a:p>
          <a:p>
            <a:pPr algn="just"/>
            <a:r>
              <a:rPr lang="en-US" sz="2000" dirty="0"/>
              <a:t>Here, the red and green crosses are the new centroids.</a:t>
            </a:r>
          </a:p>
          <a:p>
            <a:pPr marL="0" indent="0" algn="just">
              <a:buNone/>
            </a:pPr>
            <a:endParaRPr lang="en-IN" sz="2000" dirty="0"/>
          </a:p>
        </p:txBody>
      </p:sp>
      <p:sp>
        <p:nvSpPr>
          <p:cNvPr id="4" name="Date Placeholder 3">
            <a:extLst>
              <a:ext uri="{FF2B5EF4-FFF2-40B4-BE49-F238E27FC236}">
                <a16:creationId xmlns:a16="http://schemas.microsoft.com/office/drawing/2014/main" id="{5647FF47-2712-413C-867A-EBC44FD730C5}"/>
              </a:ext>
            </a:extLst>
          </p:cNvPr>
          <p:cNvSpPr>
            <a:spLocks noGrp="1"/>
          </p:cNvSpPr>
          <p:nvPr>
            <p:ph type="dt" sz="half" idx="10"/>
          </p:nvPr>
        </p:nvSpPr>
        <p:spPr/>
        <p:txBody>
          <a:bodyPr/>
          <a:lstStyle/>
          <a:p>
            <a:fld id="{69B005E1-0425-4D58-9964-37994D0ED120}" type="datetime3">
              <a:rPr lang="en-US" smtClean="0"/>
              <a:t>10 December 2020</a:t>
            </a:fld>
            <a:endParaRPr lang="en-US" dirty="0"/>
          </a:p>
        </p:txBody>
      </p:sp>
      <p:sp>
        <p:nvSpPr>
          <p:cNvPr id="5" name="Footer Placeholder 4">
            <a:extLst>
              <a:ext uri="{FF2B5EF4-FFF2-40B4-BE49-F238E27FC236}">
                <a16:creationId xmlns:a16="http://schemas.microsoft.com/office/drawing/2014/main" id="{FF653A2C-671C-40EE-AFFA-19314B39F9A8}"/>
              </a:ext>
            </a:extLst>
          </p:cNvPr>
          <p:cNvSpPr>
            <a:spLocks noGrp="1"/>
          </p:cNvSpPr>
          <p:nvPr>
            <p:ph type="ftr" sz="quarter" idx="11"/>
          </p:nvPr>
        </p:nvSpPr>
        <p:spPr/>
        <p:txBody>
          <a:bodyPr/>
          <a:lstStyle/>
          <a:p>
            <a:r>
              <a:rPr lang="en-US"/>
              <a:t>G.Tamilmani, Assistant  Professor,  Department of CSE</a:t>
            </a:r>
            <a:endParaRPr lang="en-US" dirty="0"/>
          </a:p>
        </p:txBody>
      </p:sp>
      <p:sp>
        <p:nvSpPr>
          <p:cNvPr id="6" name="Slide Number Placeholder 5">
            <a:extLst>
              <a:ext uri="{FF2B5EF4-FFF2-40B4-BE49-F238E27FC236}">
                <a16:creationId xmlns:a16="http://schemas.microsoft.com/office/drawing/2014/main" id="{1A906C63-B6DC-4411-AED0-449FFEFD6BF9}"/>
              </a:ext>
            </a:extLst>
          </p:cNvPr>
          <p:cNvSpPr>
            <a:spLocks noGrp="1"/>
          </p:cNvSpPr>
          <p:nvPr>
            <p:ph type="sldNum" sz="quarter" idx="12"/>
          </p:nvPr>
        </p:nvSpPr>
        <p:spPr/>
        <p:txBody>
          <a:bodyPr/>
          <a:lstStyle/>
          <a:p>
            <a:fld id="{379F5E61-197D-4C1A-A131-5D28380F6C92}" type="slidenum">
              <a:rPr lang="en-US" smtClean="0"/>
              <a:pPr/>
              <a:t>22</a:t>
            </a:fld>
            <a:endParaRPr lang="en-US"/>
          </a:p>
        </p:txBody>
      </p:sp>
      <p:pic>
        <p:nvPicPr>
          <p:cNvPr id="7" name="Picture 6">
            <a:extLst>
              <a:ext uri="{FF2B5EF4-FFF2-40B4-BE49-F238E27FC236}">
                <a16:creationId xmlns:a16="http://schemas.microsoft.com/office/drawing/2014/main" id="{E298E923-35F6-424E-9C9C-270B6D3FBAD9}"/>
              </a:ext>
            </a:extLst>
          </p:cNvPr>
          <p:cNvPicPr>
            <a:picLocks noChangeAspect="1"/>
          </p:cNvPicPr>
          <p:nvPr/>
        </p:nvPicPr>
        <p:blipFill>
          <a:blip r:embed="rId2"/>
          <a:stretch>
            <a:fillRect/>
          </a:stretch>
        </p:blipFill>
        <p:spPr>
          <a:xfrm>
            <a:off x="4114801" y="2852936"/>
            <a:ext cx="3428999" cy="1728192"/>
          </a:xfrm>
          <a:prstGeom prst="rect">
            <a:avLst/>
          </a:prstGeom>
        </p:spPr>
      </p:pic>
    </p:spTree>
    <p:extLst>
      <p:ext uri="{BB962C8B-B14F-4D97-AF65-F5344CB8AC3E}">
        <p14:creationId xmlns:p14="http://schemas.microsoft.com/office/powerpoint/2010/main" val="1651272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053F3-FB32-4536-A81B-40B911B67A28}"/>
              </a:ext>
            </a:extLst>
          </p:cNvPr>
          <p:cNvSpPr>
            <a:spLocks noGrp="1"/>
          </p:cNvSpPr>
          <p:nvPr>
            <p:ph type="title"/>
          </p:nvPr>
        </p:nvSpPr>
        <p:spPr/>
        <p:txBody>
          <a:bodyPr/>
          <a:lstStyle/>
          <a:p>
            <a:r>
              <a:rPr lang="en-IN" b="1" dirty="0"/>
              <a:t>K- means Clustering</a:t>
            </a:r>
            <a:endParaRPr lang="en-IN" dirty="0"/>
          </a:p>
        </p:txBody>
      </p:sp>
      <p:sp>
        <p:nvSpPr>
          <p:cNvPr id="3" name="Content Placeholder 2">
            <a:extLst>
              <a:ext uri="{FF2B5EF4-FFF2-40B4-BE49-F238E27FC236}">
                <a16:creationId xmlns:a16="http://schemas.microsoft.com/office/drawing/2014/main" id="{FE442F8B-37FA-4354-8BF9-1643300D8F18}"/>
              </a:ext>
            </a:extLst>
          </p:cNvPr>
          <p:cNvSpPr>
            <a:spLocks noGrp="1"/>
          </p:cNvSpPr>
          <p:nvPr>
            <p:ph idx="1"/>
          </p:nvPr>
        </p:nvSpPr>
        <p:spPr>
          <a:xfrm>
            <a:off x="1838325" y="1262460"/>
            <a:ext cx="8229600" cy="4525963"/>
          </a:xfrm>
        </p:spPr>
        <p:txBody>
          <a:bodyPr>
            <a:normAutofit/>
          </a:bodyPr>
          <a:lstStyle/>
          <a:p>
            <a:pPr marL="0" indent="0">
              <a:buNone/>
            </a:pPr>
            <a:r>
              <a:rPr lang="en-US" sz="2000" b="1" dirty="0"/>
              <a:t>Step 5:</a:t>
            </a:r>
            <a:r>
              <a:rPr lang="en-US" sz="2000" dirty="0"/>
              <a:t> Repeat steps 3 and 4</a:t>
            </a:r>
          </a:p>
          <a:p>
            <a:pPr algn="l"/>
            <a:r>
              <a:rPr lang="en-US" sz="2000" dirty="0"/>
              <a:t>We then repeat steps 3 and 4</a:t>
            </a:r>
          </a:p>
          <a:p>
            <a:endParaRPr lang="en-IN" dirty="0"/>
          </a:p>
          <a:p>
            <a:endParaRPr lang="en-IN" dirty="0"/>
          </a:p>
          <a:p>
            <a:pPr marL="0" indent="0">
              <a:buNone/>
            </a:pPr>
            <a:endParaRPr lang="en-IN" dirty="0"/>
          </a:p>
          <a:p>
            <a:endParaRPr lang="en-IN" dirty="0"/>
          </a:p>
          <a:p>
            <a:pPr algn="just"/>
            <a:r>
              <a:rPr lang="en-US" sz="2100" dirty="0"/>
              <a:t>The step of computing the centroid and assigning all the points to the cluster based on their distance from the centroid is a single iteration.</a:t>
            </a:r>
            <a:endParaRPr lang="en-IN" sz="2100" dirty="0"/>
          </a:p>
        </p:txBody>
      </p:sp>
      <p:sp>
        <p:nvSpPr>
          <p:cNvPr id="6" name="Slide Number Placeholder 5">
            <a:extLst>
              <a:ext uri="{FF2B5EF4-FFF2-40B4-BE49-F238E27FC236}">
                <a16:creationId xmlns:a16="http://schemas.microsoft.com/office/drawing/2014/main" id="{3A2DB426-E4FD-4657-84F9-027E5A6B6BF8}"/>
              </a:ext>
            </a:extLst>
          </p:cNvPr>
          <p:cNvSpPr>
            <a:spLocks noGrp="1"/>
          </p:cNvSpPr>
          <p:nvPr>
            <p:ph type="sldNum" sz="quarter" idx="12"/>
          </p:nvPr>
        </p:nvSpPr>
        <p:spPr/>
        <p:txBody>
          <a:bodyPr/>
          <a:lstStyle/>
          <a:p>
            <a:fld id="{379F5E61-197D-4C1A-A131-5D28380F6C92}" type="slidenum">
              <a:rPr lang="en-US" smtClean="0"/>
              <a:pPr/>
              <a:t>23</a:t>
            </a:fld>
            <a:endParaRPr lang="en-US"/>
          </a:p>
        </p:txBody>
      </p:sp>
      <p:pic>
        <p:nvPicPr>
          <p:cNvPr id="3074" name="Picture 2" descr="clustering">
            <a:extLst>
              <a:ext uri="{FF2B5EF4-FFF2-40B4-BE49-F238E27FC236}">
                <a16:creationId xmlns:a16="http://schemas.microsoft.com/office/drawing/2014/main" id="{8D44BB2B-4694-4554-891C-BE6815136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2348881"/>
            <a:ext cx="2609850"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126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E9F1-AA02-4971-9F34-88C4BC3AD395}"/>
              </a:ext>
            </a:extLst>
          </p:cNvPr>
          <p:cNvSpPr>
            <a:spLocks noGrp="1"/>
          </p:cNvSpPr>
          <p:nvPr>
            <p:ph type="title"/>
          </p:nvPr>
        </p:nvSpPr>
        <p:spPr/>
        <p:txBody>
          <a:bodyPr/>
          <a:lstStyle/>
          <a:p>
            <a:r>
              <a:rPr lang="en-IN" b="1" dirty="0"/>
              <a:t>K- means Clustering Algorithm</a:t>
            </a:r>
            <a:endParaRPr lang="en-IN" dirty="0"/>
          </a:p>
        </p:txBody>
      </p:sp>
      <p:sp>
        <p:nvSpPr>
          <p:cNvPr id="3" name="Content Placeholder 2">
            <a:extLst>
              <a:ext uri="{FF2B5EF4-FFF2-40B4-BE49-F238E27FC236}">
                <a16:creationId xmlns:a16="http://schemas.microsoft.com/office/drawing/2014/main" id="{54E8132F-1872-45B1-A216-81E13B98A3C7}"/>
              </a:ext>
            </a:extLst>
          </p:cNvPr>
          <p:cNvSpPr>
            <a:spLocks noGrp="1"/>
          </p:cNvSpPr>
          <p:nvPr>
            <p:ph idx="1"/>
          </p:nvPr>
        </p:nvSpPr>
        <p:spPr/>
        <p:txBody>
          <a:bodyPr>
            <a:normAutofit fontScale="70000" lnSpcReduction="20000"/>
          </a:bodyPr>
          <a:lstStyle/>
          <a:p>
            <a:pPr marL="0" indent="0">
              <a:buNone/>
            </a:pPr>
            <a:r>
              <a:rPr lang="en-US" b="1" dirty="0"/>
              <a:t>Input:</a:t>
            </a:r>
          </a:p>
          <a:p>
            <a:r>
              <a:rPr lang="en-US" dirty="0"/>
              <a:t>K: The number of clusters in which the dataset has to be divided</a:t>
            </a:r>
          </a:p>
          <a:p>
            <a:r>
              <a:rPr lang="en-US" dirty="0"/>
              <a:t>D: A dataset containing N number of objects</a:t>
            </a:r>
          </a:p>
          <a:p>
            <a:endParaRPr lang="en-US" dirty="0"/>
          </a:p>
          <a:p>
            <a:pPr marL="0" indent="0">
              <a:buNone/>
            </a:pPr>
            <a:r>
              <a:rPr lang="en-US" b="1" dirty="0"/>
              <a:t>Output: </a:t>
            </a:r>
          </a:p>
          <a:p>
            <a:r>
              <a:rPr lang="en-US" dirty="0"/>
              <a:t>A dataset of K clusters </a:t>
            </a:r>
          </a:p>
          <a:p>
            <a:r>
              <a:rPr lang="en-US" dirty="0"/>
              <a:t>Method:</a:t>
            </a:r>
          </a:p>
          <a:p>
            <a:endParaRPr lang="en-US" dirty="0"/>
          </a:p>
          <a:p>
            <a:r>
              <a:rPr lang="en-US" dirty="0"/>
              <a:t>Randomly assign K objects from the dataset(D) as cluster </a:t>
            </a:r>
            <a:r>
              <a:rPr lang="en-US" dirty="0" err="1"/>
              <a:t>centres</a:t>
            </a:r>
            <a:r>
              <a:rPr lang="en-US" dirty="0"/>
              <a:t>(C)</a:t>
            </a:r>
          </a:p>
          <a:p>
            <a:r>
              <a:rPr lang="en-US" dirty="0"/>
              <a:t>(Re) Assign each object to which object is most similar based upon mean values.</a:t>
            </a:r>
          </a:p>
          <a:p>
            <a:r>
              <a:rPr lang="en-US" dirty="0"/>
              <a:t>Update Cluster means, i.e., Recalculate the mean of each cluster with the updated values.</a:t>
            </a:r>
          </a:p>
          <a:p>
            <a:r>
              <a:rPr lang="en-US" dirty="0"/>
              <a:t>Repeat Step 4 until no change occurs.</a:t>
            </a:r>
            <a:endParaRPr lang="en-IN" dirty="0"/>
          </a:p>
        </p:txBody>
      </p:sp>
      <p:sp>
        <p:nvSpPr>
          <p:cNvPr id="6" name="Slide Number Placeholder 5">
            <a:extLst>
              <a:ext uri="{FF2B5EF4-FFF2-40B4-BE49-F238E27FC236}">
                <a16:creationId xmlns:a16="http://schemas.microsoft.com/office/drawing/2014/main" id="{D4760347-89DA-4DAD-97FC-FFFCB3D03AFF}"/>
              </a:ext>
            </a:extLst>
          </p:cNvPr>
          <p:cNvSpPr>
            <a:spLocks noGrp="1"/>
          </p:cNvSpPr>
          <p:nvPr>
            <p:ph type="sldNum" sz="quarter" idx="12"/>
          </p:nvPr>
        </p:nvSpPr>
        <p:spPr/>
        <p:txBody>
          <a:bodyPr/>
          <a:lstStyle/>
          <a:p>
            <a:fld id="{379F5E61-197D-4C1A-A131-5D28380F6C92}" type="slidenum">
              <a:rPr lang="en-US" smtClean="0"/>
              <a:pPr/>
              <a:t>24</a:t>
            </a:fld>
            <a:endParaRPr lang="en-US"/>
          </a:p>
        </p:txBody>
      </p:sp>
    </p:spTree>
    <p:extLst>
      <p:ext uri="{BB962C8B-B14F-4D97-AF65-F5344CB8AC3E}">
        <p14:creationId xmlns:p14="http://schemas.microsoft.com/office/powerpoint/2010/main" val="391407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0BE37-6763-4DAB-AEB6-F4F942ACB38E}"/>
              </a:ext>
            </a:extLst>
          </p:cNvPr>
          <p:cNvSpPr>
            <a:spLocks noGrp="1"/>
          </p:cNvSpPr>
          <p:nvPr>
            <p:ph type="title"/>
          </p:nvPr>
        </p:nvSpPr>
        <p:spPr/>
        <p:txBody>
          <a:bodyPr/>
          <a:lstStyle/>
          <a:p>
            <a:r>
              <a:rPr lang="en-IN" b="1" dirty="0"/>
              <a:t>K- means Clustering Algorithm</a:t>
            </a:r>
            <a:endParaRPr lang="en-IN" dirty="0"/>
          </a:p>
        </p:txBody>
      </p:sp>
      <p:sp>
        <p:nvSpPr>
          <p:cNvPr id="6" name="Slide Number Placeholder 5">
            <a:extLst>
              <a:ext uri="{FF2B5EF4-FFF2-40B4-BE49-F238E27FC236}">
                <a16:creationId xmlns:a16="http://schemas.microsoft.com/office/drawing/2014/main" id="{C6ACD330-A196-4414-BF26-BCBEF9A53AA1}"/>
              </a:ext>
            </a:extLst>
          </p:cNvPr>
          <p:cNvSpPr>
            <a:spLocks noGrp="1"/>
          </p:cNvSpPr>
          <p:nvPr>
            <p:ph type="sldNum" sz="quarter" idx="12"/>
          </p:nvPr>
        </p:nvSpPr>
        <p:spPr/>
        <p:txBody>
          <a:bodyPr/>
          <a:lstStyle/>
          <a:p>
            <a:fld id="{379F5E61-197D-4C1A-A131-5D28380F6C92}" type="slidenum">
              <a:rPr lang="en-US" smtClean="0"/>
              <a:pPr/>
              <a:t>25</a:t>
            </a:fld>
            <a:endParaRPr lang="en-US"/>
          </a:p>
        </p:txBody>
      </p:sp>
      <p:pic>
        <p:nvPicPr>
          <p:cNvPr id="5122" name="Picture 2">
            <a:extLst>
              <a:ext uri="{FF2B5EF4-FFF2-40B4-BE49-F238E27FC236}">
                <a16:creationId xmlns:a16="http://schemas.microsoft.com/office/drawing/2014/main" id="{0977D551-2147-435F-A860-05384D2DFC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83633" y="1268761"/>
            <a:ext cx="6480719" cy="4308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821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A7C1-BFE5-42E6-83BC-FC21EADD2444}"/>
              </a:ext>
            </a:extLst>
          </p:cNvPr>
          <p:cNvSpPr>
            <a:spLocks noGrp="1"/>
          </p:cNvSpPr>
          <p:nvPr>
            <p:ph type="title"/>
          </p:nvPr>
        </p:nvSpPr>
        <p:spPr/>
        <p:txBody>
          <a:bodyPr/>
          <a:lstStyle/>
          <a:p>
            <a:r>
              <a:rPr lang="en-IN" dirty="0"/>
              <a:t>formula</a:t>
            </a:r>
          </a:p>
        </p:txBody>
      </p:sp>
      <p:pic>
        <p:nvPicPr>
          <p:cNvPr id="4" name="Content Placeholder 3">
            <a:extLst>
              <a:ext uri="{FF2B5EF4-FFF2-40B4-BE49-F238E27FC236}">
                <a16:creationId xmlns:a16="http://schemas.microsoft.com/office/drawing/2014/main" id="{694F756A-0070-41E4-B6CC-FEE3F288B89A}"/>
              </a:ext>
            </a:extLst>
          </p:cNvPr>
          <p:cNvPicPr>
            <a:picLocks noGrp="1" noChangeAspect="1"/>
          </p:cNvPicPr>
          <p:nvPr>
            <p:ph idx="1"/>
          </p:nvPr>
        </p:nvPicPr>
        <p:blipFill>
          <a:blip r:embed="rId2"/>
          <a:stretch>
            <a:fillRect/>
          </a:stretch>
        </p:blipFill>
        <p:spPr>
          <a:xfrm>
            <a:off x="1399308" y="2175164"/>
            <a:ext cx="8714509" cy="3796145"/>
          </a:xfrm>
          <a:prstGeom prst="rect">
            <a:avLst/>
          </a:prstGeom>
        </p:spPr>
      </p:pic>
    </p:spTree>
    <p:extLst>
      <p:ext uri="{BB962C8B-B14F-4D97-AF65-F5344CB8AC3E}">
        <p14:creationId xmlns:p14="http://schemas.microsoft.com/office/powerpoint/2010/main" val="2847730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931" y="365125"/>
            <a:ext cx="9289869" cy="525975"/>
          </a:xfrm>
        </p:spPr>
        <p:txBody>
          <a:bodyPr>
            <a:normAutofit fontScale="90000"/>
          </a:bodyPr>
          <a:lstStyle/>
          <a:p>
            <a:r>
              <a:rPr lang="en-US" altLang="en-US" b="1" dirty="0">
                <a:latin typeface="Roboto"/>
              </a:rPr>
              <a:t>Example:</a:t>
            </a:r>
            <a:endParaRPr lang="en-US" dirty="0"/>
          </a:p>
        </p:txBody>
      </p:sp>
      <p:sp>
        <p:nvSpPr>
          <p:cNvPr id="4" name="Date Placeholder 3"/>
          <p:cNvSpPr>
            <a:spLocks noGrp="1"/>
          </p:cNvSpPr>
          <p:nvPr>
            <p:ph type="dt" sz="half" idx="10"/>
          </p:nvPr>
        </p:nvSpPr>
        <p:spPr/>
        <p:txBody>
          <a:bodyPr/>
          <a:lstStyle/>
          <a:p>
            <a:r>
              <a:rPr lang="en-US"/>
              <a:t>5-08-2020</a:t>
            </a:r>
            <a:endParaRPr lang="en-IN"/>
          </a:p>
        </p:txBody>
      </p:sp>
      <p:sp>
        <p:nvSpPr>
          <p:cNvPr id="5" name="Footer Placeholder 4"/>
          <p:cNvSpPr>
            <a:spLocks noGrp="1"/>
          </p:cNvSpPr>
          <p:nvPr>
            <p:ph type="ftr" sz="quarter" idx="11"/>
          </p:nvPr>
        </p:nvSpPr>
        <p:spPr/>
        <p:txBody>
          <a:bodyPr/>
          <a:lstStyle/>
          <a:p>
            <a:r>
              <a:rPr lang="en-IN"/>
              <a:t>R.Ganesan TTS1172- CSE</a:t>
            </a:r>
          </a:p>
        </p:txBody>
      </p:sp>
      <p:sp>
        <p:nvSpPr>
          <p:cNvPr id="6" name="Slide Number Placeholder 5"/>
          <p:cNvSpPr>
            <a:spLocks noGrp="1"/>
          </p:cNvSpPr>
          <p:nvPr>
            <p:ph type="sldNum" sz="quarter" idx="12"/>
          </p:nvPr>
        </p:nvSpPr>
        <p:spPr/>
        <p:txBody>
          <a:bodyPr/>
          <a:lstStyle/>
          <a:p>
            <a:fld id="{D25FEEA7-6F33-40E9-83EC-CA1588E72404}" type="slidenum">
              <a:rPr lang="en-IN" smtClean="0"/>
              <a:t>27</a:t>
            </a:fld>
            <a:endParaRPr lang="en-IN"/>
          </a:p>
        </p:txBody>
      </p:sp>
      <p:sp>
        <p:nvSpPr>
          <p:cNvPr id="7" name="Rectangle 1"/>
          <p:cNvSpPr>
            <a:spLocks noGrp="1" noChangeArrowheads="1"/>
          </p:cNvSpPr>
          <p:nvPr>
            <p:ph idx="1"/>
          </p:nvPr>
        </p:nvSpPr>
        <p:spPr bwMode="auto">
          <a:xfrm>
            <a:off x="838200" y="1999095"/>
            <a:ext cx="9099176"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Roboto"/>
              </a:rPr>
              <a:t>Example:</a:t>
            </a:r>
            <a:r>
              <a:rPr kumimoji="0" lang="en-US" altLang="en-US" sz="1800" b="0" i="0" u="none" strike="noStrike" cap="none" normalizeH="0" baseline="0" dirty="0">
                <a:ln>
                  <a:noFill/>
                </a:ln>
                <a:solidFill>
                  <a:schemeClr val="tx1"/>
                </a:solidFill>
                <a:effectLst/>
                <a:latin typeface="Roboto"/>
              </a:rPr>
              <a:t> Suppose we want to group the visitors to a website using just their age as follows:</a:t>
            </a:r>
            <a:endParaRPr kumimoji="0" lang="en-US" altLang="en-US" sz="1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nsolas" panose="020B0609020204030204" pitchFamily="49" charset="0"/>
              </a:rPr>
              <a:t>16, 16, 17, 20, 20, 21, 21, 22, 23, 29, 36, 41, 42, 43, 44, 45, 61, 62, 66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Roboto"/>
              </a:rPr>
              <a:t>Initial Cluster:</a:t>
            </a:r>
            <a:endParaRPr kumimoji="0" lang="en-US" altLang="en-US" sz="1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nsolas" panose="020B0609020204030204" pitchFamily="49" charset="0"/>
              </a:rPr>
              <a:t>K=2 Centroid(C1) = 16 [16] Centroid(C2) = 22 [22]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Roboto"/>
              </a:rPr>
              <a:t>Note:</a:t>
            </a:r>
            <a:r>
              <a:rPr kumimoji="0" lang="en-US" altLang="en-US" sz="1800" b="0" i="0" u="none" strike="noStrike" cap="none" normalizeH="0" baseline="0" dirty="0">
                <a:ln>
                  <a:noFill/>
                </a:ln>
                <a:solidFill>
                  <a:schemeClr val="tx1"/>
                </a:solidFill>
                <a:effectLst/>
                <a:latin typeface="Roboto"/>
              </a:rPr>
              <a:t> These two points are chosen randomly from the dataset.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Roboto"/>
              </a:rPr>
              <a:t>Iteration-1:</a:t>
            </a:r>
            <a:endParaRPr kumimoji="0" lang="en-US" altLang="en-US" sz="1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nsolas" panose="020B0609020204030204" pitchFamily="49" charset="0"/>
              </a:rPr>
              <a:t>C1 = 16.33 [16, 16, 17] C2 = 37.25 [20, 20, 21, 21, 22, 23, 29, 36, 41, 42, 43, 44, 45, 61, 62, 66]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Roboto"/>
              </a:rPr>
              <a:t>Iteration-2:</a:t>
            </a:r>
            <a:endParaRPr kumimoji="0" lang="en-US" altLang="en-US" sz="1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nsolas" panose="020B0609020204030204" pitchFamily="49" charset="0"/>
              </a:rPr>
              <a:t>C1 = 19.55 [16, 16, 17, 20, 20, 21, 21, 22, 23] C2 = 46.90 [29, 36, 41, 42, 43, 44, 45, 61, 62, 66]</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76396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0766" y="365125"/>
            <a:ext cx="4193177" cy="1325563"/>
          </a:xfrm>
        </p:spPr>
        <p:txBody>
          <a:bodyPr/>
          <a:lstStyle/>
          <a:p>
            <a:r>
              <a:rPr lang="en-US" altLang="en-US" b="1" dirty="0">
                <a:latin typeface="Roboto"/>
              </a:rPr>
              <a:t>Example:</a:t>
            </a:r>
            <a:endParaRPr lang="en-US" dirty="0"/>
          </a:p>
        </p:txBody>
      </p:sp>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endParaRPr lang="en-US" altLang="en-US" sz="1800" dirty="0"/>
          </a:p>
          <a:p>
            <a:pPr marL="0" lvl="0" indent="0" eaLnBrk="0" fontAlgn="base" hangingPunct="0">
              <a:lnSpc>
                <a:spcPct val="100000"/>
              </a:lnSpc>
              <a:spcBef>
                <a:spcPct val="0"/>
              </a:spcBef>
              <a:spcAft>
                <a:spcPct val="0"/>
              </a:spcAft>
              <a:buNone/>
            </a:pPr>
            <a:r>
              <a:rPr lang="en-US" altLang="en-US" sz="1800" b="1" dirty="0">
                <a:latin typeface="Roboto"/>
              </a:rPr>
              <a:t>Iteration-3:</a:t>
            </a:r>
            <a:endParaRPr lang="en-US" altLang="en-US" sz="1800" dirty="0">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1800" dirty="0">
                <a:latin typeface="Consolas" panose="020B0609020204030204" pitchFamily="49" charset="0"/>
              </a:rPr>
              <a:t>C1 = 20.50 [16, 16, 17, 20, 20, 21, 21, 22, 23, 29] C2 = 48.89 [36, 41, 42, 43, 44, 45, 61, 62, 66] </a:t>
            </a:r>
            <a:endParaRPr lang="en-US" altLang="en-US" sz="1800" dirty="0"/>
          </a:p>
          <a:p>
            <a:pPr marL="0" lvl="0" indent="0" eaLnBrk="0" fontAlgn="base" hangingPunct="0">
              <a:lnSpc>
                <a:spcPct val="100000"/>
              </a:lnSpc>
              <a:spcBef>
                <a:spcPct val="0"/>
              </a:spcBef>
              <a:spcAft>
                <a:spcPct val="0"/>
              </a:spcAft>
              <a:buNone/>
            </a:pPr>
            <a:r>
              <a:rPr lang="en-US" altLang="en-US" sz="1800" b="1" dirty="0">
                <a:latin typeface="Roboto"/>
              </a:rPr>
              <a:t>Iteration-4:</a:t>
            </a:r>
            <a:endParaRPr lang="en-US" altLang="en-US" sz="1800" dirty="0">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1800" dirty="0">
                <a:latin typeface="Consolas" panose="020B0609020204030204" pitchFamily="49" charset="0"/>
              </a:rPr>
              <a:t>C1 = 20.50 [16, 16, 17, 20, 20, 21, 21, 22, 23, 29] C2 = 48.89 [36, 41, 42, 43, 44, 45, 61, 62, 66] </a:t>
            </a:r>
            <a:endParaRPr lang="en-US" altLang="en-US" sz="1800" dirty="0"/>
          </a:p>
          <a:p>
            <a:pPr marL="0" lvl="0" indent="0" eaLnBrk="0" fontAlgn="base" hangingPunct="0">
              <a:lnSpc>
                <a:spcPct val="100000"/>
              </a:lnSpc>
              <a:spcBef>
                <a:spcPct val="0"/>
              </a:spcBef>
              <a:spcAft>
                <a:spcPct val="0"/>
              </a:spcAft>
              <a:buNone/>
            </a:pPr>
            <a:r>
              <a:rPr lang="en-US" altLang="en-US" sz="1800" dirty="0">
                <a:latin typeface="Roboto"/>
              </a:rPr>
              <a:t>No change Between Iteration 3 and 4, so we stop. </a:t>
            </a:r>
          </a:p>
          <a:p>
            <a:pPr marL="0" lvl="0" indent="0" eaLnBrk="0" fontAlgn="base" hangingPunct="0">
              <a:lnSpc>
                <a:spcPct val="100000"/>
              </a:lnSpc>
              <a:spcBef>
                <a:spcPct val="0"/>
              </a:spcBef>
              <a:spcAft>
                <a:spcPct val="0"/>
              </a:spcAft>
              <a:buNone/>
            </a:pPr>
            <a:r>
              <a:rPr lang="en-US" altLang="en-US" sz="1800" dirty="0">
                <a:latin typeface="Roboto"/>
              </a:rPr>
              <a:t>Therefore we get the clusters </a:t>
            </a:r>
            <a:r>
              <a:rPr lang="en-US" altLang="en-US" sz="1800" b="1" dirty="0">
                <a:latin typeface="Roboto"/>
              </a:rPr>
              <a:t>(16-29)</a:t>
            </a:r>
            <a:r>
              <a:rPr lang="en-US" altLang="en-US" sz="1800" dirty="0">
                <a:latin typeface="Roboto"/>
              </a:rPr>
              <a:t> and </a:t>
            </a:r>
            <a:r>
              <a:rPr lang="en-US" altLang="en-US" sz="1800" b="1" dirty="0">
                <a:latin typeface="Roboto"/>
              </a:rPr>
              <a:t>(36-66)</a:t>
            </a:r>
            <a:r>
              <a:rPr lang="en-US" altLang="en-US" sz="1800" dirty="0">
                <a:latin typeface="Roboto"/>
              </a:rPr>
              <a:t> as 2 clusters we get using K Mean Algorithm.</a:t>
            </a:r>
            <a:endParaRPr lang="en-US" altLang="en-US" sz="1800" dirty="0"/>
          </a:p>
          <a:p>
            <a:endParaRPr lang="en-US" dirty="0"/>
          </a:p>
        </p:txBody>
      </p:sp>
      <p:sp>
        <p:nvSpPr>
          <p:cNvPr id="4" name="Date Placeholder 3"/>
          <p:cNvSpPr>
            <a:spLocks noGrp="1"/>
          </p:cNvSpPr>
          <p:nvPr>
            <p:ph type="dt" sz="half" idx="10"/>
          </p:nvPr>
        </p:nvSpPr>
        <p:spPr/>
        <p:txBody>
          <a:bodyPr/>
          <a:lstStyle/>
          <a:p>
            <a:r>
              <a:rPr lang="en-US"/>
              <a:t>5-08-2020</a:t>
            </a:r>
            <a:endParaRPr lang="en-IN"/>
          </a:p>
        </p:txBody>
      </p:sp>
      <p:sp>
        <p:nvSpPr>
          <p:cNvPr id="5" name="Footer Placeholder 4"/>
          <p:cNvSpPr>
            <a:spLocks noGrp="1"/>
          </p:cNvSpPr>
          <p:nvPr>
            <p:ph type="ftr" sz="quarter" idx="11"/>
          </p:nvPr>
        </p:nvSpPr>
        <p:spPr/>
        <p:txBody>
          <a:bodyPr/>
          <a:lstStyle/>
          <a:p>
            <a:r>
              <a:rPr lang="en-IN"/>
              <a:t>R.Ganesan TTS1172- CSE</a:t>
            </a:r>
          </a:p>
        </p:txBody>
      </p:sp>
      <p:sp>
        <p:nvSpPr>
          <p:cNvPr id="6" name="Slide Number Placeholder 5"/>
          <p:cNvSpPr>
            <a:spLocks noGrp="1"/>
          </p:cNvSpPr>
          <p:nvPr>
            <p:ph type="sldNum" sz="quarter" idx="12"/>
          </p:nvPr>
        </p:nvSpPr>
        <p:spPr/>
        <p:txBody>
          <a:bodyPr/>
          <a:lstStyle/>
          <a:p>
            <a:fld id="{D25FEEA7-6F33-40E9-83EC-CA1588E72404}" type="slidenum">
              <a:rPr lang="en-IN" smtClean="0"/>
              <a:t>28</a:t>
            </a:fld>
            <a:endParaRPr lang="en-IN"/>
          </a:p>
        </p:txBody>
      </p:sp>
    </p:spTree>
    <p:extLst>
      <p:ext uri="{BB962C8B-B14F-4D97-AF65-F5344CB8AC3E}">
        <p14:creationId xmlns:p14="http://schemas.microsoft.com/office/powerpoint/2010/main" val="923857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31F5-EDC7-47F8-B743-85FC6FECA9B9}"/>
              </a:ext>
            </a:extLst>
          </p:cNvPr>
          <p:cNvSpPr>
            <a:spLocks noGrp="1"/>
          </p:cNvSpPr>
          <p:nvPr>
            <p:ph type="title"/>
          </p:nvPr>
        </p:nvSpPr>
        <p:spPr/>
        <p:txBody>
          <a:bodyPr/>
          <a:lstStyle/>
          <a:p>
            <a:r>
              <a:rPr lang="en-IN" dirty="0"/>
              <a:t>Algorithms</a:t>
            </a:r>
          </a:p>
        </p:txBody>
      </p:sp>
      <p:graphicFrame>
        <p:nvGraphicFramePr>
          <p:cNvPr id="4" name="Content Placeholder 3">
            <a:extLst>
              <a:ext uri="{FF2B5EF4-FFF2-40B4-BE49-F238E27FC236}">
                <a16:creationId xmlns:a16="http://schemas.microsoft.com/office/drawing/2014/main" id="{036365D2-8AFE-4981-AC8A-BD7F1D2C4BB7}"/>
              </a:ext>
            </a:extLst>
          </p:cNvPr>
          <p:cNvGraphicFramePr>
            <a:graphicFrameLocks noGrp="1"/>
          </p:cNvGraphicFramePr>
          <p:nvPr>
            <p:ph idx="1"/>
            <p:extLst>
              <p:ext uri="{D42A27DB-BD31-4B8C-83A1-F6EECF244321}">
                <p14:modId xmlns:p14="http://schemas.microsoft.com/office/powerpoint/2010/main" val="2612927793"/>
              </p:ext>
            </p:extLst>
          </p:nvPr>
        </p:nvGraphicFramePr>
        <p:xfrm>
          <a:off x="955964" y="2105895"/>
          <a:ext cx="10199716" cy="4084959"/>
        </p:xfrm>
        <a:graphic>
          <a:graphicData uri="http://schemas.openxmlformats.org/drawingml/2006/table">
            <a:tbl>
              <a:tblPr/>
              <a:tblGrid>
                <a:gridCol w="8545708">
                  <a:extLst>
                    <a:ext uri="{9D8B030D-6E8A-4147-A177-3AD203B41FA5}">
                      <a16:colId xmlns:a16="http://schemas.microsoft.com/office/drawing/2014/main" val="1778794141"/>
                    </a:ext>
                  </a:extLst>
                </a:gridCol>
                <a:gridCol w="551336">
                  <a:extLst>
                    <a:ext uri="{9D8B030D-6E8A-4147-A177-3AD203B41FA5}">
                      <a16:colId xmlns:a16="http://schemas.microsoft.com/office/drawing/2014/main" val="446639938"/>
                    </a:ext>
                  </a:extLst>
                </a:gridCol>
                <a:gridCol w="1102672">
                  <a:extLst>
                    <a:ext uri="{9D8B030D-6E8A-4147-A177-3AD203B41FA5}">
                      <a16:colId xmlns:a16="http://schemas.microsoft.com/office/drawing/2014/main" val="2749413889"/>
                    </a:ext>
                  </a:extLst>
                </a:gridCol>
              </a:tblGrid>
              <a:tr h="3188672">
                <a:tc>
                  <a:txBody>
                    <a:bodyPr/>
                    <a:lstStyle/>
                    <a:p>
                      <a:pPr>
                        <a:buFont typeface="+mj-lt"/>
                        <a:buAutoNum type="arabicPeriod"/>
                      </a:pPr>
                      <a:r>
                        <a:rPr lang="en-US" sz="2800" dirty="0">
                          <a:latin typeface="Times New Roman" panose="02020603050405020304" pitchFamily="18" charset="0"/>
                          <a:cs typeface="Times New Roman" panose="02020603050405020304" pitchFamily="18" charset="0"/>
                        </a:rPr>
                        <a:t>Clusters the data into </a:t>
                      </a:r>
                      <a:r>
                        <a:rPr lang="en-US" sz="2800" i="1" dirty="0">
                          <a:latin typeface="Times New Roman" panose="02020603050405020304" pitchFamily="18" charset="0"/>
                          <a:cs typeface="Times New Roman" panose="02020603050405020304" pitchFamily="18" charset="0"/>
                        </a:rPr>
                        <a:t>k</a:t>
                      </a:r>
                      <a:r>
                        <a:rPr lang="en-US" sz="2800" dirty="0">
                          <a:latin typeface="Times New Roman" panose="02020603050405020304" pitchFamily="18" charset="0"/>
                          <a:cs typeface="Times New Roman" panose="02020603050405020304" pitchFamily="18" charset="0"/>
                        </a:rPr>
                        <a:t> groups where </a:t>
                      </a:r>
                      <a:r>
                        <a:rPr lang="en-US" sz="2800" i="1" dirty="0">
                          <a:latin typeface="Times New Roman" panose="02020603050405020304" pitchFamily="18" charset="0"/>
                          <a:cs typeface="Times New Roman" panose="02020603050405020304" pitchFamily="18" charset="0"/>
                        </a:rPr>
                        <a:t>k</a:t>
                      </a:r>
                      <a:r>
                        <a:rPr lang="en-US" sz="2800" dirty="0">
                          <a:latin typeface="Times New Roman" panose="02020603050405020304" pitchFamily="18" charset="0"/>
                          <a:cs typeface="Times New Roman" panose="02020603050405020304" pitchFamily="18" charset="0"/>
                        </a:rPr>
                        <a:t>  is predefined.</a:t>
                      </a:r>
                    </a:p>
                    <a:p>
                      <a:pPr>
                        <a:buFont typeface="+mj-lt"/>
                        <a:buAutoNum type="arabicPeriod"/>
                      </a:pPr>
                      <a:r>
                        <a:rPr lang="en-US" sz="2800" dirty="0">
                          <a:latin typeface="Times New Roman" panose="02020603050405020304" pitchFamily="18" charset="0"/>
                          <a:cs typeface="Times New Roman" panose="02020603050405020304" pitchFamily="18" charset="0"/>
                        </a:rPr>
                        <a:t>Select </a:t>
                      </a:r>
                      <a:r>
                        <a:rPr lang="en-US" sz="2800" i="1" dirty="0">
                          <a:latin typeface="Times New Roman" panose="02020603050405020304" pitchFamily="18" charset="0"/>
                          <a:cs typeface="Times New Roman" panose="02020603050405020304" pitchFamily="18" charset="0"/>
                        </a:rPr>
                        <a:t>k</a:t>
                      </a:r>
                      <a:r>
                        <a:rPr lang="en-US" sz="2800" dirty="0">
                          <a:latin typeface="Times New Roman" panose="02020603050405020304" pitchFamily="18" charset="0"/>
                          <a:cs typeface="Times New Roman" panose="02020603050405020304" pitchFamily="18" charset="0"/>
                        </a:rPr>
                        <a:t> points at random as cluster centers.</a:t>
                      </a:r>
                    </a:p>
                    <a:p>
                      <a:pPr>
                        <a:buFont typeface="+mj-lt"/>
                        <a:buAutoNum type="arabicPeriod"/>
                      </a:pPr>
                      <a:r>
                        <a:rPr lang="en-US" sz="2800" dirty="0">
                          <a:latin typeface="Times New Roman" panose="02020603050405020304" pitchFamily="18" charset="0"/>
                          <a:cs typeface="Times New Roman" panose="02020603050405020304" pitchFamily="18" charset="0"/>
                        </a:rPr>
                        <a:t>Assign objects to their closest cluster center according to the </a:t>
                      </a:r>
                      <a:r>
                        <a:rPr lang="en-US" sz="2800" i="1" dirty="0">
                          <a:latin typeface="Times New Roman" panose="02020603050405020304" pitchFamily="18" charset="0"/>
                          <a:cs typeface="Times New Roman" panose="02020603050405020304" pitchFamily="18" charset="0"/>
                        </a:rPr>
                        <a:t>Euclidean distance</a:t>
                      </a:r>
                      <a:r>
                        <a:rPr lang="en-US" sz="2800" dirty="0">
                          <a:latin typeface="Times New Roman" panose="02020603050405020304" pitchFamily="18" charset="0"/>
                          <a:cs typeface="Times New Roman" panose="02020603050405020304" pitchFamily="18" charset="0"/>
                        </a:rPr>
                        <a:t> function.</a:t>
                      </a:r>
                    </a:p>
                    <a:p>
                      <a:pPr>
                        <a:buFont typeface="+mj-lt"/>
                        <a:buAutoNum type="arabicPeriod"/>
                      </a:pPr>
                      <a:r>
                        <a:rPr lang="en-US" sz="2800" dirty="0">
                          <a:latin typeface="Times New Roman" panose="02020603050405020304" pitchFamily="18" charset="0"/>
                          <a:cs typeface="Times New Roman" panose="02020603050405020304" pitchFamily="18" charset="0"/>
                        </a:rPr>
                        <a:t>Calculate the centroid or mean of all objects in each cluster.</a:t>
                      </a:r>
                    </a:p>
                    <a:p>
                      <a:pPr>
                        <a:buFont typeface="+mj-lt"/>
                        <a:buAutoNum type="arabicPeriod"/>
                      </a:pPr>
                      <a:r>
                        <a:rPr lang="en-US" sz="2800" dirty="0">
                          <a:latin typeface="Times New Roman" panose="02020603050405020304" pitchFamily="18" charset="0"/>
                          <a:cs typeface="Times New Roman" panose="02020603050405020304" pitchFamily="18" charset="0"/>
                        </a:rPr>
                        <a:t>Repeat steps 2, 3 and 4 until the same points are assigned to each cluster in consecutive rounds.</a:t>
                      </a:r>
                    </a:p>
                  </a:txBody>
                  <a:tcPr anchor="ctr">
                    <a:lnL>
                      <a:noFill/>
                    </a:lnL>
                    <a:lnR>
                      <a:noFill/>
                    </a:lnR>
                    <a:lnT>
                      <a:noFill/>
                    </a:lnT>
                    <a:lnB>
                      <a:noFill/>
                    </a:lnB>
                  </a:tcPr>
                </a:tc>
                <a:tc>
                  <a:txBody>
                    <a:bodyPr/>
                    <a:lstStyle/>
                    <a:p>
                      <a:endParaRPr lang="en-IN"/>
                    </a:p>
                  </a:txBody>
                  <a:tcPr anchor="ctr">
                    <a:lnL>
                      <a:noFill/>
                    </a:lnL>
                    <a:lnR>
                      <a:noFill/>
                    </a:lnR>
                    <a:lnT>
                      <a:noFill/>
                    </a:lnT>
                    <a:lnB>
                      <a:noFill/>
                    </a:lnB>
                  </a:tcPr>
                </a:tc>
                <a:tc>
                  <a:txBody>
                    <a:bodyPr/>
                    <a:lstStyle/>
                    <a:p>
                      <a:endParaRPr lang="en-IN"/>
                    </a:p>
                  </a:txBody>
                  <a:tcPr anchor="ctr">
                    <a:lnL>
                      <a:noFill/>
                    </a:lnL>
                    <a:lnR>
                      <a:noFill/>
                    </a:lnR>
                    <a:lnT>
                      <a:noFill/>
                    </a:lnT>
                    <a:lnB>
                      <a:noFill/>
                    </a:lnB>
                  </a:tcPr>
                </a:tc>
                <a:extLst>
                  <a:ext uri="{0D108BD9-81ED-4DB2-BD59-A6C34878D82A}">
                    <a16:rowId xmlns:a16="http://schemas.microsoft.com/office/drawing/2014/main" val="23617857"/>
                  </a:ext>
                </a:extLst>
              </a:tr>
              <a:tr h="579759">
                <a:tc>
                  <a:txBody>
                    <a:bodyPr/>
                    <a:lstStyle/>
                    <a:p>
                      <a:endParaRPr lang="en-IN" dirty="0"/>
                    </a:p>
                  </a:txBody>
                  <a:tcPr anchor="ctr">
                    <a:lnL>
                      <a:noFill/>
                    </a:lnL>
                    <a:lnR>
                      <a:noFill/>
                    </a:lnR>
                    <a:lnT>
                      <a:noFill/>
                    </a:lnT>
                    <a:lnB>
                      <a:noFill/>
                    </a:lnB>
                  </a:tcPr>
                </a:tc>
                <a:tc>
                  <a:txBody>
                    <a:bodyPr/>
                    <a:lstStyle/>
                    <a:p>
                      <a:endParaRPr lang="en-IN" dirty="0"/>
                    </a:p>
                  </a:txBody>
                  <a:tcPr>
                    <a:lnL>
                      <a:noFill/>
                    </a:lnL>
                    <a:lnT>
                      <a:noFill/>
                    </a:lnT>
                  </a:tcPr>
                </a:tc>
                <a:tc>
                  <a:txBody>
                    <a:bodyPr/>
                    <a:lstStyle/>
                    <a:p>
                      <a:endParaRPr lang="en-IN" dirty="0"/>
                    </a:p>
                  </a:txBody>
                  <a:tcPr>
                    <a:lnT>
                      <a:noFill/>
                    </a:lnT>
                  </a:tcPr>
                </a:tc>
                <a:extLst>
                  <a:ext uri="{0D108BD9-81ED-4DB2-BD59-A6C34878D82A}">
                    <a16:rowId xmlns:a16="http://schemas.microsoft.com/office/drawing/2014/main" val="3623510360"/>
                  </a:ext>
                </a:extLst>
              </a:tr>
            </a:tbl>
          </a:graphicData>
        </a:graphic>
      </p:graphicFrame>
      <p:sp>
        <p:nvSpPr>
          <p:cNvPr id="5" name="Rectangle 1">
            <a:extLst>
              <a:ext uri="{FF2B5EF4-FFF2-40B4-BE49-F238E27FC236}">
                <a16:creationId xmlns:a16="http://schemas.microsoft.com/office/drawing/2014/main" id="{7BE6BDAF-6B9E-4F38-AAB5-06827540AF86}"/>
              </a:ext>
            </a:extLst>
          </p:cNvPr>
          <p:cNvSpPr>
            <a:spLocks noChangeArrowheads="1"/>
          </p:cNvSpPr>
          <p:nvPr/>
        </p:nvSpPr>
        <p:spPr bwMode="auto">
          <a:xfrm>
            <a:off x="1720850" y="28003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14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59392A5-726D-4164-BB26-0174E87B7B68}"/>
              </a:ext>
            </a:extLst>
          </p:cNvPr>
          <p:cNvSpPr>
            <a:spLocks noGrp="1" noChangeArrowheads="1"/>
          </p:cNvSpPr>
          <p:nvPr>
            <p:ph type="title"/>
          </p:nvPr>
        </p:nvSpPr>
        <p:spPr>
          <a:xfrm>
            <a:off x="3124200" y="533400"/>
            <a:ext cx="6248400" cy="609600"/>
          </a:xfrm>
        </p:spPr>
        <p:txBody>
          <a:bodyPr>
            <a:normAutofit fontScale="90000"/>
          </a:bodyPr>
          <a:lstStyle/>
          <a:p>
            <a:pPr eaLnBrk="1" hangingPunct="1"/>
            <a:r>
              <a:rPr lang="en-US" altLang="en-US" dirty="0">
                <a:solidFill>
                  <a:schemeClr val="accent2"/>
                </a:solidFill>
                <a:latin typeface="Times New Roman" panose="02020603050405020304" pitchFamily="18" charset="0"/>
                <a:cs typeface="Times New Roman" panose="02020603050405020304" pitchFamily="18" charset="0"/>
              </a:rPr>
              <a:t>Unit V -</a:t>
            </a:r>
            <a:r>
              <a:rPr lang="en-US" altLang="en-US" dirty="0" err="1">
                <a:solidFill>
                  <a:schemeClr val="accent2"/>
                </a:solidFill>
                <a:latin typeface="Times New Roman" panose="02020603050405020304" pitchFamily="18" charset="0"/>
                <a:cs typeface="Times New Roman" panose="02020603050405020304" pitchFamily="18" charset="0"/>
              </a:rPr>
              <a:t>Syallabus</a:t>
            </a:r>
            <a:endParaRPr lang="en-US" altLang="en-US" dirty="0">
              <a:solidFill>
                <a:schemeClr val="accent2"/>
              </a:solidFill>
              <a:latin typeface="Times New Roman" panose="02020603050405020304" pitchFamily="18" charset="0"/>
              <a:cs typeface="Times New Roman" panose="02020603050405020304" pitchFamily="18" charset="0"/>
            </a:endParaRPr>
          </a:p>
        </p:txBody>
      </p:sp>
      <p:sp>
        <p:nvSpPr>
          <p:cNvPr id="7171" name="Rectangle 3">
            <a:extLst>
              <a:ext uri="{FF2B5EF4-FFF2-40B4-BE49-F238E27FC236}">
                <a16:creationId xmlns:a16="http://schemas.microsoft.com/office/drawing/2014/main" id="{0C4BE4C6-B0E7-4308-A9F8-18D465D48579}"/>
              </a:ext>
            </a:extLst>
          </p:cNvPr>
          <p:cNvSpPr>
            <a:spLocks noGrp="1" noChangeArrowheads="1"/>
          </p:cNvSpPr>
          <p:nvPr>
            <p:ph type="body" idx="1"/>
          </p:nvPr>
        </p:nvSpPr>
        <p:spPr>
          <a:xfrm>
            <a:off x="678872" y="1219200"/>
            <a:ext cx="10945092" cy="5029200"/>
          </a:xfrm>
        </p:spPr>
        <p:txBody>
          <a:bodyPr>
            <a:normAutofit fontScale="92500" lnSpcReduction="10000"/>
          </a:bodyPr>
          <a:lstStyle/>
          <a:p>
            <a:pPr marL="0" indent="0" algn="just">
              <a:buNone/>
            </a:pPr>
            <a:r>
              <a:rPr lang="en-US" sz="2000" b="1" dirty="0">
                <a:effectLst/>
                <a:latin typeface="Times New Roman" panose="02020603050405020304" pitchFamily="18" charset="0"/>
                <a:ea typeface="Times New Roman" panose="02020603050405020304" pitchFamily="18" charset="0"/>
              </a:rPr>
              <a:t>UNIT VCLUSTERING, APPLICATIONS AND TRENDS IN DATA MINING            L-8</a:t>
            </a:r>
            <a:endParaRPr lang="en-IN"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Cluster Analysis </a:t>
            </a:r>
          </a:p>
          <a:p>
            <a:pPr algn="just"/>
            <a:r>
              <a:rPr lang="en-US" sz="2000" dirty="0">
                <a:effectLst/>
                <a:latin typeface="Times New Roman" panose="02020603050405020304" pitchFamily="18" charset="0"/>
                <a:ea typeface="Times New Roman" panose="02020603050405020304" pitchFamily="18" charset="0"/>
              </a:rPr>
              <a:t>Types of Data </a:t>
            </a:r>
          </a:p>
          <a:p>
            <a:pPr algn="just"/>
            <a:r>
              <a:rPr lang="en-US" sz="2000" dirty="0">
                <a:effectLst/>
                <a:latin typeface="Times New Roman" panose="02020603050405020304" pitchFamily="18" charset="0"/>
                <a:ea typeface="Times New Roman" panose="02020603050405020304" pitchFamily="18" charset="0"/>
              </a:rPr>
              <a:t>Categorization of Major Clustering Methods </a:t>
            </a:r>
          </a:p>
          <a:p>
            <a:pPr algn="just"/>
            <a:r>
              <a:rPr lang="en-US" sz="2000" dirty="0">
                <a:effectLst/>
                <a:latin typeface="Times New Roman" panose="02020603050405020304" pitchFamily="18" charset="0"/>
                <a:ea typeface="Times New Roman" panose="02020603050405020304" pitchFamily="18" charset="0"/>
              </a:rPr>
              <a:t>K- means </a:t>
            </a:r>
          </a:p>
          <a:p>
            <a:pPr algn="just"/>
            <a:r>
              <a:rPr lang="en-US" sz="2000" dirty="0">
                <a:effectLst/>
                <a:latin typeface="Times New Roman" panose="02020603050405020304" pitchFamily="18" charset="0"/>
                <a:ea typeface="Times New Roman" panose="02020603050405020304" pitchFamily="18" charset="0"/>
              </a:rPr>
              <a:t> Partitioning Methods </a:t>
            </a:r>
          </a:p>
          <a:p>
            <a:pPr algn="just"/>
            <a:r>
              <a:rPr lang="en-US" sz="2000" dirty="0">
                <a:effectLst/>
                <a:latin typeface="Times New Roman" panose="02020603050405020304" pitchFamily="18" charset="0"/>
                <a:ea typeface="Times New Roman" panose="02020603050405020304" pitchFamily="18" charset="0"/>
              </a:rPr>
              <a:t>Hierarchical Methods </a:t>
            </a:r>
          </a:p>
          <a:p>
            <a:pPr algn="just"/>
            <a:r>
              <a:rPr lang="en-US" sz="2000" dirty="0">
                <a:effectLst/>
                <a:latin typeface="Times New Roman" panose="02020603050405020304" pitchFamily="18" charset="0"/>
                <a:ea typeface="Times New Roman" panose="02020603050405020304" pitchFamily="18" charset="0"/>
              </a:rPr>
              <a:t> Outlier Analysis </a:t>
            </a:r>
          </a:p>
          <a:p>
            <a:pPr algn="just"/>
            <a:r>
              <a:rPr lang="en-US" sz="2000" dirty="0">
                <a:effectLst/>
                <a:latin typeface="Times New Roman" panose="02020603050405020304" pitchFamily="18" charset="0"/>
                <a:ea typeface="Times New Roman" panose="02020603050405020304" pitchFamily="18" charset="0"/>
              </a:rPr>
              <a:t> Data Mining Applications </a:t>
            </a:r>
          </a:p>
          <a:p>
            <a:pPr algn="just"/>
            <a:r>
              <a:rPr lang="en-US" sz="2000" dirty="0">
                <a:effectLst/>
                <a:latin typeface="Times New Roman" panose="02020603050405020304" pitchFamily="18" charset="0"/>
                <a:ea typeface="Times New Roman" panose="02020603050405020304" pitchFamily="18" charset="0"/>
              </a:rPr>
              <a:t>Social Impacts of Data Mining </a:t>
            </a:r>
          </a:p>
          <a:p>
            <a:pPr algn="just"/>
            <a:r>
              <a:rPr lang="en-US" sz="2000" dirty="0">
                <a:effectLst/>
                <a:latin typeface="Times New Roman" panose="02020603050405020304" pitchFamily="18" charset="0"/>
                <a:ea typeface="Times New Roman" panose="02020603050405020304" pitchFamily="18" charset="0"/>
              </a:rPr>
              <a:t> Mining WWW </a:t>
            </a:r>
          </a:p>
          <a:p>
            <a:pPr algn="just"/>
            <a:r>
              <a:rPr lang="en-US" sz="2000" dirty="0">
                <a:effectLst/>
                <a:latin typeface="Times New Roman" panose="02020603050405020304" pitchFamily="18" charset="0"/>
                <a:ea typeface="Times New Roman" panose="02020603050405020304" pitchFamily="18" charset="0"/>
              </a:rPr>
              <a:t> Mining Text Database  </a:t>
            </a:r>
          </a:p>
          <a:p>
            <a:pPr algn="just"/>
            <a:r>
              <a:rPr lang="en-US" sz="2000" dirty="0">
                <a:effectLst/>
                <a:latin typeface="Times New Roman" panose="02020603050405020304" pitchFamily="18" charset="0"/>
                <a:ea typeface="Times New Roman" panose="02020603050405020304" pitchFamily="18" charset="0"/>
              </a:rPr>
              <a:t>Mining Spatial Databases </a:t>
            </a:r>
          </a:p>
          <a:p>
            <a:pPr algn="just"/>
            <a:r>
              <a:rPr lang="en-US" sz="2000" dirty="0">
                <a:effectLst/>
                <a:latin typeface="Times New Roman" panose="02020603050405020304" pitchFamily="18" charset="0"/>
                <a:ea typeface="Times New Roman" panose="02020603050405020304" pitchFamily="18" charset="0"/>
              </a:rPr>
              <a:t> Case Studies (Simulation Tool).</a:t>
            </a:r>
            <a:endParaRPr lang="en-IN" sz="2000" dirty="0">
              <a:effectLst/>
              <a:latin typeface="Times New Roman" panose="02020603050405020304" pitchFamily="18" charset="0"/>
              <a:ea typeface="Times New Roman" panose="02020603050405020304" pitchFamily="18" charset="0"/>
            </a:endParaRPr>
          </a:p>
          <a:p>
            <a:pPr eaLnBrk="1" hangingPunct="1">
              <a:lnSpc>
                <a:spcPct val="90000"/>
              </a:lnSpc>
              <a:buSzPct val="80000"/>
            </a:pPr>
            <a:endParaRPr lang="en-US" altLang="en-US" sz="32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4EAFFA7-4615-4439-8D71-2BB57C2E5B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137332" cy="1163782"/>
          </a:xfrm>
          <a:prstGeom prst="rect">
            <a:avLst/>
          </a:prstGeom>
        </p:spPr>
      </p:pic>
    </p:spTree>
  </p:cSld>
  <p:clrMapOvr>
    <a:masterClrMapping/>
  </p:clrMapOvr>
  <p:transition advClick="0">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6517-BCD6-4278-9396-4816D2E83B91}"/>
              </a:ext>
            </a:extLst>
          </p:cNvPr>
          <p:cNvSpPr>
            <a:spLocks noGrp="1"/>
          </p:cNvSpPr>
          <p:nvPr>
            <p:ph type="title"/>
          </p:nvPr>
        </p:nvSpPr>
        <p:spPr/>
        <p:txBody>
          <a:bodyPr/>
          <a:lstStyle/>
          <a:p>
            <a:r>
              <a:rPr lang="en-IN" dirty="0"/>
              <a:t>Continued….</a:t>
            </a:r>
          </a:p>
        </p:txBody>
      </p:sp>
      <p:pic>
        <p:nvPicPr>
          <p:cNvPr id="4" name="Picture 3">
            <a:extLst>
              <a:ext uri="{FF2B5EF4-FFF2-40B4-BE49-F238E27FC236}">
                <a16:creationId xmlns:a16="http://schemas.microsoft.com/office/drawing/2014/main" id="{C9EE352E-6A79-4F6F-BB4A-F97E4F24B9C7}"/>
              </a:ext>
            </a:extLst>
          </p:cNvPr>
          <p:cNvPicPr>
            <a:picLocks noChangeAspect="1"/>
          </p:cNvPicPr>
          <p:nvPr/>
        </p:nvPicPr>
        <p:blipFill>
          <a:blip r:embed="rId2"/>
          <a:stretch>
            <a:fillRect/>
          </a:stretch>
        </p:blipFill>
        <p:spPr>
          <a:xfrm>
            <a:off x="1316182" y="2300287"/>
            <a:ext cx="8589818" cy="3546331"/>
          </a:xfrm>
          <a:prstGeom prst="rect">
            <a:avLst/>
          </a:prstGeom>
        </p:spPr>
      </p:pic>
    </p:spTree>
    <p:extLst>
      <p:ext uri="{BB962C8B-B14F-4D97-AF65-F5344CB8AC3E}">
        <p14:creationId xmlns:p14="http://schemas.microsoft.com/office/powerpoint/2010/main" val="2984144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5D114-7B48-47F2-85F8-61575EE0D97C}"/>
              </a:ext>
            </a:extLst>
          </p:cNvPr>
          <p:cNvSpPr>
            <a:spLocks noGrp="1"/>
          </p:cNvSpPr>
          <p:nvPr>
            <p:ph type="title"/>
          </p:nvPr>
        </p:nvSpPr>
        <p:spPr/>
        <p:txBody>
          <a:bodyPr/>
          <a:lstStyle/>
          <a:p>
            <a:r>
              <a:rPr lang="en-IN" dirty="0"/>
              <a:t>Continued..</a:t>
            </a:r>
          </a:p>
        </p:txBody>
      </p:sp>
      <p:graphicFrame>
        <p:nvGraphicFramePr>
          <p:cNvPr id="7" name="Content Placeholder 6">
            <a:extLst>
              <a:ext uri="{FF2B5EF4-FFF2-40B4-BE49-F238E27FC236}">
                <a16:creationId xmlns:a16="http://schemas.microsoft.com/office/drawing/2014/main" id="{1376D444-25C3-47F4-BEB4-C4B4D8E67878}"/>
              </a:ext>
            </a:extLst>
          </p:cNvPr>
          <p:cNvGraphicFramePr>
            <a:graphicFrameLocks noGrp="1"/>
          </p:cNvGraphicFramePr>
          <p:nvPr>
            <p:ph idx="1"/>
          </p:nvPr>
        </p:nvGraphicFramePr>
        <p:xfrm>
          <a:off x="1097280" y="2064331"/>
          <a:ext cx="10318865" cy="3796139"/>
        </p:xfrm>
        <a:graphic>
          <a:graphicData uri="http://schemas.openxmlformats.org/drawingml/2006/table">
            <a:tbl>
              <a:tblPr/>
              <a:tblGrid>
                <a:gridCol w="10318865">
                  <a:extLst>
                    <a:ext uri="{9D8B030D-6E8A-4147-A177-3AD203B41FA5}">
                      <a16:colId xmlns:a16="http://schemas.microsoft.com/office/drawing/2014/main" val="548614620"/>
                    </a:ext>
                  </a:extLst>
                </a:gridCol>
              </a:tblGrid>
              <a:tr h="3796139">
                <a:tc>
                  <a:txBody>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K-Means is relatively an efficient method. However, we need to specify the number of clusters, in advance and the final results are sensitive to initialization and often terminates at a local optimum.</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Unfortunately there is no global theoretical method to find the optimal number of clusters.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practical approach is to compare the outcomes of multiple runs with different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and choose the best one based on a predefined criterion.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general, a large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probably decreases the error but increases the risk of overfitting.</a:t>
                      </a:r>
                    </a:p>
                  </a:txBody>
                  <a:tcPr anchor="ctr">
                    <a:lnL>
                      <a:noFill/>
                    </a:lnL>
                    <a:lnR>
                      <a:noFill/>
                    </a:lnR>
                    <a:lnT>
                      <a:noFill/>
                    </a:lnT>
                    <a:lnB>
                      <a:noFill/>
                    </a:lnB>
                  </a:tcPr>
                </a:tc>
                <a:extLst>
                  <a:ext uri="{0D108BD9-81ED-4DB2-BD59-A6C34878D82A}">
                    <a16:rowId xmlns:a16="http://schemas.microsoft.com/office/drawing/2014/main" val="1707492245"/>
                  </a:ext>
                </a:extLst>
              </a:tr>
            </a:tbl>
          </a:graphicData>
        </a:graphic>
      </p:graphicFrame>
      <p:sp>
        <p:nvSpPr>
          <p:cNvPr id="8" name="Rectangle 2">
            <a:extLst>
              <a:ext uri="{FF2B5EF4-FFF2-40B4-BE49-F238E27FC236}">
                <a16:creationId xmlns:a16="http://schemas.microsoft.com/office/drawing/2014/main" id="{EC863175-5717-4E23-A19A-6C18D867FCA7}"/>
              </a:ext>
            </a:extLst>
          </p:cNvPr>
          <p:cNvSpPr>
            <a:spLocks noChangeArrowheads="1"/>
          </p:cNvSpPr>
          <p:nvPr/>
        </p:nvSpPr>
        <p:spPr bwMode="auto">
          <a:xfrm>
            <a:off x="1720850" y="31194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0498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Definition and its types</a:t>
            </a:r>
          </a:p>
        </p:txBody>
      </p:sp>
      <p:sp>
        <p:nvSpPr>
          <p:cNvPr id="5" name="Content Placeholder 4">
            <a:extLst>
              <a:ext uri="{FF2B5EF4-FFF2-40B4-BE49-F238E27FC236}">
                <a16:creationId xmlns:a16="http://schemas.microsoft.com/office/drawing/2014/main" id="{C1B14608-8E37-40F9-B219-76FD7ADB0699}"/>
              </a:ext>
            </a:extLst>
          </p:cNvPr>
          <p:cNvSpPr>
            <a:spLocks noGrp="1"/>
          </p:cNvSpPr>
          <p:nvPr>
            <p:ph idx="1"/>
          </p:nvPr>
        </p:nvSpPr>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A hierarchical clustering method works by </a:t>
            </a:r>
            <a:r>
              <a:rPr lang="en-US" sz="2800" dirty="0">
                <a:solidFill>
                  <a:srgbClr val="FF0000"/>
                </a:solidFill>
                <a:latin typeface="Times New Roman" panose="02020603050405020304" pitchFamily="18" charset="0"/>
                <a:cs typeface="Times New Roman" panose="02020603050405020304" pitchFamily="18" charset="0"/>
              </a:rPr>
              <a:t>grouping data objects</a:t>
            </a:r>
            <a:r>
              <a:rPr lang="en-US" sz="2800" dirty="0">
                <a:latin typeface="Times New Roman" panose="02020603050405020304" pitchFamily="18" charset="0"/>
                <a:cs typeface="Times New Roman" panose="02020603050405020304" pitchFamily="18" charset="0"/>
              </a:rPr>
              <a:t> into a hierarchy or </a:t>
            </a:r>
            <a:r>
              <a:rPr lang="en-US" sz="2800" dirty="0">
                <a:solidFill>
                  <a:srgbClr val="FF0000"/>
                </a:solidFill>
                <a:latin typeface="Times New Roman" panose="02020603050405020304" pitchFamily="18" charset="0"/>
                <a:cs typeface="Times New Roman" panose="02020603050405020304" pitchFamily="18" charset="0"/>
              </a:rPr>
              <a:t>“tree” of clusters</a:t>
            </a:r>
            <a:r>
              <a:rPr lang="en-US" sz="2800" dirty="0">
                <a:latin typeface="Times New Roman" panose="02020603050405020304" pitchFamily="18" charset="0"/>
                <a:cs typeface="Times New Roman" panose="02020603050405020304" pitchFamily="18" charset="0"/>
              </a:rPr>
              <a:t>.</a:t>
            </a:r>
          </a:p>
          <a:p>
            <a:pPr marL="0" indent="0">
              <a:buNone/>
            </a:pPr>
            <a:r>
              <a:rPr lang="en-US" sz="2800" u="sng" dirty="0">
                <a:latin typeface="Times New Roman" panose="02020603050405020304" pitchFamily="18" charset="0"/>
                <a:cs typeface="Times New Roman" panose="02020603050405020304" pitchFamily="18" charset="0"/>
              </a:rPr>
              <a:t>Types of  </a:t>
            </a:r>
            <a:r>
              <a:rPr lang="en-US" sz="2800" b="1" u="sng" dirty="0">
                <a:latin typeface="Times New Roman" panose="02020603050405020304" pitchFamily="18" charset="0"/>
                <a:cs typeface="Times New Roman" panose="02020603050405020304" pitchFamily="18" charset="0"/>
              </a:rPr>
              <a:t>Hierarchical Methods</a:t>
            </a:r>
            <a:endParaRPr lang="en-IN" sz="2800"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Agglomerative versus Divisive Hierarchical Clustering</a:t>
            </a:r>
            <a:endParaRPr lang="en-IN" sz="2800"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Distance Measures in Algorithmic Methods</a:t>
            </a:r>
            <a:endParaRPr lang="en-IN" sz="2800" dirty="0">
              <a:latin typeface="Times New Roman" panose="02020603050405020304" pitchFamily="18" charset="0"/>
              <a:cs typeface="Times New Roman" panose="02020603050405020304" pitchFamily="18" charset="0"/>
            </a:endParaRPr>
          </a:p>
          <a:p>
            <a:pPr lvl="0"/>
            <a:r>
              <a:rPr lang="en-US" sz="2800" b="1" dirty="0">
                <a:latin typeface="Times New Roman" panose="02020603050405020304" pitchFamily="18" charset="0"/>
                <a:cs typeface="Times New Roman" panose="02020603050405020304" pitchFamily="18" charset="0"/>
              </a:rPr>
              <a:t>BIRCH</a:t>
            </a:r>
            <a:r>
              <a:rPr lang="en-US" sz="2800" dirty="0">
                <a:latin typeface="Times New Roman" panose="02020603050405020304" pitchFamily="18" charset="0"/>
                <a:cs typeface="Times New Roman" panose="02020603050405020304" pitchFamily="18" charset="0"/>
              </a:rPr>
              <a:t>: Multiphase Hierarchical Clustering Using </a:t>
            </a:r>
            <a:r>
              <a:rPr lang="en-US" sz="2800" dirty="0">
                <a:solidFill>
                  <a:srgbClr val="FF0000"/>
                </a:solidFill>
                <a:latin typeface="Times New Roman" panose="02020603050405020304" pitchFamily="18" charset="0"/>
                <a:cs typeface="Times New Roman" panose="02020603050405020304" pitchFamily="18" charset="0"/>
              </a:rPr>
              <a:t>Clustering Feature Trees</a:t>
            </a:r>
            <a:endParaRPr lang="en-IN" sz="2800" dirty="0">
              <a:solidFill>
                <a:srgbClr val="FF0000"/>
              </a:solidFill>
              <a:latin typeface="Times New Roman" panose="02020603050405020304" pitchFamily="18" charset="0"/>
              <a:cs typeface="Times New Roman" panose="02020603050405020304" pitchFamily="18" charset="0"/>
            </a:endParaRPr>
          </a:p>
          <a:p>
            <a:pPr lvl="0"/>
            <a:r>
              <a:rPr lang="en-US" sz="2800" b="1" dirty="0">
                <a:latin typeface="Times New Roman" panose="02020603050405020304" pitchFamily="18" charset="0"/>
                <a:cs typeface="Times New Roman" panose="02020603050405020304" pitchFamily="18" charset="0"/>
              </a:rPr>
              <a:t>Chameleon</a:t>
            </a:r>
            <a:r>
              <a:rPr lang="en-US" sz="2800" dirty="0">
                <a:latin typeface="Times New Roman" panose="02020603050405020304" pitchFamily="18" charset="0"/>
                <a:cs typeface="Times New Roman" panose="02020603050405020304" pitchFamily="18" charset="0"/>
              </a:rPr>
              <a:t>: Multiphase Hierarchical Clustering Using </a:t>
            </a:r>
            <a:r>
              <a:rPr lang="en-US" sz="2800" dirty="0">
                <a:solidFill>
                  <a:srgbClr val="FF0000"/>
                </a:solidFill>
                <a:latin typeface="Times New Roman" panose="02020603050405020304" pitchFamily="18" charset="0"/>
                <a:cs typeface="Times New Roman" panose="02020603050405020304" pitchFamily="18" charset="0"/>
              </a:rPr>
              <a:t>Dynamic Modeling</a:t>
            </a:r>
            <a:endParaRPr lang="en-IN" sz="2800" dirty="0">
              <a:solidFill>
                <a:srgbClr val="FF0000"/>
              </a:solidFill>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63784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68E0-73C9-457D-8198-F65654C1314D}"/>
              </a:ext>
            </a:extLst>
          </p:cNvPr>
          <p:cNvSpPr>
            <a:spLocks noGrp="1"/>
          </p:cNvSpPr>
          <p:nvPr>
            <p:ph type="title"/>
          </p:nvPr>
        </p:nvSpPr>
        <p:spPr/>
        <p:txBody>
          <a:bodyPr>
            <a:normAutofit fontScale="90000"/>
          </a:bodyPr>
          <a:lstStyle/>
          <a:p>
            <a:r>
              <a:rPr lang="en-US" u="sng" dirty="0"/>
              <a:t>Agglomerative versus Divisive Hierarchical Clustering</a:t>
            </a:r>
            <a:br>
              <a:rPr lang="en-IN" dirty="0"/>
            </a:br>
            <a:endParaRPr lang="en-IN" dirty="0"/>
          </a:p>
        </p:txBody>
      </p:sp>
      <p:sp>
        <p:nvSpPr>
          <p:cNvPr id="3" name="Content Placeholder 2">
            <a:extLst>
              <a:ext uri="{FF2B5EF4-FFF2-40B4-BE49-F238E27FC236}">
                <a16:creationId xmlns:a16="http://schemas.microsoft.com/office/drawing/2014/main" id="{015B65D7-282C-441D-8626-F38A732119BE}"/>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An </a:t>
            </a:r>
            <a:r>
              <a:rPr lang="en-US" sz="2400" dirty="0">
                <a:solidFill>
                  <a:srgbClr val="FF0000"/>
                </a:solidFill>
                <a:latin typeface="Times New Roman" panose="02020603050405020304" pitchFamily="18" charset="0"/>
                <a:cs typeface="Times New Roman" panose="02020603050405020304" pitchFamily="18" charset="0"/>
              </a:rPr>
              <a:t>agglomerative hierarchical </a:t>
            </a:r>
            <a:r>
              <a:rPr lang="en-US" sz="2400" dirty="0">
                <a:latin typeface="Times New Roman" panose="02020603050405020304" pitchFamily="18" charset="0"/>
                <a:cs typeface="Times New Roman" panose="02020603050405020304" pitchFamily="18" charset="0"/>
              </a:rPr>
              <a:t>clustering method uses a </a:t>
            </a:r>
            <a:r>
              <a:rPr lang="en-US" sz="2400" dirty="0">
                <a:solidFill>
                  <a:srgbClr val="FF0000"/>
                </a:solidFill>
                <a:latin typeface="Times New Roman" panose="02020603050405020304" pitchFamily="18" charset="0"/>
                <a:cs typeface="Times New Roman" panose="02020603050405020304" pitchFamily="18" charset="0"/>
              </a:rPr>
              <a:t>bottom-up strategy</a:t>
            </a:r>
            <a:r>
              <a:rPr lang="en-US" sz="2400" dirty="0">
                <a:latin typeface="Times New Roman" panose="02020603050405020304" pitchFamily="18" charset="0"/>
                <a:cs typeface="Times New Roman" panose="02020603050405020304" pitchFamily="18" charset="0"/>
              </a:rPr>
              <a:t>. It typically starts by letting each object form its </a:t>
            </a:r>
            <a:r>
              <a:rPr lang="en-US" sz="2400" dirty="0">
                <a:solidFill>
                  <a:srgbClr val="FF0000"/>
                </a:solidFill>
                <a:latin typeface="Times New Roman" panose="02020603050405020304" pitchFamily="18" charset="0"/>
                <a:cs typeface="Times New Roman" panose="02020603050405020304" pitchFamily="18" charset="0"/>
              </a:rPr>
              <a:t>own cluster and iteratively merges clusters into larger and larger clusters</a:t>
            </a:r>
            <a:r>
              <a:rPr lang="en-US" sz="2400" dirty="0">
                <a:latin typeface="Times New Roman" panose="02020603050405020304" pitchFamily="18" charset="0"/>
                <a:cs typeface="Times New Roman" panose="02020603050405020304" pitchFamily="18" charset="0"/>
              </a:rPr>
              <a:t>, until all the objects are in a single cluster or certain termination conditions are satisfied.</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a:t>
            </a:r>
            <a:r>
              <a:rPr lang="en-US" sz="2400" dirty="0">
                <a:solidFill>
                  <a:srgbClr val="FF0000"/>
                </a:solidFill>
                <a:latin typeface="Times New Roman" panose="02020603050405020304" pitchFamily="18" charset="0"/>
                <a:cs typeface="Times New Roman" panose="02020603050405020304" pitchFamily="18" charset="0"/>
              </a:rPr>
              <a:t>divisive hierarchical</a:t>
            </a:r>
            <a:r>
              <a:rPr lang="en-US" sz="2400" dirty="0">
                <a:latin typeface="Times New Roman" panose="02020603050405020304" pitchFamily="18" charset="0"/>
                <a:cs typeface="Times New Roman" panose="02020603050405020304" pitchFamily="18" charset="0"/>
              </a:rPr>
              <a:t> clustering method employs a </a:t>
            </a:r>
            <a:r>
              <a:rPr lang="en-US" sz="2400" dirty="0">
                <a:solidFill>
                  <a:srgbClr val="FF0000"/>
                </a:solidFill>
                <a:latin typeface="Times New Roman" panose="02020603050405020304" pitchFamily="18" charset="0"/>
                <a:cs typeface="Times New Roman" panose="02020603050405020304" pitchFamily="18" charset="0"/>
              </a:rPr>
              <a:t>top-down strategy</a:t>
            </a:r>
            <a:r>
              <a:rPr lang="en-US" sz="2400" dirty="0">
                <a:latin typeface="Times New Roman" panose="02020603050405020304" pitchFamily="18" charset="0"/>
                <a:cs typeface="Times New Roman" panose="02020603050405020304" pitchFamily="18" charset="0"/>
              </a:rPr>
              <a:t>. It starts by placing all objects in one cluster, which is the hierarchy’s root. It then </a:t>
            </a:r>
            <a:r>
              <a:rPr lang="en-US" sz="2400" dirty="0">
                <a:solidFill>
                  <a:srgbClr val="FF0000"/>
                </a:solidFill>
                <a:latin typeface="Times New Roman" panose="02020603050405020304" pitchFamily="18" charset="0"/>
                <a:cs typeface="Times New Roman" panose="02020603050405020304" pitchFamily="18" charset="0"/>
              </a:rPr>
              <a:t>divides the root cluster into several smaller </a:t>
            </a:r>
            <a:r>
              <a:rPr lang="en-US" sz="2400" dirty="0" err="1">
                <a:solidFill>
                  <a:srgbClr val="FF0000"/>
                </a:solidFill>
                <a:latin typeface="Times New Roman" panose="02020603050405020304" pitchFamily="18" charset="0"/>
                <a:cs typeface="Times New Roman" panose="02020603050405020304" pitchFamily="18" charset="0"/>
              </a:rPr>
              <a:t>subclusters</a:t>
            </a:r>
            <a:r>
              <a:rPr lang="en-US" sz="2400" dirty="0">
                <a:latin typeface="Times New Roman" panose="02020603050405020304" pitchFamily="18" charset="0"/>
                <a:cs typeface="Times New Roman" panose="02020603050405020304" pitchFamily="18" charset="0"/>
              </a:rPr>
              <a:t>, and recursively partitions those clusters into smaller ones.</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2863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8436-19A5-42A4-A480-DEA953A54AAD}"/>
              </a:ext>
            </a:extLst>
          </p:cNvPr>
          <p:cNvSpPr>
            <a:spLocks noGrp="1"/>
          </p:cNvSpPr>
          <p:nvPr>
            <p:ph type="title"/>
          </p:nvPr>
        </p:nvSpPr>
        <p:spPr/>
        <p:txBody>
          <a:bodyPr>
            <a:normAutofit fontScale="90000"/>
          </a:bodyPr>
          <a:lstStyle/>
          <a:p>
            <a:r>
              <a:rPr lang="en-US" b="1" dirty="0"/>
              <a:t>Example-</a:t>
            </a:r>
            <a:r>
              <a:rPr lang="en-US" b="1" dirty="0">
                <a:latin typeface="Times New Roman" panose="02020603050405020304" pitchFamily="18" charset="0"/>
                <a:cs typeface="Times New Roman" panose="02020603050405020304" pitchFamily="18" charset="0"/>
              </a:rPr>
              <a:t> Agglomerative versus divisive hierarchical clustering.</a:t>
            </a:r>
            <a:br>
              <a:rPr lang="en-IN" b="1" dirty="0"/>
            </a:br>
            <a:endParaRPr lang="en-IN" b="1" dirty="0"/>
          </a:p>
        </p:txBody>
      </p:sp>
      <p:sp>
        <p:nvSpPr>
          <p:cNvPr id="3" name="Content Placeholder 2">
            <a:extLst>
              <a:ext uri="{FF2B5EF4-FFF2-40B4-BE49-F238E27FC236}">
                <a16:creationId xmlns:a16="http://schemas.microsoft.com/office/drawing/2014/main" id="{C47CE6C7-F044-4712-8CFA-641DCB2ADE0A}"/>
              </a:ext>
            </a:extLst>
          </p:cNvPr>
          <p:cNvSpPr>
            <a:spLocks noGrp="1"/>
          </p:cNvSpPr>
          <p:nvPr>
            <p:ph idx="1"/>
          </p:nvPr>
        </p:nvSpPr>
        <p:spPr>
          <a:xfrm>
            <a:off x="581192" y="1149927"/>
            <a:ext cx="11029615" cy="5569528"/>
          </a:xfrm>
        </p:spPr>
        <p:txBody>
          <a:bodyPr/>
          <a:lstStyle/>
          <a:p>
            <a:r>
              <a:rPr lang="en-US" sz="2400" dirty="0">
                <a:latin typeface="Times New Roman" panose="02020603050405020304" pitchFamily="18" charset="0"/>
                <a:cs typeface="Times New Roman" panose="02020603050405020304" pitchFamily="18" charset="0"/>
              </a:rPr>
              <a:t>Figure shows the application of AGNES (</a:t>
            </a:r>
            <a:r>
              <a:rPr lang="en-US" sz="2400" dirty="0" err="1">
                <a:latin typeface="Times New Roman" panose="02020603050405020304" pitchFamily="18" charset="0"/>
                <a:cs typeface="Times New Roman" panose="02020603050405020304" pitchFamily="18" charset="0"/>
              </a:rPr>
              <a:t>AGglomerative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NESting</a:t>
            </a:r>
            <a:r>
              <a:rPr lang="en-US" sz="2400" dirty="0">
                <a:latin typeface="Times New Roman" panose="02020603050405020304" pitchFamily="18" charset="0"/>
                <a:cs typeface="Times New Roman" panose="02020603050405020304" pitchFamily="18" charset="0"/>
              </a:rPr>
              <a:t>), an agglomerative hierarchical clustering method, and DIANA (</a:t>
            </a:r>
            <a:r>
              <a:rPr lang="en-US" sz="2400" dirty="0" err="1">
                <a:latin typeface="Times New Roman" panose="02020603050405020304" pitchFamily="18" charset="0"/>
                <a:cs typeface="Times New Roman" panose="02020603050405020304" pitchFamily="18" charset="0"/>
              </a:rPr>
              <a:t>DIvisive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ANAlysis</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 divisive hierarchical clustering method, on a data set of five objects, {</a:t>
            </a:r>
            <a:r>
              <a:rPr lang="en-US" sz="2400" dirty="0" err="1">
                <a:latin typeface="Times New Roman" panose="02020603050405020304" pitchFamily="18" charset="0"/>
                <a:cs typeface="Times New Roman" panose="02020603050405020304" pitchFamily="18" charset="0"/>
              </a:rPr>
              <a:t>a,b,c,d</a:t>
            </a:r>
            <a:r>
              <a:rPr lang="en-US" sz="2400" dirty="0">
                <a:latin typeface="Times New Roman" panose="02020603050405020304" pitchFamily="18" charset="0"/>
                <a:cs typeface="Times New Roman" panose="02020603050405020304" pitchFamily="18" charset="0"/>
              </a:rPr>
              <a:t>, e}.</a:t>
            </a:r>
            <a:endParaRPr lang="en-IN" sz="24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6A76493-FB75-477B-9025-6CA9F7B37B9D}"/>
              </a:ext>
            </a:extLst>
          </p:cNvPr>
          <p:cNvPicPr/>
          <p:nvPr/>
        </p:nvPicPr>
        <p:blipFill>
          <a:blip r:embed="rId2"/>
          <a:stretch>
            <a:fillRect/>
          </a:stretch>
        </p:blipFill>
        <p:spPr>
          <a:xfrm>
            <a:off x="2431040" y="4593475"/>
            <a:ext cx="7946015" cy="1965960"/>
          </a:xfrm>
          <a:prstGeom prst="rect">
            <a:avLst/>
          </a:prstGeom>
        </p:spPr>
      </p:pic>
    </p:spTree>
    <p:extLst>
      <p:ext uri="{BB962C8B-B14F-4D97-AF65-F5344CB8AC3E}">
        <p14:creationId xmlns:p14="http://schemas.microsoft.com/office/powerpoint/2010/main" val="19975545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3E9A8-038C-4B40-9577-89E76BB2CA4C}"/>
              </a:ext>
            </a:extLst>
          </p:cNvPr>
          <p:cNvSpPr>
            <a:spLocks noGrp="1"/>
          </p:cNvSpPr>
          <p:nvPr>
            <p:ph type="title"/>
          </p:nvPr>
        </p:nvSpPr>
        <p:spPr/>
        <p:txBody>
          <a:bodyPr>
            <a:normAutofit fontScale="90000"/>
          </a:bodyPr>
          <a:lstStyle/>
          <a:p>
            <a:r>
              <a:rPr lang="en-US" b="1" dirty="0"/>
              <a:t>Dendrogram-</a:t>
            </a:r>
            <a:r>
              <a:rPr lang="en-US" dirty="0"/>
              <a:t> commonly used to represent the process of hierarchical clustering.</a:t>
            </a:r>
            <a:br>
              <a:rPr lang="en-IN" dirty="0"/>
            </a:br>
            <a:endParaRPr lang="en-IN" dirty="0"/>
          </a:p>
        </p:txBody>
      </p:sp>
      <p:pic>
        <p:nvPicPr>
          <p:cNvPr id="4" name="Picture 3">
            <a:extLst>
              <a:ext uri="{FF2B5EF4-FFF2-40B4-BE49-F238E27FC236}">
                <a16:creationId xmlns:a16="http://schemas.microsoft.com/office/drawing/2014/main" id="{9D0C32C5-AE04-4341-B2A9-E5B99FE6EEC7}"/>
              </a:ext>
            </a:extLst>
          </p:cNvPr>
          <p:cNvPicPr/>
          <p:nvPr/>
        </p:nvPicPr>
        <p:blipFill>
          <a:blip r:embed="rId2"/>
          <a:stretch>
            <a:fillRect/>
          </a:stretch>
        </p:blipFill>
        <p:spPr>
          <a:xfrm>
            <a:off x="304800" y="2481262"/>
            <a:ext cx="11499273" cy="3494088"/>
          </a:xfrm>
          <a:prstGeom prst="rect">
            <a:avLst/>
          </a:prstGeom>
        </p:spPr>
      </p:pic>
    </p:spTree>
    <p:extLst>
      <p:ext uri="{BB962C8B-B14F-4D97-AF65-F5344CB8AC3E}">
        <p14:creationId xmlns:p14="http://schemas.microsoft.com/office/powerpoint/2010/main" val="3067786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48CF-FF9D-4390-817E-1A2A1E37C6F9}"/>
              </a:ext>
            </a:extLst>
          </p:cNvPr>
          <p:cNvSpPr>
            <a:spLocks noGrp="1"/>
          </p:cNvSpPr>
          <p:nvPr>
            <p:ph type="title"/>
          </p:nvPr>
        </p:nvSpPr>
        <p:spPr/>
        <p:txBody>
          <a:bodyPr>
            <a:normAutofit fontScale="90000"/>
          </a:bodyPr>
          <a:lstStyle/>
          <a:p>
            <a:r>
              <a:rPr lang="en-US" b="1" u="sng" dirty="0"/>
              <a:t>DISTANCE MEASURES IN ALGORITHMIC METHODS</a:t>
            </a:r>
            <a:br>
              <a:rPr lang="en-IN" dirty="0"/>
            </a:br>
            <a:endParaRPr lang="en-IN" dirty="0"/>
          </a:p>
        </p:txBody>
      </p:sp>
      <p:sp>
        <p:nvSpPr>
          <p:cNvPr id="3" name="Content Placeholder 2">
            <a:extLst>
              <a:ext uri="{FF2B5EF4-FFF2-40B4-BE49-F238E27FC236}">
                <a16:creationId xmlns:a16="http://schemas.microsoft.com/office/drawing/2014/main" id="{24DFEE8B-145A-4C52-B511-73BD2840AB2C}"/>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When an algorithm uses the </a:t>
            </a:r>
            <a:r>
              <a:rPr lang="en-US" sz="2400" dirty="0">
                <a:solidFill>
                  <a:srgbClr val="FF0000"/>
                </a:solidFill>
                <a:latin typeface="Times New Roman" panose="02020603050405020304" pitchFamily="18" charset="0"/>
                <a:cs typeface="Times New Roman" panose="02020603050405020304" pitchFamily="18" charset="0"/>
              </a:rPr>
              <a:t>minimum distance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t>
            </a:r>
            <a:r>
              <a:rPr lang="en-US" sz="2400" baseline="-25000" dirty="0" err="1">
                <a:latin typeface="Times New Roman" panose="02020603050405020304" pitchFamily="18" charset="0"/>
                <a:cs typeface="Times New Roman" panose="02020603050405020304" pitchFamily="18" charset="0"/>
              </a:rPr>
              <a:t>min</a:t>
            </a:r>
            <a:r>
              <a:rPr lang="en-US" sz="2400" dirty="0">
                <a:latin typeface="Times New Roman" panose="02020603050405020304" pitchFamily="18" charset="0"/>
                <a:cs typeface="Times New Roman" panose="02020603050405020304" pitchFamily="18" charset="0"/>
              </a:rPr>
              <a:t>(C</a:t>
            </a:r>
            <a:r>
              <a:rPr lang="en-US" sz="2400"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t>
            </a:r>
            <a:r>
              <a:rPr lang="en-US" sz="2400" baseline="-25000" dirty="0" err="1">
                <a:latin typeface="Times New Roman" panose="02020603050405020304" pitchFamily="18" charset="0"/>
                <a:cs typeface="Times New Roman" panose="02020603050405020304" pitchFamily="18" charset="0"/>
              </a:rPr>
              <a:t>j</a:t>
            </a:r>
            <a:r>
              <a:rPr lang="en-US" sz="2400" dirty="0">
                <a:latin typeface="Times New Roman" panose="02020603050405020304" pitchFamily="18" charset="0"/>
                <a:cs typeface="Times New Roman" panose="02020603050405020304" pitchFamily="18" charset="0"/>
              </a:rPr>
              <a:t>), to measure the distance </a:t>
            </a:r>
            <a:r>
              <a:rPr lang="en-US" sz="2400" dirty="0">
                <a:solidFill>
                  <a:srgbClr val="FF0000"/>
                </a:solidFill>
                <a:latin typeface="Times New Roman" panose="02020603050405020304" pitchFamily="18" charset="0"/>
                <a:cs typeface="Times New Roman" panose="02020603050405020304" pitchFamily="18" charset="0"/>
              </a:rPr>
              <a:t>between clusters</a:t>
            </a:r>
            <a:r>
              <a:rPr lang="en-US" sz="2400" dirty="0">
                <a:latin typeface="Times New Roman" panose="02020603050405020304" pitchFamily="18" charset="0"/>
                <a:cs typeface="Times New Roman" panose="02020603050405020304" pitchFamily="18" charset="0"/>
              </a:rPr>
              <a:t>, it is sometimes called </a:t>
            </a:r>
            <a:r>
              <a:rPr lang="en-US" sz="2400" b="1" dirty="0">
                <a:latin typeface="Times New Roman" panose="02020603050405020304" pitchFamily="18" charset="0"/>
                <a:cs typeface="Times New Roman" panose="02020603050405020304" pitchFamily="18" charset="0"/>
              </a:rPr>
              <a:t>a nearest-neighbor clustering algorithm</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If the clustering process is </a:t>
            </a:r>
            <a:r>
              <a:rPr lang="en-US" sz="2400" dirty="0">
                <a:solidFill>
                  <a:srgbClr val="FF0000"/>
                </a:solidFill>
                <a:latin typeface="Times New Roman" panose="02020603050405020304" pitchFamily="18" charset="0"/>
                <a:cs typeface="Times New Roman" panose="02020603050405020304" pitchFamily="18" charset="0"/>
              </a:rPr>
              <a:t>terminated</a:t>
            </a:r>
            <a:r>
              <a:rPr lang="en-US" sz="2400" dirty="0">
                <a:latin typeface="Times New Roman" panose="02020603050405020304" pitchFamily="18" charset="0"/>
                <a:cs typeface="Times New Roman" panose="02020603050405020304" pitchFamily="18" charset="0"/>
              </a:rPr>
              <a:t> when the </a:t>
            </a:r>
            <a:r>
              <a:rPr lang="en-US" sz="2400" dirty="0">
                <a:solidFill>
                  <a:srgbClr val="FF0000"/>
                </a:solidFill>
                <a:latin typeface="Times New Roman" panose="02020603050405020304" pitchFamily="18" charset="0"/>
                <a:cs typeface="Times New Roman" panose="02020603050405020304" pitchFamily="18" charset="0"/>
              </a:rPr>
              <a:t>distance between nearest clusters</a:t>
            </a:r>
            <a:r>
              <a:rPr lang="en-US" sz="2400" dirty="0">
                <a:latin typeface="Times New Roman" panose="02020603050405020304" pitchFamily="18" charset="0"/>
                <a:cs typeface="Times New Roman" panose="02020603050405020304" pitchFamily="18" charset="0"/>
              </a:rPr>
              <a:t> exceeds a </a:t>
            </a:r>
            <a:r>
              <a:rPr lang="en-US" sz="2400" dirty="0">
                <a:solidFill>
                  <a:srgbClr val="FF0000"/>
                </a:solidFill>
                <a:latin typeface="Times New Roman" panose="02020603050405020304" pitchFamily="18" charset="0"/>
                <a:cs typeface="Times New Roman" panose="02020603050405020304" pitchFamily="18" charset="0"/>
              </a:rPr>
              <a:t>user-defined threshold</a:t>
            </a:r>
            <a:r>
              <a:rPr lang="en-US" sz="2400" dirty="0">
                <a:latin typeface="Times New Roman" panose="02020603050405020304" pitchFamily="18" charset="0"/>
                <a:cs typeface="Times New Roman" panose="02020603050405020304" pitchFamily="18" charset="0"/>
              </a:rPr>
              <a:t>, it is called a </a:t>
            </a:r>
            <a:r>
              <a:rPr lang="en-US" sz="2400" b="1" dirty="0">
                <a:latin typeface="Times New Roman" panose="02020603050405020304" pitchFamily="18" charset="0"/>
                <a:cs typeface="Times New Roman" panose="02020603050405020304" pitchFamily="18" charset="0"/>
              </a:rPr>
              <a:t>single-linkage algorithm.</a:t>
            </a:r>
            <a:endParaRPr lang="en-IN"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 agglomerative hierarchical clustering algorithm that uses the minimum distance measure is also called a </a:t>
            </a:r>
            <a:r>
              <a:rPr lang="en-US" sz="2400" b="1" dirty="0">
                <a:latin typeface="Times New Roman" panose="02020603050405020304" pitchFamily="18" charset="0"/>
                <a:cs typeface="Times New Roman" panose="02020603050405020304" pitchFamily="18" charset="0"/>
              </a:rPr>
              <a:t>minimal spanning tree algorithm</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where a spanning tree of a graph is a tree that </a:t>
            </a:r>
            <a:r>
              <a:rPr lang="en-US" sz="2400" dirty="0">
                <a:solidFill>
                  <a:srgbClr val="FF0000"/>
                </a:solidFill>
                <a:latin typeface="Times New Roman" panose="02020603050405020304" pitchFamily="18" charset="0"/>
                <a:cs typeface="Times New Roman" panose="02020603050405020304" pitchFamily="18" charset="0"/>
              </a:rPr>
              <a:t>connects all vertices</a:t>
            </a:r>
            <a:r>
              <a:rPr lang="en-US" sz="2400" dirty="0">
                <a:latin typeface="Times New Roman" panose="02020603050405020304" pitchFamily="18" charset="0"/>
                <a:cs typeface="Times New Roman" panose="02020603050405020304" pitchFamily="18" charset="0"/>
              </a:rPr>
              <a:t>, and a minimal spanning tree is the </a:t>
            </a:r>
            <a:r>
              <a:rPr lang="en-US" sz="2400" dirty="0">
                <a:solidFill>
                  <a:srgbClr val="FF0000"/>
                </a:solidFill>
                <a:latin typeface="Times New Roman" panose="02020603050405020304" pitchFamily="18" charset="0"/>
                <a:cs typeface="Times New Roman" panose="02020603050405020304" pitchFamily="18" charset="0"/>
              </a:rPr>
              <a:t>one with the least sum of edge weights</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36141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48CF-FF9D-4390-817E-1A2A1E37C6F9}"/>
              </a:ext>
            </a:extLst>
          </p:cNvPr>
          <p:cNvSpPr>
            <a:spLocks noGrp="1"/>
          </p:cNvSpPr>
          <p:nvPr>
            <p:ph type="title"/>
          </p:nvPr>
        </p:nvSpPr>
        <p:spPr/>
        <p:txBody>
          <a:bodyPr>
            <a:normAutofit fontScale="90000"/>
          </a:bodyPr>
          <a:lstStyle/>
          <a:p>
            <a:r>
              <a:rPr lang="en-US" b="1" u="sng" dirty="0"/>
              <a:t>DISTANCE MEASURES IN ALGORITHMIC METHODS</a:t>
            </a:r>
            <a:br>
              <a:rPr lang="en-IN" dirty="0"/>
            </a:br>
            <a:endParaRPr lang="en-IN" dirty="0"/>
          </a:p>
        </p:txBody>
      </p:sp>
      <p:sp>
        <p:nvSpPr>
          <p:cNvPr id="3" name="Content Placeholder 2">
            <a:extLst>
              <a:ext uri="{FF2B5EF4-FFF2-40B4-BE49-F238E27FC236}">
                <a16:creationId xmlns:a16="http://schemas.microsoft.com/office/drawing/2014/main" id="{24DFEE8B-145A-4C52-B511-73BD2840AB2C}"/>
              </a:ext>
            </a:extLst>
          </p:cNvPr>
          <p:cNvSpPr>
            <a:spLocks noGrp="1"/>
          </p:cNvSpPr>
          <p:nvPr>
            <p:ph idx="1"/>
          </p:nvPr>
        </p:nvSpPr>
        <p:spPr/>
        <p:txBody>
          <a:bodyPr>
            <a:normAutofit fontScale="32500" lnSpcReduction="20000"/>
          </a:bodyPr>
          <a:lstStyle/>
          <a:p>
            <a:r>
              <a:rPr lang="en-US" sz="9600" dirty="0">
                <a:latin typeface="Times New Roman" panose="02020603050405020304" pitchFamily="18" charset="0"/>
                <a:cs typeface="Times New Roman" panose="02020603050405020304" pitchFamily="18" charset="0"/>
              </a:rPr>
              <a:t>When an algorithm uses the </a:t>
            </a:r>
            <a:r>
              <a:rPr lang="en-US" sz="9600" dirty="0">
                <a:solidFill>
                  <a:srgbClr val="FF0000"/>
                </a:solidFill>
                <a:latin typeface="Times New Roman" panose="02020603050405020304" pitchFamily="18" charset="0"/>
                <a:cs typeface="Times New Roman" panose="02020603050405020304" pitchFamily="18" charset="0"/>
              </a:rPr>
              <a:t>maximum distance</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dmax</a:t>
            </a:r>
            <a:r>
              <a:rPr lang="en-US" sz="9600" dirty="0">
                <a:latin typeface="Times New Roman" panose="02020603050405020304" pitchFamily="18" charset="0"/>
                <a:cs typeface="Times New Roman" panose="02020603050405020304" pitchFamily="18" charset="0"/>
              </a:rPr>
              <a:t>(Ci ,</a:t>
            </a:r>
            <a:r>
              <a:rPr lang="en-US" sz="9600" dirty="0" err="1">
                <a:latin typeface="Times New Roman" panose="02020603050405020304" pitchFamily="18" charset="0"/>
                <a:cs typeface="Times New Roman" panose="02020603050405020304" pitchFamily="18" charset="0"/>
              </a:rPr>
              <a:t>Cj</a:t>
            </a:r>
            <a:r>
              <a:rPr lang="en-US" sz="9600" dirty="0">
                <a:latin typeface="Times New Roman" panose="02020603050405020304" pitchFamily="18" charset="0"/>
                <a:cs typeface="Times New Roman" panose="02020603050405020304" pitchFamily="18" charset="0"/>
              </a:rPr>
              <a:t>), to measure the distance between clusters, it is sometimes called a </a:t>
            </a:r>
            <a:r>
              <a:rPr lang="en-US" sz="9600" b="1" dirty="0">
                <a:latin typeface="Times New Roman" panose="02020603050405020304" pitchFamily="18" charset="0"/>
                <a:cs typeface="Times New Roman" panose="02020603050405020304" pitchFamily="18" charset="0"/>
              </a:rPr>
              <a:t>farthest-neighbor clustering algorithm</a:t>
            </a:r>
            <a:endParaRPr lang="en-IN" sz="9600" dirty="0">
              <a:latin typeface="Times New Roman" panose="02020603050405020304" pitchFamily="18" charset="0"/>
              <a:cs typeface="Times New Roman" panose="02020603050405020304" pitchFamily="18" charset="0"/>
            </a:endParaRPr>
          </a:p>
          <a:p>
            <a:pPr marL="0" indent="0">
              <a:buNone/>
            </a:pPr>
            <a:r>
              <a:rPr lang="en-US" sz="9600" dirty="0">
                <a:latin typeface="Times New Roman" panose="02020603050405020304" pitchFamily="18" charset="0"/>
                <a:cs typeface="Times New Roman" panose="02020603050405020304" pitchFamily="18" charset="0"/>
              </a:rPr>
              <a:t> </a:t>
            </a:r>
            <a:endParaRPr lang="en-IN" sz="9600" dirty="0">
              <a:latin typeface="Times New Roman" panose="02020603050405020304" pitchFamily="18" charset="0"/>
              <a:cs typeface="Times New Roman" panose="02020603050405020304" pitchFamily="18" charset="0"/>
            </a:endParaRPr>
          </a:p>
          <a:p>
            <a:r>
              <a:rPr lang="en-US" sz="9600" dirty="0">
                <a:latin typeface="Times New Roman" panose="02020603050405020304" pitchFamily="18" charset="0"/>
                <a:cs typeface="Times New Roman" panose="02020603050405020304" pitchFamily="18" charset="0"/>
              </a:rPr>
              <a:t>If the clustering process is </a:t>
            </a:r>
            <a:r>
              <a:rPr lang="en-US" sz="9600" dirty="0">
                <a:solidFill>
                  <a:srgbClr val="FF0000"/>
                </a:solidFill>
                <a:latin typeface="Times New Roman" panose="02020603050405020304" pitchFamily="18" charset="0"/>
                <a:cs typeface="Times New Roman" panose="02020603050405020304" pitchFamily="18" charset="0"/>
              </a:rPr>
              <a:t>terminated</a:t>
            </a:r>
            <a:r>
              <a:rPr lang="en-US" sz="9600" dirty="0">
                <a:latin typeface="Times New Roman" panose="02020603050405020304" pitchFamily="18" charset="0"/>
                <a:cs typeface="Times New Roman" panose="02020603050405020304" pitchFamily="18" charset="0"/>
              </a:rPr>
              <a:t> when the </a:t>
            </a:r>
            <a:r>
              <a:rPr lang="en-US" sz="9600" dirty="0">
                <a:solidFill>
                  <a:srgbClr val="FF0000"/>
                </a:solidFill>
                <a:latin typeface="Times New Roman" panose="02020603050405020304" pitchFamily="18" charset="0"/>
                <a:cs typeface="Times New Roman" panose="02020603050405020304" pitchFamily="18" charset="0"/>
              </a:rPr>
              <a:t>maximum distance between nearest clusters</a:t>
            </a:r>
            <a:r>
              <a:rPr lang="en-US" sz="9600" dirty="0">
                <a:latin typeface="Times New Roman" panose="02020603050405020304" pitchFamily="18" charset="0"/>
                <a:cs typeface="Times New Roman" panose="02020603050405020304" pitchFamily="18" charset="0"/>
              </a:rPr>
              <a:t> exceeds a user-defined threshold, it is called a </a:t>
            </a:r>
            <a:r>
              <a:rPr lang="en-US" sz="9600" b="1" dirty="0">
                <a:latin typeface="Times New Roman" panose="02020603050405020304" pitchFamily="18" charset="0"/>
                <a:cs typeface="Times New Roman" panose="02020603050405020304" pitchFamily="18" charset="0"/>
              </a:rPr>
              <a:t>complete-linkage algorithm.</a:t>
            </a:r>
            <a:endParaRPr lang="en-IN" sz="9600" dirty="0">
              <a:latin typeface="Times New Roman" panose="02020603050405020304" pitchFamily="18" charset="0"/>
              <a:cs typeface="Times New Roman" panose="02020603050405020304" pitchFamily="18" charset="0"/>
            </a:endParaRPr>
          </a:p>
          <a:p>
            <a:pPr marL="0" indent="0">
              <a:buNone/>
            </a:pPr>
            <a:r>
              <a:rPr lang="en-US" sz="9600" dirty="0">
                <a:latin typeface="Times New Roman" panose="02020603050405020304" pitchFamily="18" charset="0"/>
                <a:cs typeface="Times New Roman" panose="02020603050405020304" pitchFamily="18" charset="0"/>
              </a:rPr>
              <a:t> </a:t>
            </a:r>
            <a:endParaRPr lang="en-IN" sz="9600" dirty="0">
              <a:latin typeface="Times New Roman" panose="02020603050405020304" pitchFamily="18" charset="0"/>
              <a:cs typeface="Times New Roman" panose="02020603050405020304" pitchFamily="18" charset="0"/>
            </a:endParaRPr>
          </a:p>
          <a:p>
            <a:r>
              <a:rPr lang="en-US" sz="9600" dirty="0">
                <a:latin typeface="Times New Roman" panose="02020603050405020304" pitchFamily="18" charset="0"/>
                <a:cs typeface="Times New Roman" panose="02020603050405020304" pitchFamily="18" charset="0"/>
              </a:rPr>
              <a:t>The </a:t>
            </a:r>
            <a:r>
              <a:rPr lang="en-US" sz="9600" b="1" dirty="0">
                <a:latin typeface="Times New Roman" panose="02020603050405020304" pitchFamily="18" charset="0"/>
                <a:cs typeface="Times New Roman" panose="02020603050405020304" pitchFamily="18" charset="0"/>
              </a:rPr>
              <a:t>mean distance</a:t>
            </a:r>
            <a:r>
              <a:rPr lang="en-US" sz="9600" dirty="0">
                <a:latin typeface="Times New Roman" panose="02020603050405020304" pitchFamily="18" charset="0"/>
                <a:cs typeface="Times New Roman" panose="02020603050405020304" pitchFamily="18" charset="0"/>
              </a:rPr>
              <a:t> is the simplest to compute, the </a:t>
            </a:r>
            <a:r>
              <a:rPr lang="en-US" sz="9600" b="1" dirty="0">
                <a:latin typeface="Times New Roman" panose="02020603050405020304" pitchFamily="18" charset="0"/>
                <a:cs typeface="Times New Roman" panose="02020603050405020304" pitchFamily="18" charset="0"/>
              </a:rPr>
              <a:t>average distance</a:t>
            </a:r>
            <a:r>
              <a:rPr lang="en-US" sz="9600" dirty="0">
                <a:latin typeface="Times New Roman" panose="02020603050405020304" pitchFamily="18" charset="0"/>
                <a:cs typeface="Times New Roman" panose="02020603050405020304" pitchFamily="18" charset="0"/>
              </a:rPr>
              <a:t> is advantageous in that it can</a:t>
            </a:r>
            <a:r>
              <a:rPr lang="en-US" sz="9600" dirty="0">
                <a:solidFill>
                  <a:srgbClr val="FF0000"/>
                </a:solidFill>
                <a:latin typeface="Times New Roman" panose="02020603050405020304" pitchFamily="18" charset="0"/>
                <a:cs typeface="Times New Roman" panose="02020603050405020304" pitchFamily="18" charset="0"/>
              </a:rPr>
              <a:t> handle categoric as well as numeric data</a:t>
            </a:r>
            <a:r>
              <a:rPr lang="en-US" sz="9600" dirty="0">
                <a:latin typeface="Times New Roman" panose="02020603050405020304" pitchFamily="18" charset="0"/>
                <a:cs typeface="Times New Roman" panose="02020603050405020304" pitchFamily="18" charset="0"/>
              </a:rPr>
              <a:t>.</a:t>
            </a:r>
            <a:endParaRPr lang="en-IN" sz="96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3018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A362-5F0A-4FE9-A2CB-635FD5A5129F}"/>
              </a:ext>
            </a:extLst>
          </p:cNvPr>
          <p:cNvSpPr>
            <a:spLocks noGrp="1"/>
          </p:cNvSpPr>
          <p:nvPr>
            <p:ph type="title"/>
          </p:nvPr>
        </p:nvSpPr>
        <p:spPr/>
        <p:txBody>
          <a:bodyPr>
            <a:normAutofit fontScale="90000"/>
          </a:bodyPr>
          <a:lstStyle/>
          <a:p>
            <a:r>
              <a:rPr lang="en-US" b="1" dirty="0"/>
              <a:t>Example :</a:t>
            </a:r>
            <a:br>
              <a:rPr lang="en-IN" dirty="0"/>
            </a:br>
            <a:r>
              <a:rPr lang="en-US" b="1" dirty="0"/>
              <a:t>Single versus complete linkages.</a:t>
            </a:r>
            <a:r>
              <a:rPr lang="en-US" dirty="0"/>
              <a:t>	</a:t>
            </a:r>
            <a:br>
              <a:rPr lang="en-IN" dirty="0"/>
            </a:br>
            <a:endParaRPr lang="en-IN" dirty="0"/>
          </a:p>
        </p:txBody>
      </p:sp>
      <p:pic>
        <p:nvPicPr>
          <p:cNvPr id="4" name="Picture 3">
            <a:extLst>
              <a:ext uri="{FF2B5EF4-FFF2-40B4-BE49-F238E27FC236}">
                <a16:creationId xmlns:a16="http://schemas.microsoft.com/office/drawing/2014/main" id="{3D6AE28D-7D46-4660-BA52-8758D37859FC}"/>
              </a:ext>
            </a:extLst>
          </p:cNvPr>
          <p:cNvPicPr/>
          <p:nvPr/>
        </p:nvPicPr>
        <p:blipFill>
          <a:blip r:embed="rId2"/>
          <a:stretch>
            <a:fillRect/>
          </a:stretch>
        </p:blipFill>
        <p:spPr>
          <a:xfrm>
            <a:off x="166255" y="1575666"/>
            <a:ext cx="11236036" cy="5116080"/>
          </a:xfrm>
          <a:prstGeom prst="rect">
            <a:avLst/>
          </a:prstGeom>
        </p:spPr>
      </p:pic>
    </p:spTree>
    <p:extLst>
      <p:ext uri="{BB962C8B-B14F-4D97-AF65-F5344CB8AC3E}">
        <p14:creationId xmlns:p14="http://schemas.microsoft.com/office/powerpoint/2010/main" val="3715825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47903-8199-4535-AC46-C7B2DAA1B8A3}"/>
              </a:ext>
            </a:extLst>
          </p:cNvPr>
          <p:cNvSpPr>
            <a:spLocks noGrp="1"/>
          </p:cNvSpPr>
          <p:nvPr>
            <p:ph type="title"/>
          </p:nvPr>
        </p:nvSpPr>
        <p:spPr/>
        <p:txBody>
          <a:bodyPr>
            <a:normAutofit fontScale="90000"/>
          </a:bodyPr>
          <a:lstStyle/>
          <a:p>
            <a:r>
              <a:rPr lang="en-US" b="1" u="sng" dirty="0"/>
              <a:t>BIRCH: MULTIPHASE HIERARCHICAL CLUSTERING USING CLUSTERING FEATURE TREES</a:t>
            </a:r>
            <a:br>
              <a:rPr lang="en-IN" dirty="0"/>
            </a:br>
            <a:endParaRPr lang="en-IN" dirty="0"/>
          </a:p>
        </p:txBody>
      </p:sp>
      <p:sp>
        <p:nvSpPr>
          <p:cNvPr id="3" name="Content Placeholder 2">
            <a:extLst>
              <a:ext uri="{FF2B5EF4-FFF2-40B4-BE49-F238E27FC236}">
                <a16:creationId xmlns:a16="http://schemas.microsoft.com/office/drawing/2014/main" id="{8CCD4A15-ABF5-498E-A3D7-5C8260720D51}"/>
              </a:ext>
            </a:extLst>
          </p:cNvPr>
          <p:cNvSpPr>
            <a:spLocks noGrp="1"/>
          </p:cNvSpPr>
          <p:nvPr>
            <p:ph idx="1"/>
          </p:nvPr>
        </p:nvSpPr>
        <p:spPr>
          <a:xfrm>
            <a:off x="581192" y="1662545"/>
            <a:ext cx="11029615" cy="4655127"/>
          </a:xfrm>
        </p:spPr>
        <p:txBody>
          <a:bodyPr>
            <a:normAutofit fontScale="25000" lnSpcReduction="20000"/>
          </a:bodyPr>
          <a:lstStyle/>
          <a:p>
            <a:r>
              <a:rPr lang="en-US" sz="9600" b="1" dirty="0">
                <a:latin typeface="Times New Roman" panose="02020603050405020304" pitchFamily="18" charset="0"/>
                <a:cs typeface="Times New Roman" panose="02020603050405020304" pitchFamily="18" charset="0"/>
              </a:rPr>
              <a:t>Balanced Iterative Reducing and Clustering using Hierarchies (BIRCH)</a:t>
            </a:r>
            <a:r>
              <a:rPr lang="en-US" sz="9600" dirty="0">
                <a:latin typeface="Times New Roman" panose="02020603050405020304" pitchFamily="18" charset="0"/>
                <a:cs typeface="Times New Roman" panose="02020603050405020304" pitchFamily="18" charset="0"/>
              </a:rPr>
              <a:t> is designed for clustering a </a:t>
            </a:r>
            <a:r>
              <a:rPr lang="en-US" sz="9600" dirty="0">
                <a:solidFill>
                  <a:srgbClr val="FF0000"/>
                </a:solidFill>
                <a:latin typeface="Times New Roman" panose="02020603050405020304" pitchFamily="18" charset="0"/>
                <a:cs typeface="Times New Roman" panose="02020603050405020304" pitchFamily="18" charset="0"/>
              </a:rPr>
              <a:t>large amount of numeric data</a:t>
            </a:r>
            <a:r>
              <a:rPr lang="en-US" sz="9600" dirty="0">
                <a:latin typeface="Times New Roman" panose="02020603050405020304" pitchFamily="18" charset="0"/>
                <a:cs typeface="Times New Roman" panose="02020603050405020304" pitchFamily="18" charset="0"/>
              </a:rPr>
              <a:t> by </a:t>
            </a:r>
            <a:r>
              <a:rPr lang="en-US" sz="9600" dirty="0">
                <a:solidFill>
                  <a:srgbClr val="FF0000"/>
                </a:solidFill>
                <a:latin typeface="Times New Roman" panose="02020603050405020304" pitchFamily="18" charset="0"/>
                <a:cs typeface="Times New Roman" panose="02020603050405020304" pitchFamily="18" charset="0"/>
              </a:rPr>
              <a:t>integrating hierarchical</a:t>
            </a:r>
            <a:r>
              <a:rPr lang="en-US" sz="9600" dirty="0">
                <a:latin typeface="Times New Roman" panose="02020603050405020304" pitchFamily="18" charset="0"/>
                <a:cs typeface="Times New Roman" panose="02020603050405020304" pitchFamily="18" charset="0"/>
              </a:rPr>
              <a:t> clustering (at the initial </a:t>
            </a:r>
            <a:r>
              <a:rPr lang="en-US" sz="9600" dirty="0" err="1">
                <a:solidFill>
                  <a:srgbClr val="FF0000"/>
                </a:solidFill>
                <a:latin typeface="Times New Roman" panose="02020603050405020304" pitchFamily="18" charset="0"/>
                <a:cs typeface="Times New Roman" panose="02020603050405020304" pitchFamily="18" charset="0"/>
              </a:rPr>
              <a:t>microclustering</a:t>
            </a:r>
            <a:r>
              <a:rPr lang="en-US" sz="9600" dirty="0">
                <a:solidFill>
                  <a:srgbClr val="FF0000"/>
                </a:solidFill>
                <a:latin typeface="Times New Roman" panose="02020603050405020304" pitchFamily="18" charset="0"/>
                <a:cs typeface="Times New Roman" panose="02020603050405020304" pitchFamily="18" charset="0"/>
              </a:rPr>
              <a:t> stage</a:t>
            </a:r>
            <a:r>
              <a:rPr lang="en-US" sz="9600" dirty="0">
                <a:latin typeface="Times New Roman" panose="02020603050405020304" pitchFamily="18" charset="0"/>
                <a:cs typeface="Times New Roman" panose="02020603050405020304" pitchFamily="18" charset="0"/>
              </a:rPr>
              <a:t>) and other clustering methods such as iterative partitioning (at the later </a:t>
            </a:r>
            <a:r>
              <a:rPr lang="en-US" sz="9600" dirty="0" err="1">
                <a:solidFill>
                  <a:srgbClr val="FF0000"/>
                </a:solidFill>
                <a:latin typeface="Times New Roman" panose="02020603050405020304" pitchFamily="18" charset="0"/>
                <a:cs typeface="Times New Roman" panose="02020603050405020304" pitchFamily="18" charset="0"/>
              </a:rPr>
              <a:t>macroclustering</a:t>
            </a:r>
            <a:r>
              <a:rPr lang="en-US" sz="9600" dirty="0">
                <a:solidFill>
                  <a:srgbClr val="FF0000"/>
                </a:solidFill>
                <a:latin typeface="Times New Roman" panose="02020603050405020304" pitchFamily="18" charset="0"/>
                <a:cs typeface="Times New Roman" panose="02020603050405020304" pitchFamily="18" charset="0"/>
              </a:rPr>
              <a:t> stage)</a:t>
            </a:r>
            <a:r>
              <a:rPr lang="en-US" sz="9600" dirty="0">
                <a:latin typeface="Times New Roman" panose="02020603050405020304" pitchFamily="18" charset="0"/>
                <a:cs typeface="Times New Roman" panose="02020603050405020304" pitchFamily="18" charset="0"/>
              </a:rPr>
              <a:t>.</a:t>
            </a:r>
            <a:endParaRPr lang="en-IN" sz="9600" dirty="0">
              <a:latin typeface="Times New Roman" panose="02020603050405020304" pitchFamily="18" charset="0"/>
              <a:cs typeface="Times New Roman" panose="02020603050405020304" pitchFamily="18" charset="0"/>
            </a:endParaRPr>
          </a:p>
          <a:p>
            <a:r>
              <a:rPr lang="en-US" sz="9600" dirty="0">
                <a:latin typeface="Times New Roman" panose="02020603050405020304" pitchFamily="18" charset="0"/>
                <a:cs typeface="Times New Roman" panose="02020603050405020304" pitchFamily="18" charset="0"/>
              </a:rPr>
              <a:t>It overcomes the two </a:t>
            </a:r>
            <a:r>
              <a:rPr lang="en-US" sz="9600" dirty="0">
                <a:solidFill>
                  <a:srgbClr val="FF0000"/>
                </a:solidFill>
                <a:latin typeface="Times New Roman" panose="02020603050405020304" pitchFamily="18" charset="0"/>
                <a:cs typeface="Times New Roman" panose="02020603050405020304" pitchFamily="18" charset="0"/>
              </a:rPr>
              <a:t>difficulties</a:t>
            </a:r>
            <a:r>
              <a:rPr lang="en-US" sz="9600" dirty="0">
                <a:latin typeface="Times New Roman" panose="02020603050405020304" pitchFamily="18" charset="0"/>
                <a:cs typeface="Times New Roman" panose="02020603050405020304" pitchFamily="18" charset="0"/>
              </a:rPr>
              <a:t> in agglomerative clustering methods: (1) scalability and (2) the inability to undo what was done in the previous step. </a:t>
            </a:r>
            <a:endParaRPr lang="en-IN" sz="9600" dirty="0">
              <a:latin typeface="Times New Roman" panose="02020603050405020304" pitchFamily="18" charset="0"/>
              <a:cs typeface="Times New Roman" panose="02020603050405020304" pitchFamily="18" charset="0"/>
            </a:endParaRPr>
          </a:p>
          <a:p>
            <a:pPr marL="0" indent="0">
              <a:buNone/>
            </a:pPr>
            <a:endParaRPr lang="en-IN" sz="9600" dirty="0">
              <a:latin typeface="Times New Roman" panose="02020603050405020304" pitchFamily="18" charset="0"/>
              <a:cs typeface="Times New Roman" panose="02020603050405020304" pitchFamily="18" charset="0"/>
            </a:endParaRPr>
          </a:p>
          <a:p>
            <a:r>
              <a:rPr lang="en-US" sz="9600" dirty="0">
                <a:latin typeface="Times New Roman" panose="02020603050405020304" pitchFamily="18" charset="0"/>
                <a:cs typeface="Times New Roman" panose="02020603050405020304" pitchFamily="18" charset="0"/>
              </a:rPr>
              <a:t>BIRCH uses the notions of clustering feature to summarize a cluster, and </a:t>
            </a:r>
            <a:r>
              <a:rPr lang="en-US" sz="9600" dirty="0">
                <a:solidFill>
                  <a:srgbClr val="FF0000"/>
                </a:solidFill>
                <a:latin typeface="Times New Roman" panose="02020603050405020304" pitchFamily="18" charset="0"/>
                <a:cs typeface="Times New Roman" panose="02020603050405020304" pitchFamily="18" charset="0"/>
              </a:rPr>
              <a:t>clustering feature tree (CF-tree) to represent a cluster hierarchy. </a:t>
            </a:r>
          </a:p>
          <a:p>
            <a:r>
              <a:rPr lang="en-US" sz="9600" dirty="0">
                <a:latin typeface="Times New Roman" panose="02020603050405020304" pitchFamily="18" charset="0"/>
                <a:cs typeface="Times New Roman" panose="02020603050405020304" pitchFamily="18" charset="0"/>
              </a:rPr>
              <a:t>These structures help the clustering method achieve </a:t>
            </a:r>
            <a:r>
              <a:rPr lang="en-US" sz="9600" dirty="0">
                <a:solidFill>
                  <a:srgbClr val="FF0000"/>
                </a:solidFill>
                <a:latin typeface="Times New Roman" panose="02020603050405020304" pitchFamily="18" charset="0"/>
                <a:cs typeface="Times New Roman" panose="02020603050405020304" pitchFamily="18" charset="0"/>
              </a:rPr>
              <a:t>good speed and scalability</a:t>
            </a:r>
            <a:r>
              <a:rPr lang="en-US" sz="9600" dirty="0">
                <a:latin typeface="Times New Roman" panose="02020603050405020304" pitchFamily="18" charset="0"/>
                <a:cs typeface="Times New Roman" panose="02020603050405020304" pitchFamily="18" charset="0"/>
              </a:rPr>
              <a:t> in large or even </a:t>
            </a:r>
            <a:r>
              <a:rPr lang="en-US" sz="9600" dirty="0">
                <a:solidFill>
                  <a:srgbClr val="FF0000"/>
                </a:solidFill>
                <a:latin typeface="Times New Roman" panose="02020603050405020304" pitchFamily="18" charset="0"/>
                <a:cs typeface="Times New Roman" panose="02020603050405020304" pitchFamily="18" charset="0"/>
              </a:rPr>
              <a:t>streaming databases</a:t>
            </a:r>
            <a:endParaRPr lang="en-IN" sz="9600" dirty="0">
              <a:solidFill>
                <a:srgbClr val="FF0000"/>
              </a:solidFill>
              <a:latin typeface="Times New Roman" panose="02020603050405020304" pitchFamily="18" charset="0"/>
              <a:cs typeface="Times New Roman" panose="02020603050405020304" pitchFamily="18" charset="0"/>
            </a:endParaRPr>
          </a:p>
          <a:p>
            <a:r>
              <a:rPr lang="en-US" dirty="0">
                <a:solidFill>
                  <a:srgbClr val="FF0000"/>
                </a:solidFill>
              </a:rPr>
              <a:t> </a:t>
            </a:r>
            <a:endParaRPr lang="en-IN" dirty="0">
              <a:solidFill>
                <a:srgbClr val="FF0000"/>
              </a:solidFill>
            </a:endParaRPr>
          </a:p>
          <a:p>
            <a:endParaRPr lang="en-IN" dirty="0">
              <a:solidFill>
                <a:srgbClr val="FF0000"/>
              </a:solidFill>
            </a:endParaRPr>
          </a:p>
        </p:txBody>
      </p:sp>
    </p:spTree>
    <p:extLst>
      <p:ext uri="{BB962C8B-B14F-4D97-AF65-F5344CB8AC3E}">
        <p14:creationId xmlns:p14="http://schemas.microsoft.com/office/powerpoint/2010/main" val="2095612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50869" y="1881051"/>
            <a:ext cx="6805748" cy="3775166"/>
          </a:xfrm>
          <a:prstGeom prst="rect">
            <a:avLst/>
          </a:prstGeom>
        </p:spPr>
      </p:pic>
      <p:pic>
        <p:nvPicPr>
          <p:cNvPr id="7" name="Picture 6">
            <a:extLst>
              <a:ext uri="{FF2B5EF4-FFF2-40B4-BE49-F238E27FC236}">
                <a16:creationId xmlns:a16="http://schemas.microsoft.com/office/drawing/2014/main" id="{24EAFFA7-4615-4439-8D71-2BB57C2E5B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133" y="352698"/>
            <a:ext cx="1137332" cy="1163782"/>
          </a:xfrm>
          <a:prstGeom prst="rect">
            <a:avLst/>
          </a:prstGeom>
        </p:spPr>
      </p:pic>
    </p:spTree>
    <p:extLst>
      <p:ext uri="{BB962C8B-B14F-4D97-AF65-F5344CB8AC3E}">
        <p14:creationId xmlns:p14="http://schemas.microsoft.com/office/powerpoint/2010/main" val="2312991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AB169-0025-44F1-8100-6CCEA51DC2F8}"/>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29463A1E-73EF-4CDE-9FB4-C31ED20AC7CF}"/>
              </a:ext>
            </a:extLst>
          </p:cNvPr>
          <p:cNvSpPr>
            <a:spLocks noGrp="1"/>
          </p:cNvSpPr>
          <p:nvPr>
            <p:ph idx="1"/>
          </p:nvPr>
        </p:nvSpPr>
        <p:spPr/>
        <p:txBody>
          <a:bodyPr/>
          <a:lstStyle/>
          <a:p>
            <a:pPr lvl="1"/>
            <a:r>
              <a:rPr lang="en-US" sz="2400" dirty="0">
                <a:latin typeface="Times New Roman" panose="02020603050405020304" pitchFamily="18" charset="0"/>
                <a:cs typeface="Times New Roman" panose="02020603050405020304" pitchFamily="18" charset="0"/>
              </a:rPr>
              <a:t>Consider a cluster of n d-dimensional data objects or points. The clustering feature (CF) of the cluster is a 3-D vector summarizing information about clusters of objects. It is defined as</a:t>
            </a:r>
            <a:endParaRPr lang="en-IN" sz="2400" dirty="0">
              <a:latin typeface="Times New Roman" panose="02020603050405020304" pitchFamily="18" charset="0"/>
              <a:cs typeface="Times New Roman" panose="02020603050405020304" pitchFamily="18" charset="0"/>
            </a:endParaRPr>
          </a:p>
          <a:p>
            <a:pPr lvl="1"/>
            <a:endParaRPr lang="en-IN" dirty="0"/>
          </a:p>
        </p:txBody>
      </p:sp>
      <p:pic>
        <p:nvPicPr>
          <p:cNvPr id="18" name="Picture 17">
            <a:extLst>
              <a:ext uri="{FF2B5EF4-FFF2-40B4-BE49-F238E27FC236}">
                <a16:creationId xmlns:a16="http://schemas.microsoft.com/office/drawing/2014/main" id="{F4FFA0CD-DFD1-4969-B1DA-48DA6D3FBB46}"/>
              </a:ext>
            </a:extLst>
          </p:cNvPr>
          <p:cNvPicPr/>
          <p:nvPr/>
        </p:nvPicPr>
        <p:blipFill>
          <a:blip r:embed="rId2"/>
          <a:stretch>
            <a:fillRect/>
          </a:stretch>
        </p:blipFill>
        <p:spPr>
          <a:xfrm>
            <a:off x="2369127" y="4671580"/>
            <a:ext cx="5195455" cy="1484264"/>
          </a:xfrm>
          <a:prstGeom prst="rect">
            <a:avLst/>
          </a:prstGeom>
        </p:spPr>
      </p:pic>
    </p:spTree>
    <p:extLst>
      <p:ext uri="{BB962C8B-B14F-4D97-AF65-F5344CB8AC3E}">
        <p14:creationId xmlns:p14="http://schemas.microsoft.com/office/powerpoint/2010/main" val="2593236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4E92-5774-4ECE-A7CD-7609130211DF}"/>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5F7F3907-2551-401B-B15E-56124D3A12CD}"/>
              </a:ext>
            </a:extLst>
          </p:cNvPr>
          <p:cNvSpPr>
            <a:spLocks noGrp="1"/>
          </p:cNvSpPr>
          <p:nvPr>
            <p:ph idx="1"/>
          </p:nvPr>
        </p:nvSpPr>
        <p:spPr>
          <a:xfrm>
            <a:off x="581192" y="1414029"/>
            <a:ext cx="11029615" cy="5157932"/>
          </a:xfrm>
        </p:spPr>
        <p:txBody>
          <a:bodyPr/>
          <a:lstStyle/>
          <a:p>
            <a:r>
              <a:rPr lang="en-US" sz="2400" dirty="0">
                <a:latin typeface="Times New Roman" panose="02020603050405020304" pitchFamily="18" charset="0"/>
                <a:cs typeface="Times New Roman" panose="02020603050405020304" pitchFamily="18" charset="0"/>
              </a:rPr>
              <a:t>Clustering feature are additive. That is, for two disjoint clusters, C</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and C</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with the clustering features CF</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(n</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,LS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,SS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)and CF</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(n</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,LS</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,SS</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respectively, the clustering feature for the cluster that formed by merging C</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and C</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is simply </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CF</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CF</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(n</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n</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,LS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LS</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,SS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SS</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a:t>
            </a:r>
            <a:r>
              <a:rPr lang="en-US" dirty="0"/>
              <a:t>.</a:t>
            </a:r>
            <a:endParaRPr lang="en-IN" dirty="0"/>
          </a:p>
          <a:p>
            <a:pPr marL="0" indent="0">
              <a:buNone/>
            </a:pPr>
            <a:endParaRPr lang="en-IN" dirty="0"/>
          </a:p>
          <a:p>
            <a:endParaRPr lang="en-IN" dirty="0"/>
          </a:p>
        </p:txBody>
      </p:sp>
      <p:pic>
        <p:nvPicPr>
          <p:cNvPr id="4" name="Picture 3">
            <a:extLst>
              <a:ext uri="{FF2B5EF4-FFF2-40B4-BE49-F238E27FC236}">
                <a16:creationId xmlns:a16="http://schemas.microsoft.com/office/drawing/2014/main" id="{97716B2C-4324-4B83-94E8-80770B0020B4}"/>
              </a:ext>
            </a:extLst>
          </p:cNvPr>
          <p:cNvPicPr/>
          <p:nvPr/>
        </p:nvPicPr>
        <p:blipFill>
          <a:blip r:embed="rId2"/>
          <a:stretch>
            <a:fillRect/>
          </a:stretch>
        </p:blipFill>
        <p:spPr>
          <a:xfrm>
            <a:off x="1011382" y="4050819"/>
            <a:ext cx="10460182" cy="1924531"/>
          </a:xfrm>
          <a:prstGeom prst="rect">
            <a:avLst/>
          </a:prstGeom>
        </p:spPr>
      </p:pic>
    </p:spTree>
    <p:extLst>
      <p:ext uri="{BB962C8B-B14F-4D97-AF65-F5344CB8AC3E}">
        <p14:creationId xmlns:p14="http://schemas.microsoft.com/office/powerpoint/2010/main" val="35958186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BFC7-CEC2-4BFE-9040-961022622FEE}"/>
              </a:ext>
            </a:extLst>
          </p:cNvPr>
          <p:cNvSpPr>
            <a:spLocks noGrp="1"/>
          </p:cNvSpPr>
          <p:nvPr>
            <p:ph type="title"/>
          </p:nvPr>
        </p:nvSpPr>
        <p:spPr/>
        <p:txBody>
          <a:bodyPr/>
          <a:lstStyle/>
          <a:p>
            <a:r>
              <a:rPr lang="en-IN" dirty="0" err="1"/>
              <a:t>Cf</a:t>
            </a:r>
            <a:r>
              <a:rPr lang="en-IN" dirty="0"/>
              <a:t> tree</a:t>
            </a:r>
          </a:p>
        </p:txBody>
      </p:sp>
      <p:sp>
        <p:nvSpPr>
          <p:cNvPr id="3" name="Content Placeholder 2">
            <a:extLst>
              <a:ext uri="{FF2B5EF4-FFF2-40B4-BE49-F238E27FC236}">
                <a16:creationId xmlns:a16="http://schemas.microsoft.com/office/drawing/2014/main" id="{E61E64CE-C938-49E9-80FA-52B34EE3C893}"/>
              </a:ext>
            </a:extLst>
          </p:cNvPr>
          <p:cNvSpPr>
            <a:spLocks noGrp="1"/>
          </p:cNvSpPr>
          <p:nvPr>
            <p:ph idx="1"/>
          </p:nvPr>
        </p:nvSpPr>
        <p:spPr>
          <a:xfrm>
            <a:off x="581192" y="193964"/>
            <a:ext cx="11029615" cy="5781386"/>
          </a:xfrm>
        </p:spPr>
        <p:txBody>
          <a:bodyPr/>
          <a:lstStyle/>
          <a:p>
            <a:r>
              <a:rPr lang="en-US" sz="2800" dirty="0">
                <a:latin typeface="Times New Roman" panose="02020603050405020304" pitchFamily="18" charset="0"/>
                <a:cs typeface="Times New Roman" panose="02020603050405020304" pitchFamily="18" charset="0"/>
              </a:rPr>
              <a:t>A CF-tree is a height-balanced tree that stores the clustering features for a hierarchical clustering</a:t>
            </a:r>
          </a:p>
          <a:p>
            <a:pPr marL="0" indent="0">
              <a:buNone/>
            </a:pPr>
            <a:endParaRPr lang="en-IN" sz="28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58D1F41-3D6D-4AF6-B129-BEC53D2D42EE}"/>
              </a:ext>
            </a:extLst>
          </p:cNvPr>
          <p:cNvPicPr/>
          <p:nvPr/>
        </p:nvPicPr>
        <p:blipFill>
          <a:blip r:embed="rId2"/>
          <a:stretch>
            <a:fillRect/>
          </a:stretch>
        </p:blipFill>
        <p:spPr>
          <a:xfrm>
            <a:off x="1316182" y="3131127"/>
            <a:ext cx="8271163" cy="3532909"/>
          </a:xfrm>
          <a:prstGeom prst="rect">
            <a:avLst/>
          </a:prstGeom>
        </p:spPr>
      </p:pic>
    </p:spTree>
    <p:extLst>
      <p:ext uri="{BB962C8B-B14F-4D97-AF65-F5344CB8AC3E}">
        <p14:creationId xmlns:p14="http://schemas.microsoft.com/office/powerpoint/2010/main" val="7982048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41146-9C75-4E15-A5AE-6B5585EBD6E5}"/>
              </a:ext>
            </a:extLst>
          </p:cNvPr>
          <p:cNvSpPr>
            <a:spLocks noGrp="1"/>
          </p:cNvSpPr>
          <p:nvPr>
            <p:ph type="title"/>
          </p:nvPr>
        </p:nvSpPr>
        <p:spPr/>
        <p:txBody>
          <a:bodyPr>
            <a:normAutofit fontScale="90000"/>
          </a:bodyPr>
          <a:lstStyle/>
          <a:p>
            <a:r>
              <a:rPr lang="en-US" b="1" u="sng" dirty="0"/>
              <a:t>CHAMELEON: MULTIPHASE HIERARCHICAL CLUSTERING USING DYNAMIC MODELING</a:t>
            </a:r>
            <a:br>
              <a:rPr lang="en-IN" dirty="0"/>
            </a:br>
            <a:endParaRPr lang="en-IN" dirty="0"/>
          </a:p>
        </p:txBody>
      </p:sp>
      <p:sp>
        <p:nvSpPr>
          <p:cNvPr id="3" name="Content Placeholder 2">
            <a:extLst>
              <a:ext uri="{FF2B5EF4-FFF2-40B4-BE49-F238E27FC236}">
                <a16:creationId xmlns:a16="http://schemas.microsoft.com/office/drawing/2014/main" id="{2262FDC3-6811-4207-9B38-5BFBDD300EC0}"/>
              </a:ext>
            </a:extLst>
          </p:cNvPr>
          <p:cNvSpPr>
            <a:spLocks noGrp="1"/>
          </p:cNvSpPr>
          <p:nvPr>
            <p:ph idx="1"/>
          </p:nvPr>
        </p:nvSpPr>
        <p:spPr>
          <a:xfrm>
            <a:off x="581192" y="1316182"/>
            <a:ext cx="11029615" cy="6068290"/>
          </a:xfrm>
        </p:spPr>
        <p:txBody>
          <a:bodyPr/>
          <a:lstStyle/>
          <a:p>
            <a:r>
              <a:rPr lang="en-US" sz="2400" dirty="0">
                <a:latin typeface="Times New Roman" panose="02020603050405020304" pitchFamily="18" charset="0"/>
                <a:cs typeface="Times New Roman" panose="02020603050405020304" pitchFamily="18" charset="0"/>
              </a:rPr>
              <a:t>Chameleon is a hierarchical clustering algorithm that uses </a:t>
            </a:r>
            <a:r>
              <a:rPr lang="en-US" sz="2400" dirty="0">
                <a:solidFill>
                  <a:srgbClr val="FF0000"/>
                </a:solidFill>
                <a:latin typeface="Times New Roman" panose="02020603050405020304" pitchFamily="18" charset="0"/>
                <a:cs typeface="Times New Roman" panose="02020603050405020304" pitchFamily="18" charset="0"/>
              </a:rPr>
              <a:t>dynamic modeling</a:t>
            </a:r>
            <a:r>
              <a:rPr lang="en-US" sz="2400" dirty="0">
                <a:latin typeface="Times New Roman" panose="02020603050405020304" pitchFamily="18" charset="0"/>
                <a:cs typeface="Times New Roman" panose="02020603050405020304" pitchFamily="18" charset="0"/>
              </a:rPr>
              <a:t> to determine the </a:t>
            </a:r>
            <a:r>
              <a:rPr lang="en-US" sz="2400" dirty="0">
                <a:solidFill>
                  <a:srgbClr val="FF0000"/>
                </a:solidFill>
                <a:latin typeface="Times New Roman" panose="02020603050405020304" pitchFamily="18" charset="0"/>
                <a:cs typeface="Times New Roman" panose="02020603050405020304" pitchFamily="18" charset="0"/>
              </a:rPr>
              <a:t>similarity between pairs of clusters</a:t>
            </a:r>
            <a:r>
              <a:rPr lang="en-US" sz="2400" dirty="0">
                <a:latin typeface="Times New Roman" panose="02020603050405020304" pitchFamily="18" charset="0"/>
                <a:cs typeface="Times New Roman" panose="02020603050405020304" pitchFamily="18" charset="0"/>
              </a:rPr>
              <a:t>. In Chameleon, cluster similarity is assessed based on (1) how well connected objects are within a cluster and (2) the proximity of clusters.</a:t>
            </a:r>
          </a:p>
          <a:p>
            <a:r>
              <a:rPr lang="en-US" sz="2400" dirty="0">
                <a:latin typeface="Times New Roman" panose="02020603050405020304" pitchFamily="18" charset="0"/>
                <a:cs typeface="Times New Roman" panose="02020603050405020304" pitchFamily="18" charset="0"/>
              </a:rPr>
              <a:t>Chameleon uses a</a:t>
            </a:r>
            <a:r>
              <a:rPr lang="en-US" sz="2400" dirty="0">
                <a:solidFill>
                  <a:srgbClr val="FF0000"/>
                </a:solidFill>
                <a:latin typeface="Times New Roman" panose="02020603050405020304" pitchFamily="18" charset="0"/>
                <a:cs typeface="Times New Roman" panose="02020603050405020304" pitchFamily="18" charset="0"/>
              </a:rPr>
              <a:t> k-nearest-neighbor graph approach to construct a sparse graph</a:t>
            </a:r>
            <a:r>
              <a:rPr lang="en-US" sz="2400" dirty="0">
                <a:latin typeface="Times New Roman" panose="02020603050405020304" pitchFamily="18" charset="0"/>
                <a:cs typeface="Times New Roman" panose="02020603050405020304" pitchFamily="18" charset="0"/>
              </a:rPr>
              <a:t>, where each vertex of the graph represents a data object, and there exists an edge between two vertices (objects) if one object is among the k-most similar objects to the other.</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edges are weighted to reflect the similarity between objects. Chameleon uses a graph partitioning algorithm to partition the k-nearest-neighbor graph into a large number of relatively s</a:t>
            </a:r>
            <a:r>
              <a:rPr lang="en-US" sz="2400" dirty="0">
                <a:solidFill>
                  <a:srgbClr val="FF0000"/>
                </a:solidFill>
                <a:latin typeface="Times New Roman" panose="02020603050405020304" pitchFamily="18" charset="0"/>
                <a:cs typeface="Times New Roman" panose="02020603050405020304" pitchFamily="18" charset="0"/>
              </a:rPr>
              <a:t>mall </a:t>
            </a:r>
            <a:r>
              <a:rPr lang="en-US" sz="2400" dirty="0" err="1">
                <a:solidFill>
                  <a:srgbClr val="FF0000"/>
                </a:solidFill>
                <a:latin typeface="Times New Roman" panose="02020603050405020304" pitchFamily="18" charset="0"/>
                <a:cs typeface="Times New Roman" panose="02020603050405020304" pitchFamily="18" charset="0"/>
              </a:rPr>
              <a:t>subclusters</a:t>
            </a:r>
            <a:r>
              <a:rPr lang="en-US" sz="2400" dirty="0">
                <a:solidFill>
                  <a:srgbClr val="FF0000"/>
                </a:solidFill>
                <a:latin typeface="Times New Roman" panose="02020603050405020304" pitchFamily="18" charset="0"/>
                <a:cs typeface="Times New Roman" panose="02020603050405020304" pitchFamily="18" charset="0"/>
              </a:rPr>
              <a:t> such that it minimizes the edge cut.</a:t>
            </a:r>
            <a:endParaRPr lang="en-IN" sz="2400" dirty="0">
              <a:solidFill>
                <a:srgbClr val="FF0000"/>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486906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2236-D080-417F-BB71-99E82F3827A7}"/>
              </a:ext>
            </a:extLst>
          </p:cNvPr>
          <p:cNvSpPr>
            <a:spLocks noGrp="1"/>
          </p:cNvSpPr>
          <p:nvPr>
            <p:ph type="title"/>
          </p:nvPr>
        </p:nvSpPr>
        <p:spPr/>
        <p:txBody>
          <a:bodyPr/>
          <a:lstStyle/>
          <a:p>
            <a:r>
              <a:rPr lang="en-IN" dirty="0"/>
              <a:t>Continued..</a:t>
            </a:r>
          </a:p>
        </p:txBody>
      </p:sp>
      <p:pic>
        <p:nvPicPr>
          <p:cNvPr id="4" name="Picture 3">
            <a:extLst>
              <a:ext uri="{FF2B5EF4-FFF2-40B4-BE49-F238E27FC236}">
                <a16:creationId xmlns:a16="http://schemas.microsoft.com/office/drawing/2014/main" id="{B6A3977A-9F62-467E-9005-73990FC991BA}"/>
              </a:ext>
            </a:extLst>
          </p:cNvPr>
          <p:cNvPicPr/>
          <p:nvPr/>
        </p:nvPicPr>
        <p:blipFill>
          <a:blip r:embed="rId2"/>
          <a:stretch>
            <a:fillRect/>
          </a:stretch>
        </p:blipFill>
        <p:spPr>
          <a:xfrm>
            <a:off x="1233055" y="2703512"/>
            <a:ext cx="9448800" cy="2962997"/>
          </a:xfrm>
          <a:prstGeom prst="rect">
            <a:avLst/>
          </a:prstGeom>
        </p:spPr>
      </p:pic>
    </p:spTree>
    <p:extLst>
      <p:ext uri="{BB962C8B-B14F-4D97-AF65-F5344CB8AC3E}">
        <p14:creationId xmlns:p14="http://schemas.microsoft.com/office/powerpoint/2010/main" val="1998679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FE34-9B20-4EA9-9093-DC990B530119}"/>
              </a:ext>
            </a:extLst>
          </p:cNvPr>
          <p:cNvSpPr>
            <a:spLocks noGrp="1"/>
          </p:cNvSpPr>
          <p:nvPr>
            <p:ph type="title"/>
          </p:nvPr>
        </p:nvSpPr>
        <p:spPr/>
        <p:txBody>
          <a:bodyPr/>
          <a:lstStyle/>
          <a:p>
            <a:r>
              <a:rPr lang="en-US" b="1" u="sng" dirty="0"/>
              <a:t>OUTLIERS AND OUTLIER ANALYSIS</a:t>
            </a:r>
            <a:br>
              <a:rPr lang="en-IN" dirty="0"/>
            </a:br>
            <a:endParaRPr lang="en-IN" dirty="0"/>
          </a:p>
        </p:txBody>
      </p:sp>
      <p:pic>
        <p:nvPicPr>
          <p:cNvPr id="4" name="Picture 3">
            <a:extLst>
              <a:ext uri="{FF2B5EF4-FFF2-40B4-BE49-F238E27FC236}">
                <a16:creationId xmlns:a16="http://schemas.microsoft.com/office/drawing/2014/main" id="{046CE2FC-9FC2-490A-B5EF-9E9F05194984}"/>
              </a:ext>
            </a:extLst>
          </p:cNvPr>
          <p:cNvPicPr/>
          <p:nvPr/>
        </p:nvPicPr>
        <p:blipFill>
          <a:blip r:embed="rId2"/>
          <a:stretch>
            <a:fillRect/>
          </a:stretch>
        </p:blipFill>
        <p:spPr>
          <a:xfrm>
            <a:off x="1551709" y="2609850"/>
            <a:ext cx="9587345" cy="3545994"/>
          </a:xfrm>
          <a:prstGeom prst="rect">
            <a:avLst/>
          </a:prstGeom>
        </p:spPr>
      </p:pic>
    </p:spTree>
    <p:extLst>
      <p:ext uri="{BB962C8B-B14F-4D97-AF65-F5344CB8AC3E}">
        <p14:creationId xmlns:p14="http://schemas.microsoft.com/office/powerpoint/2010/main" val="11883576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CA48A-AA7F-46CD-9BAB-4B3DBD16FF82}"/>
              </a:ext>
            </a:extLst>
          </p:cNvPr>
          <p:cNvSpPr>
            <a:spLocks noGrp="1"/>
          </p:cNvSpPr>
          <p:nvPr>
            <p:ph type="title"/>
          </p:nvPr>
        </p:nvSpPr>
        <p:spPr/>
        <p:txBody>
          <a:bodyPr/>
          <a:lstStyle/>
          <a:p>
            <a:r>
              <a:rPr lang="en-US" b="1" dirty="0"/>
              <a:t>Types of Outliers</a:t>
            </a:r>
            <a:br>
              <a:rPr lang="en-IN" dirty="0"/>
            </a:br>
            <a:endParaRPr lang="en-IN" dirty="0"/>
          </a:p>
        </p:txBody>
      </p:sp>
      <p:sp>
        <p:nvSpPr>
          <p:cNvPr id="3" name="Content Placeholder 2">
            <a:extLst>
              <a:ext uri="{FF2B5EF4-FFF2-40B4-BE49-F238E27FC236}">
                <a16:creationId xmlns:a16="http://schemas.microsoft.com/office/drawing/2014/main" id="{AF3E7FAC-4E47-483E-AB35-C713829E9E06}"/>
              </a:ext>
            </a:extLst>
          </p:cNvPr>
          <p:cNvSpPr>
            <a:spLocks noGrp="1"/>
          </p:cNvSpPr>
          <p:nvPr>
            <p:ph idx="1"/>
          </p:nvPr>
        </p:nvSpPr>
        <p:spPr/>
        <p:txBody>
          <a:bodyPr>
            <a:normAutofit/>
          </a:bodyPr>
          <a:lstStyle/>
          <a:p>
            <a:r>
              <a:rPr lang="en-US" sz="2400" b="1" dirty="0"/>
              <a:t>Global Outliers -</a:t>
            </a:r>
            <a:r>
              <a:rPr lang="en-US" sz="2400" dirty="0"/>
              <a:t> it deviates significantly from the rest of the data set</a:t>
            </a:r>
            <a:endParaRPr lang="en-IN" sz="2400" dirty="0"/>
          </a:p>
          <a:p>
            <a:r>
              <a:rPr lang="en-US" sz="2400" b="1" dirty="0"/>
              <a:t>Contextual Outliers-</a:t>
            </a:r>
            <a:r>
              <a:rPr lang="en-US" sz="2200" dirty="0">
                <a:latin typeface="Times New Roman" panose="02020603050405020304" pitchFamily="18" charset="0"/>
                <a:cs typeface="Times New Roman" panose="02020603050405020304" pitchFamily="18" charset="0"/>
              </a:rPr>
              <a:t> it deviates significantly with respect to a specific context of the object.</a:t>
            </a:r>
          </a:p>
          <a:p>
            <a:r>
              <a:rPr lang="en-US" sz="2200" dirty="0">
                <a:latin typeface="Times New Roman" panose="02020603050405020304" pitchFamily="18" charset="0"/>
                <a:cs typeface="Times New Roman" panose="02020603050405020304" pitchFamily="18" charset="0"/>
              </a:rPr>
              <a:t>Two attributes</a:t>
            </a:r>
            <a:endParaRPr lang="en-IN" sz="2200" dirty="0">
              <a:latin typeface="Times New Roman" panose="02020603050405020304" pitchFamily="18" charset="0"/>
              <a:cs typeface="Times New Roman" panose="02020603050405020304" pitchFamily="18" charset="0"/>
            </a:endParaRPr>
          </a:p>
          <a:p>
            <a:pPr lvl="1"/>
            <a:r>
              <a:rPr lang="en-US" sz="2100" b="1" dirty="0"/>
              <a:t>Contextual attributes-</a:t>
            </a:r>
          </a:p>
          <a:p>
            <a:pPr lvl="1"/>
            <a:r>
              <a:rPr lang="en-US" sz="2100" b="1" dirty="0"/>
              <a:t>Behavioral attributes:</a:t>
            </a:r>
          </a:p>
          <a:p>
            <a:r>
              <a:rPr lang="en-US" sz="2400" b="1" dirty="0"/>
              <a:t>Collective Outliers-</a:t>
            </a:r>
            <a:r>
              <a:rPr lang="en-US" dirty="0"/>
              <a:t> </a:t>
            </a:r>
            <a:r>
              <a:rPr lang="en-US" sz="2400" dirty="0">
                <a:latin typeface="Times New Roman" panose="02020603050405020304" pitchFamily="18" charset="0"/>
                <a:cs typeface="Times New Roman" panose="02020603050405020304" pitchFamily="18" charset="0"/>
              </a:rPr>
              <a:t>the objects as a whole deviate significantly from the entire data set. Importantly, the individual data objects may not be outliers.</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p>
          <a:p>
            <a:endParaRPr lang="en-IN" sz="2400" dirty="0"/>
          </a:p>
        </p:txBody>
      </p:sp>
    </p:spTree>
    <p:extLst>
      <p:ext uri="{BB962C8B-B14F-4D97-AF65-F5344CB8AC3E}">
        <p14:creationId xmlns:p14="http://schemas.microsoft.com/office/powerpoint/2010/main" val="35990050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E9A63-D88D-42F9-9D7A-6488D532FDF3}"/>
              </a:ext>
            </a:extLst>
          </p:cNvPr>
          <p:cNvSpPr>
            <a:spLocks noGrp="1"/>
          </p:cNvSpPr>
          <p:nvPr>
            <p:ph type="title"/>
          </p:nvPr>
        </p:nvSpPr>
        <p:spPr/>
        <p:txBody>
          <a:bodyPr/>
          <a:lstStyle/>
          <a:p>
            <a:r>
              <a:rPr lang="en-US" b="1" u="sng" dirty="0"/>
              <a:t>Challenges of Outlier Detection</a:t>
            </a:r>
            <a:br>
              <a:rPr lang="en-IN" dirty="0"/>
            </a:br>
            <a:endParaRPr lang="en-IN" dirty="0"/>
          </a:p>
        </p:txBody>
      </p:sp>
      <p:sp>
        <p:nvSpPr>
          <p:cNvPr id="3" name="Content Placeholder 2">
            <a:extLst>
              <a:ext uri="{FF2B5EF4-FFF2-40B4-BE49-F238E27FC236}">
                <a16:creationId xmlns:a16="http://schemas.microsoft.com/office/drawing/2014/main" id="{27DE14BA-BD10-49A4-B604-2C962AD3EF62}"/>
              </a:ext>
            </a:extLst>
          </p:cNvPr>
          <p:cNvSpPr>
            <a:spLocks noGrp="1"/>
          </p:cNvSpPr>
          <p:nvPr>
            <p:ph idx="1"/>
          </p:nvPr>
        </p:nvSpPr>
        <p:spPr>
          <a:xfrm>
            <a:off x="581192" y="1745673"/>
            <a:ext cx="11029615" cy="4710545"/>
          </a:xfrm>
        </p:spPr>
        <p:txBody>
          <a:bodyPr>
            <a:normAutofit/>
          </a:bodyPr>
          <a:lstStyle/>
          <a:p>
            <a:r>
              <a:rPr lang="en-US" sz="2400" b="1" dirty="0">
                <a:latin typeface="Times New Roman" panose="02020603050405020304" pitchFamily="18" charset="0"/>
                <a:cs typeface="Times New Roman" panose="02020603050405020304" pitchFamily="18" charset="0"/>
              </a:rPr>
              <a:t>Modeling normal objects and outliers effectively.</a:t>
            </a:r>
            <a:r>
              <a:rPr lang="en-US" sz="2400" dirty="0">
                <a:latin typeface="Times New Roman" panose="02020603050405020304" pitchFamily="18" charset="0"/>
                <a:cs typeface="Times New Roman" panose="02020603050405020304" pitchFamily="18" charset="0"/>
              </a:rPr>
              <a:t> Outlier detection quality highly depends on the modeling of normal objects and outliers.</a:t>
            </a:r>
            <a:endParaRPr lang="en-IN"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Application-specific outlier detection.</a:t>
            </a:r>
            <a:r>
              <a:rPr lang="en-US" sz="2400" dirty="0">
                <a:latin typeface="Times New Roman" panose="02020603050405020304" pitchFamily="18" charset="0"/>
                <a:cs typeface="Times New Roman" panose="02020603050405020304" pitchFamily="18" charset="0"/>
              </a:rPr>
              <a:t> Technically, choosing the similarity/distance measure and the relationship model to describe data objects is critical in outlier detection.</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Handling noise in outlier detection</a:t>
            </a:r>
            <a:endParaRPr lang="en-IN"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Understandability. </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92644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fontScale="90000"/>
          </a:bodyPr>
          <a:lstStyle/>
          <a:p>
            <a:r>
              <a:rPr lang="en-IN" b="1" u="sng" dirty="0"/>
              <a:t>MINING TEXT DATA</a:t>
            </a:r>
            <a:br>
              <a:rPr lang="en-IN" dirty="0"/>
            </a:br>
            <a:endParaRPr lang="en-US" dirty="0"/>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42785103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E9A63-D88D-42F9-9D7A-6488D532FDF3}"/>
              </a:ext>
            </a:extLst>
          </p:cNvPr>
          <p:cNvSpPr>
            <a:spLocks noGrp="1"/>
          </p:cNvSpPr>
          <p:nvPr>
            <p:ph type="title"/>
          </p:nvPr>
        </p:nvSpPr>
        <p:spPr/>
        <p:txBody>
          <a:bodyPr/>
          <a:lstStyle/>
          <a:p>
            <a:r>
              <a:rPr lang="en-US" b="1" u="sng" dirty="0"/>
              <a:t>About text mining…</a:t>
            </a:r>
            <a:endParaRPr lang="en-IN" dirty="0"/>
          </a:p>
        </p:txBody>
      </p:sp>
      <p:sp>
        <p:nvSpPr>
          <p:cNvPr id="3" name="Content Placeholder 2">
            <a:extLst>
              <a:ext uri="{FF2B5EF4-FFF2-40B4-BE49-F238E27FC236}">
                <a16:creationId xmlns:a16="http://schemas.microsoft.com/office/drawing/2014/main" id="{27DE14BA-BD10-49A4-B604-2C962AD3EF62}"/>
              </a:ext>
            </a:extLst>
          </p:cNvPr>
          <p:cNvSpPr>
            <a:spLocks noGrp="1"/>
          </p:cNvSpPr>
          <p:nvPr>
            <p:ph idx="1"/>
          </p:nvPr>
        </p:nvSpPr>
        <p:spPr>
          <a:xfrm>
            <a:off x="581192" y="1745673"/>
            <a:ext cx="11029615" cy="4710545"/>
          </a:xfrm>
        </p:spPr>
        <p:txBody>
          <a:bodyPr>
            <a:normAutofit/>
          </a:bodyPr>
          <a:lstStyle/>
          <a:p>
            <a:r>
              <a:rPr lang="en-US" sz="2800" dirty="0">
                <a:latin typeface="Times New Roman" panose="02020603050405020304" pitchFamily="18" charset="0"/>
                <a:cs typeface="Times New Roman" panose="02020603050405020304" pitchFamily="18" charset="0"/>
              </a:rPr>
              <a:t>Text mining is an interdisciplinary field that draws on information retrieval, data mining, machine learning, statistics, and computational linguistics. </a:t>
            </a:r>
          </a:p>
          <a:p>
            <a:r>
              <a:rPr lang="en-US" sz="2800" dirty="0">
                <a:latin typeface="Times New Roman" panose="02020603050405020304" pitchFamily="18" charset="0"/>
                <a:cs typeface="Times New Roman" panose="02020603050405020304" pitchFamily="18" charset="0"/>
              </a:rPr>
              <a:t>A substantial portion of information is stored as text such as news articles, technical papers, books, digital libraries, email messages, blogs, and web pages</a:t>
            </a:r>
            <a:endParaRPr lang="en-IN" sz="28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662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59392A5-726D-4164-BB26-0174E87B7B68}"/>
              </a:ext>
            </a:extLst>
          </p:cNvPr>
          <p:cNvSpPr>
            <a:spLocks noGrp="1" noChangeArrowheads="1"/>
          </p:cNvSpPr>
          <p:nvPr>
            <p:ph type="title"/>
          </p:nvPr>
        </p:nvSpPr>
        <p:spPr>
          <a:xfrm>
            <a:off x="3124200" y="533400"/>
            <a:ext cx="6248400" cy="609600"/>
          </a:xfrm>
        </p:spPr>
        <p:txBody>
          <a:bodyPr>
            <a:normAutofit fontScale="90000"/>
          </a:bodyPr>
          <a:lstStyle/>
          <a:p>
            <a:pPr eaLnBrk="1" hangingPunct="1"/>
            <a:r>
              <a:rPr lang="en-US" altLang="en-US" dirty="0">
                <a:latin typeface="Times New Roman" panose="02020603050405020304" pitchFamily="18" charset="0"/>
                <a:cs typeface="Times New Roman" panose="02020603050405020304" pitchFamily="18" charset="0"/>
              </a:rPr>
              <a:t>Cluster Analysis</a:t>
            </a:r>
          </a:p>
        </p:txBody>
      </p:sp>
      <p:sp>
        <p:nvSpPr>
          <p:cNvPr id="7171" name="Rectangle 3">
            <a:extLst>
              <a:ext uri="{FF2B5EF4-FFF2-40B4-BE49-F238E27FC236}">
                <a16:creationId xmlns:a16="http://schemas.microsoft.com/office/drawing/2014/main" id="{0C4BE4C6-B0E7-4308-A9F8-18D465D48579}"/>
              </a:ext>
            </a:extLst>
          </p:cNvPr>
          <p:cNvSpPr>
            <a:spLocks noGrp="1" noChangeArrowheads="1"/>
          </p:cNvSpPr>
          <p:nvPr>
            <p:ph type="body" idx="1"/>
          </p:nvPr>
        </p:nvSpPr>
        <p:spPr>
          <a:xfrm>
            <a:off x="678872" y="1219200"/>
            <a:ext cx="10945092" cy="5029200"/>
          </a:xfrm>
        </p:spPr>
        <p:txBody>
          <a:bodyPr>
            <a:normAutofit/>
          </a:bodyPr>
          <a:lstStyle/>
          <a:p>
            <a:pPr>
              <a:buSzPct val="80000"/>
            </a:pPr>
            <a:r>
              <a:rPr lang="en-US" dirty="0">
                <a:effectLst/>
                <a:latin typeface="Times New Roman" panose="02020603050405020304" pitchFamily="18" charset="0"/>
                <a:ea typeface="Calibri" panose="020F0502020204030204" pitchFamily="34" charset="0"/>
                <a:cs typeface="Times New Roman" panose="02020603050405020304" pitchFamily="18" charset="0"/>
              </a:rPr>
              <a:t>Cluster: A collection of data objects</a:t>
            </a:r>
          </a:p>
          <a:p>
            <a:pPr marL="800100" lvl="1" indent="-342900" algn="just">
              <a:lnSpc>
                <a:spcPct val="99000"/>
              </a:lnSpc>
              <a:buFont typeface="Symbol" panose="05050102010706020507" pitchFamily="18" charset="2"/>
              <a:buChar char=""/>
              <a:tabLst>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similar (or related) to one another within the same group</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99000"/>
              </a:lnSpc>
              <a:buFont typeface="Symbol" panose="05050102010706020507" pitchFamily="18" charset="2"/>
              <a:buChar char=""/>
              <a:tabLst>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dissimilar (or unrelated) to the objects in other groups</a:t>
            </a:r>
          </a:p>
          <a:p>
            <a:pPr>
              <a:buSzPct val="80000"/>
            </a:pPr>
            <a:r>
              <a:rPr lang="en-US" dirty="0">
                <a:effectLst/>
                <a:latin typeface="Times New Roman" panose="02020603050405020304" pitchFamily="18" charset="0"/>
                <a:ea typeface="Calibri" panose="020F0502020204030204" pitchFamily="34" charset="0"/>
                <a:cs typeface="Times New Roman" panose="02020603050405020304" pitchFamily="18" charset="0"/>
              </a:rPr>
              <a:t>Cluster analysis (or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clustering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data segmentation, …</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p>
          <a:p>
            <a:pPr>
              <a:buSzPct val="80000"/>
            </a:pPr>
            <a:r>
              <a:rPr lang="en-US" dirty="0">
                <a:effectLst/>
                <a:latin typeface="Times New Roman" panose="02020603050405020304" pitchFamily="18" charset="0"/>
                <a:ea typeface="Calibri" panose="020F0502020204030204" pitchFamily="34" charset="0"/>
                <a:cs typeface="Times New Roman" panose="02020603050405020304" pitchFamily="18" charset="0"/>
              </a:rPr>
              <a:t>Finding similarities between data according to the characteristics found in the data and grouping similar data objects into clusters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buSzPct val="80000"/>
            </a:pPr>
            <a:r>
              <a:rPr lang="en-US" dirty="0">
                <a:effectLst/>
                <a:latin typeface="Times New Roman" panose="02020603050405020304" pitchFamily="18" charset="0"/>
                <a:ea typeface="Calibri" panose="020F0502020204030204" pitchFamily="34" charset="0"/>
                <a:cs typeface="Times New Roman" panose="02020603050405020304" pitchFamily="18" charset="0"/>
              </a:rPr>
              <a:t>Unsupervised learning: no predefined classes (i.e.,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learning by observations</a:t>
            </a:r>
            <a:r>
              <a:rPr lang="en-US" dirty="0">
                <a:effectLst/>
                <a:latin typeface="Times New Roman" panose="02020603050405020304" pitchFamily="18" charset="0"/>
                <a:ea typeface="Calibri" panose="020F0502020204030204" pitchFamily="34" charset="0"/>
                <a:cs typeface="Times New Roman" panose="02020603050405020304" pitchFamily="18" charset="0"/>
              </a:rPr>
              <a:t> vs. learning by examples: supervised)</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buSzPct val="80000"/>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buSzPct val="80000"/>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eaLnBrk="1" hangingPunct="1">
              <a:lnSpc>
                <a:spcPct val="90000"/>
              </a:lnSpc>
              <a:buSzPct val="80000"/>
              <a:buNone/>
            </a:pPr>
            <a:endParaRPr lang="en-US" altLang="en-US" sz="32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4EAFFA7-4615-4439-8D71-2BB57C2E5B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137332" cy="1163782"/>
          </a:xfrm>
          <a:prstGeom prst="rect">
            <a:avLst/>
          </a:prstGeom>
        </p:spPr>
      </p:pic>
    </p:spTree>
    <p:extLst>
      <p:ext uri="{BB962C8B-B14F-4D97-AF65-F5344CB8AC3E}">
        <p14:creationId xmlns:p14="http://schemas.microsoft.com/office/powerpoint/2010/main" val="1517939807"/>
      </p:ext>
    </p:extLst>
  </p:cSld>
  <p:clrMapOvr>
    <a:masterClrMapping/>
  </p:clrMapOvr>
  <p:transition advClick="0">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FACC0-4941-40BF-AF23-ADB4BEA3C748}"/>
              </a:ext>
            </a:extLst>
          </p:cNvPr>
          <p:cNvSpPr>
            <a:spLocks noGrp="1"/>
          </p:cNvSpPr>
          <p:nvPr>
            <p:ph type="title"/>
          </p:nvPr>
        </p:nvSpPr>
        <p:spPr/>
        <p:txBody>
          <a:bodyPr/>
          <a:lstStyle/>
          <a:p>
            <a:r>
              <a:rPr lang="en-US" b="1" dirty="0"/>
              <a:t>Information Retrieval</a:t>
            </a:r>
            <a:br>
              <a:rPr lang="en-IN" b="1" dirty="0"/>
            </a:br>
            <a:endParaRPr lang="en-IN" dirty="0"/>
          </a:p>
        </p:txBody>
      </p:sp>
      <p:sp>
        <p:nvSpPr>
          <p:cNvPr id="3" name="Content Placeholder 2">
            <a:extLst>
              <a:ext uri="{FF2B5EF4-FFF2-40B4-BE49-F238E27FC236}">
                <a16:creationId xmlns:a16="http://schemas.microsoft.com/office/drawing/2014/main" id="{F7840B78-B051-47B6-B7E5-FEFEA6842C66}"/>
              </a:ext>
            </a:extLst>
          </p:cNvPr>
          <p:cNvSpPr>
            <a:spLocks noGrp="1"/>
          </p:cNvSpPr>
          <p:nvPr>
            <p:ph idx="1"/>
          </p:nvPr>
        </p:nvSpPr>
        <p:spPr/>
        <p:txBody>
          <a:bodyPr>
            <a:noAutofit/>
          </a:bodyPr>
          <a:lstStyle/>
          <a:p>
            <a:r>
              <a:rPr lang="en-IN" sz="2400" dirty="0">
                <a:latin typeface="Times New Roman" panose="02020603050405020304" pitchFamily="18" charset="0"/>
                <a:cs typeface="Times New Roman" panose="02020603050405020304" pitchFamily="18" charset="0"/>
              </a:rPr>
              <a:t>Information retrieval deals with the </a:t>
            </a:r>
            <a:r>
              <a:rPr lang="en-IN" sz="2400" dirty="0">
                <a:solidFill>
                  <a:srgbClr val="FF0000"/>
                </a:solidFill>
                <a:latin typeface="Times New Roman" panose="02020603050405020304" pitchFamily="18" charset="0"/>
                <a:cs typeface="Times New Roman" panose="02020603050405020304" pitchFamily="18" charset="0"/>
              </a:rPr>
              <a:t>retrieval of information</a:t>
            </a:r>
            <a:r>
              <a:rPr lang="en-IN" sz="2400" dirty="0">
                <a:latin typeface="Times New Roman" panose="02020603050405020304" pitchFamily="18" charset="0"/>
                <a:cs typeface="Times New Roman" panose="02020603050405020304" pitchFamily="18" charset="0"/>
              </a:rPr>
              <a:t> from a large number of text-based documents. </a:t>
            </a:r>
          </a:p>
          <a:p>
            <a:r>
              <a:rPr lang="en-IN" sz="2400" dirty="0">
                <a:latin typeface="Times New Roman" panose="02020603050405020304" pitchFamily="18" charset="0"/>
                <a:cs typeface="Times New Roman" panose="02020603050405020304" pitchFamily="18" charset="0"/>
              </a:rPr>
              <a:t>Some of the </a:t>
            </a:r>
            <a:r>
              <a:rPr lang="en-IN" sz="2400" dirty="0">
                <a:solidFill>
                  <a:srgbClr val="FF0000"/>
                </a:solidFill>
                <a:latin typeface="Times New Roman" panose="02020603050405020304" pitchFamily="18" charset="0"/>
                <a:cs typeface="Times New Roman" panose="02020603050405020304" pitchFamily="18" charset="0"/>
              </a:rPr>
              <a:t>database systems are not usually present</a:t>
            </a:r>
            <a:r>
              <a:rPr lang="en-IN" sz="2400" dirty="0">
                <a:latin typeface="Times New Roman" panose="02020603050405020304" pitchFamily="18" charset="0"/>
                <a:cs typeface="Times New Roman" panose="02020603050405020304" pitchFamily="18" charset="0"/>
              </a:rPr>
              <a:t> in information retrieval systems because both handle different kinds of data. </a:t>
            </a:r>
          </a:p>
          <a:p>
            <a:r>
              <a:rPr lang="en-IN" sz="2400" dirty="0">
                <a:latin typeface="Times New Roman" panose="02020603050405020304" pitchFamily="18" charset="0"/>
                <a:cs typeface="Times New Roman" panose="02020603050405020304" pitchFamily="18" charset="0"/>
              </a:rPr>
              <a:t>Examples of information retrieval system include −</a:t>
            </a:r>
          </a:p>
          <a:p>
            <a:pPr lvl="2"/>
            <a:r>
              <a:rPr lang="en-IN" sz="2400" dirty="0">
                <a:latin typeface="Times New Roman" panose="02020603050405020304" pitchFamily="18" charset="0"/>
                <a:cs typeface="Times New Roman" panose="02020603050405020304" pitchFamily="18" charset="0"/>
              </a:rPr>
              <a:t>Online Library catalogue system</a:t>
            </a:r>
          </a:p>
          <a:p>
            <a:pPr lvl="2"/>
            <a:r>
              <a:rPr lang="en-IN" sz="2400" dirty="0">
                <a:latin typeface="Times New Roman" panose="02020603050405020304" pitchFamily="18" charset="0"/>
                <a:cs typeface="Times New Roman" panose="02020603050405020304" pitchFamily="18" charset="0"/>
              </a:rPr>
              <a:t>Online Document Management Systems</a:t>
            </a:r>
          </a:p>
          <a:p>
            <a:pPr lvl="2"/>
            <a:r>
              <a:rPr lang="en-IN" sz="2400" dirty="0">
                <a:latin typeface="Times New Roman" panose="02020603050405020304" pitchFamily="18" charset="0"/>
                <a:cs typeface="Times New Roman" panose="02020603050405020304" pitchFamily="18" charset="0"/>
              </a:rPr>
              <a:t>Web Search Systems etc.</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16434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0C1C3-7B8B-4EFC-B5E2-293EE65ED535}"/>
              </a:ext>
            </a:extLst>
          </p:cNvPr>
          <p:cNvSpPr>
            <a:spLocks noGrp="1"/>
          </p:cNvSpPr>
          <p:nvPr>
            <p:ph type="title"/>
          </p:nvPr>
        </p:nvSpPr>
        <p:spPr/>
        <p:txBody>
          <a:bodyPr/>
          <a:lstStyle/>
          <a:p>
            <a:r>
              <a:rPr lang="en-US" b="1" dirty="0"/>
              <a:t>Basic Measures for Text Retrieval</a:t>
            </a:r>
            <a:br>
              <a:rPr lang="en-IN" b="1" dirty="0"/>
            </a:br>
            <a:endParaRPr lang="en-IN" dirty="0"/>
          </a:p>
        </p:txBody>
      </p:sp>
      <p:sp>
        <p:nvSpPr>
          <p:cNvPr id="3" name="Content Placeholder 2">
            <a:extLst>
              <a:ext uri="{FF2B5EF4-FFF2-40B4-BE49-F238E27FC236}">
                <a16:creationId xmlns:a16="http://schemas.microsoft.com/office/drawing/2014/main" id="{FA087E88-275D-402A-9566-DBE5E93006F6}"/>
              </a:ext>
            </a:extLst>
          </p:cNvPr>
          <p:cNvSpPr>
            <a:spLocks noGrp="1"/>
          </p:cNvSpPr>
          <p:nvPr>
            <p:ph idx="1"/>
          </p:nvPr>
        </p:nvSpPr>
        <p:spPr/>
        <p:txBody>
          <a:bodyPr>
            <a:noAutofit/>
          </a:bodyPr>
          <a:lstStyle/>
          <a:p>
            <a:r>
              <a:rPr lang="en-IN" sz="2800" dirty="0">
                <a:latin typeface="Times New Roman" panose="02020603050405020304" pitchFamily="18" charset="0"/>
                <a:cs typeface="Times New Roman" panose="02020603050405020304" pitchFamily="18" charset="0"/>
              </a:rPr>
              <a:t>to check the </a:t>
            </a:r>
            <a:r>
              <a:rPr lang="en-IN" sz="2800" dirty="0">
                <a:solidFill>
                  <a:srgbClr val="FF0000"/>
                </a:solidFill>
                <a:latin typeface="Times New Roman" panose="02020603050405020304" pitchFamily="18" charset="0"/>
                <a:cs typeface="Times New Roman" panose="02020603050405020304" pitchFamily="18" charset="0"/>
              </a:rPr>
              <a:t>accuracy</a:t>
            </a:r>
            <a:r>
              <a:rPr lang="en-IN" sz="2800" dirty="0">
                <a:latin typeface="Times New Roman" panose="02020603050405020304" pitchFamily="18" charset="0"/>
                <a:cs typeface="Times New Roman" panose="02020603050405020304" pitchFamily="18" charset="0"/>
              </a:rPr>
              <a:t> of a system when it </a:t>
            </a:r>
            <a:r>
              <a:rPr lang="en-IN" sz="2800" dirty="0">
                <a:solidFill>
                  <a:srgbClr val="FF0000"/>
                </a:solidFill>
                <a:latin typeface="Times New Roman" panose="02020603050405020304" pitchFamily="18" charset="0"/>
                <a:cs typeface="Times New Roman" panose="02020603050405020304" pitchFamily="18" charset="0"/>
              </a:rPr>
              <a:t>retrieves a number of documents </a:t>
            </a:r>
            <a:r>
              <a:rPr lang="en-IN" sz="2800" dirty="0">
                <a:latin typeface="Times New Roman" panose="02020603050405020304" pitchFamily="18" charset="0"/>
                <a:cs typeface="Times New Roman" panose="02020603050405020304" pitchFamily="18" charset="0"/>
              </a:rPr>
              <a:t>on the basis of user's input.</a:t>
            </a:r>
          </a:p>
          <a:p>
            <a:r>
              <a:rPr lang="en-IN" sz="2800" dirty="0">
                <a:latin typeface="Times New Roman" panose="02020603050405020304" pitchFamily="18" charset="0"/>
                <a:cs typeface="Times New Roman" panose="02020603050405020304" pitchFamily="18" charset="0"/>
              </a:rPr>
              <a:t> Let the set of documents relevant to a query be denoted as {Relevant} and the set of retrieved document as {Retrieved}. </a:t>
            </a:r>
          </a:p>
          <a:p>
            <a:r>
              <a:rPr lang="en-IN" sz="2800" dirty="0">
                <a:latin typeface="Times New Roman" panose="02020603050405020304" pitchFamily="18" charset="0"/>
                <a:cs typeface="Times New Roman" panose="02020603050405020304" pitchFamily="18" charset="0"/>
              </a:rPr>
              <a:t>The set of documents that are relevant and retrieved can be </a:t>
            </a:r>
            <a:r>
              <a:rPr lang="en-IN" sz="2800" dirty="0">
                <a:solidFill>
                  <a:srgbClr val="FF0000"/>
                </a:solidFill>
                <a:latin typeface="Times New Roman" panose="02020603050405020304" pitchFamily="18" charset="0"/>
                <a:cs typeface="Times New Roman" panose="02020603050405020304" pitchFamily="18" charset="0"/>
              </a:rPr>
              <a:t>denoted as {Relevant} ∩ {Retrieved}</a:t>
            </a:r>
            <a:r>
              <a:rPr lang="en-IN" sz="2800" dirty="0">
                <a:latin typeface="Times New Roman" panose="02020603050405020304" pitchFamily="18" charset="0"/>
                <a:cs typeface="Times New Roman" panose="02020603050405020304" pitchFamily="18" charset="0"/>
              </a:rPr>
              <a:t>. </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95908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34BD2-4F7E-48B8-9713-91B49E8AD5E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Venn diagram</a:t>
            </a:r>
            <a:endParaRPr lang="en-IN" b="1" dirty="0"/>
          </a:p>
        </p:txBody>
      </p:sp>
      <p:sp>
        <p:nvSpPr>
          <p:cNvPr id="3" name="Content Placeholder 2">
            <a:extLst>
              <a:ext uri="{FF2B5EF4-FFF2-40B4-BE49-F238E27FC236}">
                <a16:creationId xmlns:a16="http://schemas.microsoft.com/office/drawing/2014/main" id="{AEF1C992-A4E0-4A98-B3BE-9609480D25AE}"/>
              </a:ext>
            </a:extLst>
          </p:cNvPr>
          <p:cNvSpPr>
            <a:spLocks noGrp="1"/>
          </p:cNvSpPr>
          <p:nvPr>
            <p:ph idx="1"/>
          </p:nvPr>
        </p:nvSpPr>
        <p:spPr/>
        <p:txBody>
          <a:bodyPr/>
          <a:lstStyle/>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descr="Measures">
            <a:extLst>
              <a:ext uri="{FF2B5EF4-FFF2-40B4-BE49-F238E27FC236}">
                <a16:creationId xmlns:a16="http://schemas.microsoft.com/office/drawing/2014/main" id="{36FFAC2B-BE47-4E87-936B-2B01C453C81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40278" y="2681200"/>
            <a:ext cx="7859685" cy="3634485"/>
          </a:xfrm>
          <a:prstGeom prst="rect">
            <a:avLst/>
          </a:prstGeom>
          <a:noFill/>
          <a:ln>
            <a:noFill/>
          </a:ln>
        </p:spPr>
      </p:pic>
    </p:spTree>
    <p:extLst>
      <p:ext uri="{BB962C8B-B14F-4D97-AF65-F5344CB8AC3E}">
        <p14:creationId xmlns:p14="http://schemas.microsoft.com/office/powerpoint/2010/main" val="33053785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6CE75-04BF-48F4-845D-41980083095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fundamental measures</a:t>
            </a:r>
            <a:endParaRPr lang="en-IN" b="1" dirty="0"/>
          </a:p>
        </p:txBody>
      </p:sp>
      <p:sp>
        <p:nvSpPr>
          <p:cNvPr id="3" name="Content Placeholder 2">
            <a:extLst>
              <a:ext uri="{FF2B5EF4-FFF2-40B4-BE49-F238E27FC236}">
                <a16:creationId xmlns:a16="http://schemas.microsoft.com/office/drawing/2014/main" id="{6F6C139A-6C1B-48E4-B6F0-DD71F32639E8}"/>
              </a:ext>
            </a:extLst>
          </p:cNvPr>
          <p:cNvSpPr>
            <a:spLocks noGrp="1"/>
          </p:cNvSpPr>
          <p:nvPr>
            <p:ph idx="1"/>
          </p:nvPr>
        </p:nvSpPr>
        <p:spPr/>
        <p:txBody>
          <a:bodyPr>
            <a:normAutofit/>
          </a:bodyPr>
          <a:lstStyle/>
          <a:p>
            <a:r>
              <a:rPr lang="en-IN" sz="2800" dirty="0">
                <a:latin typeface="Times New Roman" panose="02020603050405020304" pitchFamily="18" charset="0"/>
                <a:cs typeface="Times New Roman" panose="02020603050405020304" pitchFamily="18" charset="0"/>
              </a:rPr>
              <a:t>There are three fundamental measures for assessing the quality of text retrieval −</a:t>
            </a:r>
          </a:p>
          <a:p>
            <a:pPr lvl="1"/>
            <a:r>
              <a:rPr lang="en-US" sz="2800" dirty="0">
                <a:latin typeface="Times New Roman" panose="02020603050405020304" pitchFamily="18" charset="0"/>
                <a:cs typeface="Times New Roman" panose="02020603050405020304" pitchFamily="18" charset="0"/>
              </a:rPr>
              <a:t>Precision</a:t>
            </a:r>
            <a:endParaRPr lang="en-IN"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Recall</a:t>
            </a:r>
            <a:endParaRPr lang="en-IN"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F-score</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87161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43A1F02-8FE3-49A8-91FD-5DDF96A32AA8}"/>
              </a:ext>
            </a:extLst>
          </p:cNvPr>
          <p:cNvSpPr>
            <a:spLocks noGrp="1" noChangeArrowheads="1"/>
          </p:cNvSpPr>
          <p:nvPr>
            <p:ph idx="1"/>
          </p:nvPr>
        </p:nvSpPr>
        <p:spPr bwMode="auto">
          <a:xfrm>
            <a:off x="581192" y="1375301"/>
            <a:ext cx="11167463" cy="5565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Precision</a:t>
            </a:r>
            <a:endParaRPr kumimoji="0" lang="en-US" altLang="en-US" sz="2000" b="0" i="0" u="none" strike="noStrike" cap="none" normalizeH="0" baseline="0" dirty="0">
              <a:ln>
                <a:noFill/>
              </a:ln>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Precision is the </a:t>
            </a:r>
            <a:r>
              <a:rPr kumimoji="0" lang="en-US" altLang="en-US" sz="2000" b="0" i="0" u="none" strike="noStrike" cap="none" normalizeH="0" baseline="0"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percentage of retrieved documents</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that are in </a:t>
            </a:r>
            <a:r>
              <a:rPr kumimoji="0" lang="en-US" altLang="en-US" sz="2000" b="0" i="0" u="none" strike="noStrike" cap="none" normalizeH="0" baseline="0"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fact relevant to the query</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Precision can be defined as −</a:t>
            </a:r>
            <a:endPar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Precision= |{Relevant} ∩ {Retrieved}| /  |{Retrieved}|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lnSpc>
                <a:spcPct val="100000"/>
              </a:lnSpc>
              <a:spcBef>
                <a:spcPct val="0"/>
              </a:spcBef>
              <a:spcAft>
                <a:spcPct val="0"/>
              </a:spcAft>
              <a:buClrTx/>
              <a:buSzTx/>
              <a:buNone/>
            </a:pPr>
            <a:r>
              <a:rPr lang="en-US" alt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b="1" dirty="0">
                <a:solidFill>
                  <a:srgbClr val="1F3763"/>
                </a:solidFill>
                <a:latin typeface="Times New Roman" panose="02020603050405020304" pitchFamily="18" charset="0"/>
                <a:ea typeface="Times New Roman" panose="02020603050405020304" pitchFamily="18" charset="0"/>
                <a:cs typeface="Times New Roman" panose="02020603050405020304" pitchFamily="18" charset="0"/>
              </a:rPr>
              <a:t>Recall</a:t>
            </a:r>
            <a:endParaRPr lang="en-US" alt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defTabSz="914400" eaLnBrk="0" fontAlgn="base" hangingPunct="0">
              <a:lnSpc>
                <a:spcPct val="100000"/>
              </a:lnSpc>
              <a:spcBef>
                <a:spcPct val="0"/>
              </a:spcBef>
              <a:spcAft>
                <a:spcPct val="0"/>
              </a:spcAft>
              <a:buClrTx/>
              <a:buSzTx/>
              <a:buNone/>
            </a:pP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Recall is the </a:t>
            </a:r>
            <a:r>
              <a:rPr lang="en-US" altLang="en-US" sz="2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percentage of documents that are relevant</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to the query and were in </a:t>
            </a:r>
            <a:r>
              <a:rPr lang="en-US" altLang="en-US" sz="2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fact retrieved.</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marL="0" indent="0" defTabSz="914400" eaLnBrk="0" fontAlgn="base" hangingPunct="0">
              <a:lnSpc>
                <a:spcPct val="100000"/>
              </a:lnSpc>
              <a:spcBef>
                <a:spcPct val="0"/>
              </a:spcBef>
              <a:spcAft>
                <a:spcPct val="0"/>
              </a:spcAft>
              <a:buClrTx/>
              <a:buSzTx/>
              <a:buNone/>
            </a:pP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Recall is defined as −</a:t>
            </a:r>
            <a:endParaRPr lang="en-US" alt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defTabSz="914400" eaLnBrk="0" fontAlgn="base" hangingPunct="0">
              <a:lnSpc>
                <a:spcPct val="100000"/>
              </a:lnSpc>
              <a:spcBef>
                <a:spcPct val="0"/>
              </a:spcBef>
              <a:spcAft>
                <a:spcPct val="0"/>
              </a:spcAft>
              <a:buClrTx/>
              <a:buSzTx/>
              <a:buNone/>
            </a:pPr>
            <a:endParaRPr lang="en-US" alt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ctr" defTabSz="914400" eaLnBrk="0" fontAlgn="base" hangingPunct="0">
              <a:lnSpc>
                <a:spcPct val="100000"/>
              </a:lnSpc>
              <a:spcBef>
                <a:spcPct val="0"/>
              </a:spcBef>
              <a:spcAft>
                <a:spcPct val="0"/>
              </a:spcAft>
              <a:buClrTx/>
              <a:buSzTx/>
              <a:buNone/>
            </a:pPr>
            <a:r>
              <a:rPr lang="en-US" alt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Recall = |{Relevant} ∩ {Retrieved}| /  |{Relevant}|</a:t>
            </a:r>
            <a:r>
              <a:rPr lang="en-US" altLang="en-US" sz="2000" dirty="0">
                <a:solidFill>
                  <a:schemeClr val="tx1"/>
                </a:solidFill>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defTabSz="914400" eaLnBrk="0" fontAlgn="base" hangingPunct="0">
              <a:lnSpc>
                <a:spcPct val="100000"/>
              </a:lnSpc>
              <a:spcBef>
                <a:spcPct val="0"/>
              </a:spcBef>
              <a:spcAft>
                <a:spcPct val="0"/>
              </a:spcAft>
              <a:buClrTx/>
              <a:buSzTx/>
              <a:buNone/>
            </a:pPr>
            <a:r>
              <a:rPr lang="en-US" sz="2000" b="1" dirty="0">
                <a:solidFill>
                  <a:schemeClr val="accent2"/>
                </a:solidFill>
                <a:latin typeface="Times New Roman" panose="02020603050405020304" pitchFamily="18" charset="0"/>
                <a:cs typeface="Times New Roman" panose="02020603050405020304" pitchFamily="18" charset="0"/>
              </a:rPr>
              <a:t>F-score</a:t>
            </a:r>
          </a:p>
          <a:p>
            <a:pPr marL="0" indent="0" defTabSz="914400" eaLnBrk="0" fontAlgn="base" hangingPunct="0">
              <a:lnSpc>
                <a:spcPct val="100000"/>
              </a:lnSpc>
              <a:spcBef>
                <a:spcPct val="0"/>
              </a:spcBef>
              <a:spcAft>
                <a:spcPct val="0"/>
              </a:spcAft>
              <a:buClrTx/>
              <a:buSzTx/>
              <a:buNone/>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F-score is the commonly </a:t>
            </a:r>
            <a:r>
              <a:rPr lang="en-IN" sz="2000" dirty="0">
                <a:solidFill>
                  <a:srgbClr val="FF0000"/>
                </a:solidFill>
                <a:latin typeface="Times New Roman" panose="02020603050405020304" pitchFamily="18" charset="0"/>
                <a:cs typeface="Times New Roman" panose="02020603050405020304" pitchFamily="18" charset="0"/>
              </a:rPr>
              <a:t>used trade-off</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0" indent="0" defTabSz="914400" eaLnBrk="0" fontAlgn="base" hangingPunct="0">
              <a:lnSpc>
                <a:spcPct val="100000"/>
              </a:lnSpc>
              <a:spcBef>
                <a:spcPct val="0"/>
              </a:spcBef>
              <a:spcAft>
                <a:spcPct val="0"/>
              </a:spcAft>
              <a:buClrTx/>
              <a:buSzTx/>
              <a:buNone/>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The information retrieval system often needs to trade-off for precision or vice versa.</a:t>
            </a:r>
          </a:p>
          <a:p>
            <a:pPr marL="0" indent="0" defTabSz="914400" eaLnBrk="0" fontAlgn="base" hangingPunct="0">
              <a:lnSpc>
                <a:spcPct val="100000"/>
              </a:lnSpc>
              <a:spcBef>
                <a:spcPct val="0"/>
              </a:spcBef>
              <a:spcAft>
                <a:spcPct val="0"/>
              </a:spcAft>
              <a:buClrTx/>
              <a:buSzTx/>
              <a:buNone/>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F-score is defined as </a:t>
            </a:r>
            <a:r>
              <a:rPr lang="en-IN" sz="2000" dirty="0">
                <a:solidFill>
                  <a:srgbClr val="FF0000"/>
                </a:solidFill>
                <a:latin typeface="Times New Roman" panose="02020603050405020304" pitchFamily="18" charset="0"/>
                <a:cs typeface="Times New Roman" panose="02020603050405020304" pitchFamily="18" charset="0"/>
              </a:rPr>
              <a:t>harmonic mean of recall or precision </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as follows −</a:t>
            </a:r>
          </a:p>
          <a:p>
            <a:pPr marL="0" indent="0" defTabSz="914400" eaLnBrk="0" fontAlgn="base" hangingPunct="0">
              <a:lnSpc>
                <a:spcPct val="100000"/>
              </a:lnSpc>
              <a:spcBef>
                <a:spcPct val="0"/>
              </a:spcBef>
              <a:spcAft>
                <a:spcPct val="0"/>
              </a:spcAft>
              <a:buClrTx/>
              <a:buSzTx/>
              <a:buNone/>
            </a:pPr>
            <a:endParaRPr lang="en-IN" sz="2000" b="1" dirty="0">
              <a:latin typeface="Times New Roman" panose="02020603050405020304" pitchFamily="18" charset="0"/>
              <a:cs typeface="Times New Roman" panose="02020603050405020304" pitchFamily="18" charset="0"/>
            </a:endParaRPr>
          </a:p>
          <a:p>
            <a:pPr marL="0" indent="0" algn="ctr" defTabSz="914400" eaLnBrk="0" fontAlgn="base" hangingPunct="0">
              <a:lnSpc>
                <a:spcPct val="100000"/>
              </a:lnSpc>
              <a:spcBef>
                <a:spcPct val="0"/>
              </a:spcBef>
              <a:spcAft>
                <a:spcPct val="0"/>
              </a:spcAft>
              <a:buClrTx/>
              <a:buSzTx/>
              <a:buNone/>
            </a:pPr>
            <a:r>
              <a:rPr lang="en-US" alt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F-score = recall x precision / (recall + precision) / 2</a:t>
            </a:r>
            <a:r>
              <a:rPr lang="en-US" altLang="en-US" sz="2000" dirty="0">
                <a:solidFill>
                  <a:schemeClr val="tx1"/>
                </a:solidFill>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12702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3F0F8-13CC-45AD-89F2-E4E11AE4B470}"/>
              </a:ext>
            </a:extLst>
          </p:cNvPr>
          <p:cNvSpPr>
            <a:spLocks noGrp="1"/>
          </p:cNvSpPr>
          <p:nvPr>
            <p:ph type="title"/>
          </p:nvPr>
        </p:nvSpPr>
        <p:spPr/>
        <p:txBody>
          <a:bodyPr/>
          <a:lstStyle/>
          <a:p>
            <a:r>
              <a:rPr lang="en-IN" b="1" dirty="0"/>
              <a:t>Mining World Wide Web</a:t>
            </a:r>
            <a:br>
              <a:rPr lang="en-IN" b="1" dirty="0"/>
            </a:br>
            <a:endParaRPr lang="en-IN" dirty="0"/>
          </a:p>
        </p:txBody>
      </p:sp>
      <p:sp>
        <p:nvSpPr>
          <p:cNvPr id="3" name="Content Placeholder 2">
            <a:extLst>
              <a:ext uri="{FF2B5EF4-FFF2-40B4-BE49-F238E27FC236}">
                <a16:creationId xmlns:a16="http://schemas.microsoft.com/office/drawing/2014/main" id="{531C2CAE-E723-42F8-AE7B-ECECD0917CBB}"/>
              </a:ext>
            </a:extLst>
          </p:cNvPr>
          <p:cNvSpPr>
            <a:spLocks noGrp="1"/>
          </p:cNvSpPr>
          <p:nvPr>
            <p:ph idx="1"/>
          </p:nvPr>
        </p:nvSpPr>
        <p:spPr/>
        <p:txBody>
          <a:bodyPr>
            <a:normAutofit/>
          </a:bodyPr>
          <a:lstStyle/>
          <a:p>
            <a:r>
              <a:rPr lang="en-IN" sz="2800" b="1" dirty="0">
                <a:latin typeface="Times New Roman" panose="02020603050405020304" pitchFamily="18" charset="0"/>
                <a:cs typeface="Times New Roman" panose="02020603050405020304" pitchFamily="18" charset="0"/>
              </a:rPr>
              <a:t>web mining</a:t>
            </a:r>
            <a:r>
              <a:rPr lang="en-IN" sz="2800" dirty="0">
                <a:latin typeface="Times New Roman" panose="02020603050405020304" pitchFamily="18" charset="0"/>
                <a:cs typeface="Times New Roman" panose="02020603050405020304" pitchFamily="18" charset="0"/>
              </a:rPr>
              <a:t> can be organized into three main areas: </a:t>
            </a:r>
          </a:p>
          <a:p>
            <a:pPr lvl="1"/>
            <a:r>
              <a:rPr lang="en-IN" sz="2800" dirty="0">
                <a:latin typeface="Times New Roman" panose="02020603050405020304" pitchFamily="18" charset="0"/>
                <a:cs typeface="Times New Roman" panose="02020603050405020304" pitchFamily="18" charset="0"/>
              </a:rPr>
              <a:t>web content mining, </a:t>
            </a:r>
          </a:p>
          <a:p>
            <a:pPr lvl="1"/>
            <a:r>
              <a:rPr lang="en-IN" sz="2800" dirty="0">
                <a:latin typeface="Times New Roman" panose="02020603050405020304" pitchFamily="18" charset="0"/>
                <a:cs typeface="Times New Roman" panose="02020603050405020304" pitchFamily="18" charset="0"/>
              </a:rPr>
              <a:t>web structure mining, and </a:t>
            </a:r>
          </a:p>
          <a:p>
            <a:pPr lvl="1"/>
            <a:r>
              <a:rPr lang="en-IN" sz="2800" dirty="0">
                <a:latin typeface="Times New Roman" panose="02020603050405020304" pitchFamily="18" charset="0"/>
                <a:cs typeface="Times New Roman" panose="02020603050405020304" pitchFamily="18" charset="0"/>
              </a:rPr>
              <a:t>web usage mining</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8181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A70CE-D38E-49E2-98C1-EB4E64A54E4C}"/>
              </a:ext>
            </a:extLst>
          </p:cNvPr>
          <p:cNvSpPr>
            <a:spLocks noGrp="1"/>
          </p:cNvSpPr>
          <p:nvPr>
            <p:ph type="title"/>
          </p:nvPr>
        </p:nvSpPr>
        <p:spPr/>
        <p:txBody>
          <a:bodyPr/>
          <a:lstStyle/>
          <a:p>
            <a:r>
              <a:rPr lang="en-IN" b="1" u="sng" dirty="0"/>
              <a:t>Web content mining</a:t>
            </a:r>
            <a:br>
              <a:rPr lang="en-IN" dirty="0"/>
            </a:br>
            <a:endParaRPr lang="en-IN" dirty="0"/>
          </a:p>
        </p:txBody>
      </p:sp>
      <p:sp>
        <p:nvSpPr>
          <p:cNvPr id="3" name="Content Placeholder 2">
            <a:extLst>
              <a:ext uri="{FF2B5EF4-FFF2-40B4-BE49-F238E27FC236}">
                <a16:creationId xmlns:a16="http://schemas.microsoft.com/office/drawing/2014/main" id="{3DE366AB-CF60-4A67-A8B6-61CDB714BE92}"/>
              </a:ext>
            </a:extLst>
          </p:cNvPr>
          <p:cNvSpPr>
            <a:spLocks noGrp="1"/>
          </p:cNvSpPr>
          <p:nvPr>
            <p:ph idx="1"/>
          </p:nvPr>
        </p:nvSpPr>
        <p:spPr/>
        <p:txBody>
          <a:bodyPr>
            <a:noAutofit/>
          </a:bodyPr>
          <a:lstStyle/>
          <a:p>
            <a:r>
              <a:rPr lang="en-IN" sz="2400" dirty="0">
                <a:latin typeface="Times New Roman" panose="02020603050405020304" pitchFamily="18" charset="0"/>
                <a:cs typeface="Times New Roman" panose="02020603050405020304" pitchFamily="18" charset="0"/>
              </a:rPr>
              <a:t>Web content mining analyses web content such as text, multimedia data, and structured data. </a:t>
            </a:r>
          </a:p>
          <a:p>
            <a:r>
              <a:rPr lang="en-IN" sz="2400" dirty="0">
                <a:latin typeface="Times New Roman" panose="02020603050405020304" pitchFamily="18" charset="0"/>
                <a:cs typeface="Times New Roman" panose="02020603050405020304" pitchFamily="18" charset="0"/>
              </a:rPr>
              <a:t>This is done to understand the content of web pages, </a:t>
            </a:r>
            <a:r>
              <a:rPr lang="en-IN" sz="2400" dirty="0">
                <a:solidFill>
                  <a:srgbClr val="FF0000"/>
                </a:solidFill>
                <a:latin typeface="Times New Roman" panose="02020603050405020304" pitchFamily="18" charset="0"/>
                <a:cs typeface="Times New Roman" panose="02020603050405020304" pitchFamily="18" charset="0"/>
              </a:rPr>
              <a:t>provide scalable and informative keyword-based page indexing, entity/concept resolution, web page relevance and ranking, web page content summaries, and other valuable information related </a:t>
            </a:r>
            <a:r>
              <a:rPr lang="en-IN" sz="2400" dirty="0">
                <a:latin typeface="Times New Roman" panose="02020603050405020304" pitchFamily="18" charset="0"/>
                <a:cs typeface="Times New Roman" panose="02020603050405020304" pitchFamily="18" charset="0"/>
              </a:rPr>
              <a:t>to web search and analysis.</a:t>
            </a:r>
          </a:p>
          <a:p>
            <a:r>
              <a:rPr lang="en-IN" sz="2400" dirty="0">
                <a:latin typeface="Times New Roman" panose="02020603050405020304" pitchFamily="18" charset="0"/>
                <a:cs typeface="Times New Roman" panose="02020603050405020304" pitchFamily="18" charset="0"/>
              </a:rPr>
              <a:t> Web pages can reside either on the surface web or on the deep Web.</a:t>
            </a:r>
          </a:p>
          <a:p>
            <a:r>
              <a:rPr lang="en-IN" sz="2400" dirty="0">
                <a:latin typeface="Times New Roman" panose="02020603050405020304" pitchFamily="18" charset="0"/>
                <a:cs typeface="Times New Roman" panose="02020603050405020304" pitchFamily="18" charset="0"/>
              </a:rPr>
              <a:t> The surface web is that </a:t>
            </a:r>
            <a:r>
              <a:rPr lang="en-IN" sz="2400" dirty="0">
                <a:solidFill>
                  <a:srgbClr val="FF0000"/>
                </a:solidFill>
                <a:latin typeface="Times New Roman" panose="02020603050405020304" pitchFamily="18" charset="0"/>
                <a:cs typeface="Times New Roman" panose="02020603050405020304" pitchFamily="18" charset="0"/>
              </a:rPr>
              <a:t>portion </a:t>
            </a:r>
            <a:r>
              <a:rPr lang="en-IN" sz="2400" dirty="0">
                <a:latin typeface="Times New Roman" panose="02020603050405020304" pitchFamily="18" charset="0"/>
                <a:cs typeface="Times New Roman" panose="02020603050405020304" pitchFamily="18" charset="0"/>
              </a:rPr>
              <a:t>of the Web that is </a:t>
            </a:r>
            <a:r>
              <a:rPr lang="en-IN" sz="2400" dirty="0">
                <a:solidFill>
                  <a:srgbClr val="FF0000"/>
                </a:solidFill>
                <a:latin typeface="Times New Roman" panose="02020603050405020304" pitchFamily="18" charset="0"/>
                <a:cs typeface="Times New Roman" panose="02020603050405020304" pitchFamily="18" charset="0"/>
              </a:rPr>
              <a:t>indexed </a:t>
            </a:r>
            <a:r>
              <a:rPr lang="en-IN" sz="2400" dirty="0">
                <a:latin typeface="Times New Roman" panose="02020603050405020304" pitchFamily="18" charset="0"/>
                <a:cs typeface="Times New Roman" panose="02020603050405020304" pitchFamily="18" charset="0"/>
              </a:rPr>
              <a:t>by typical search engines. </a:t>
            </a:r>
          </a:p>
          <a:p>
            <a:r>
              <a:rPr lang="en-IN" sz="2400" dirty="0">
                <a:latin typeface="Times New Roman" panose="02020603050405020304" pitchFamily="18" charset="0"/>
                <a:cs typeface="Times New Roman" panose="02020603050405020304" pitchFamily="18" charset="0"/>
              </a:rPr>
              <a:t>The deep Web (or hidden Web) refers to </a:t>
            </a:r>
            <a:r>
              <a:rPr lang="en-IN" sz="2400" dirty="0">
                <a:solidFill>
                  <a:srgbClr val="FF0000"/>
                </a:solidFill>
                <a:latin typeface="Times New Roman" panose="02020603050405020304" pitchFamily="18" charset="0"/>
                <a:cs typeface="Times New Roman" panose="02020603050405020304" pitchFamily="18" charset="0"/>
              </a:rPr>
              <a:t>web content that is not part of the surface</a:t>
            </a:r>
            <a:r>
              <a:rPr lang="en-IN" sz="2400" dirty="0">
                <a:latin typeface="Times New Roman" panose="02020603050405020304" pitchFamily="18" charset="0"/>
                <a:cs typeface="Times New Roman" panose="02020603050405020304" pitchFamily="18" charset="0"/>
              </a:rPr>
              <a:t> web</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24155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3CDF-3867-40D7-8D0A-79CF6626765E}"/>
              </a:ext>
            </a:extLst>
          </p:cNvPr>
          <p:cNvSpPr>
            <a:spLocks noGrp="1"/>
          </p:cNvSpPr>
          <p:nvPr>
            <p:ph type="title"/>
          </p:nvPr>
        </p:nvSpPr>
        <p:spPr/>
        <p:txBody>
          <a:bodyPr/>
          <a:lstStyle/>
          <a:p>
            <a:r>
              <a:rPr lang="en-IN" b="1" u="sng" dirty="0"/>
              <a:t>Web structure mining</a:t>
            </a:r>
            <a:br>
              <a:rPr lang="en-IN" dirty="0"/>
            </a:br>
            <a:endParaRPr lang="en-IN" dirty="0"/>
          </a:p>
        </p:txBody>
      </p:sp>
      <p:sp>
        <p:nvSpPr>
          <p:cNvPr id="3" name="Content Placeholder 2">
            <a:extLst>
              <a:ext uri="{FF2B5EF4-FFF2-40B4-BE49-F238E27FC236}">
                <a16:creationId xmlns:a16="http://schemas.microsoft.com/office/drawing/2014/main" id="{4D0753BE-6B64-412E-A5E2-68561F991E74}"/>
              </a:ext>
            </a:extLst>
          </p:cNvPr>
          <p:cNvSpPr>
            <a:spLocks noGrp="1"/>
          </p:cNvSpPr>
          <p:nvPr>
            <p:ph idx="1"/>
          </p:nvPr>
        </p:nvSpPr>
        <p:spPr>
          <a:xfrm>
            <a:off x="581192" y="1648691"/>
            <a:ext cx="11029615" cy="4849091"/>
          </a:xfrm>
        </p:spPr>
        <p:txBody>
          <a:bodyPr>
            <a:normAutofit/>
          </a:bodyPr>
          <a:lstStyle/>
          <a:p>
            <a:r>
              <a:rPr lang="en-IN" sz="2600" dirty="0">
                <a:latin typeface="Times New Roman" panose="02020603050405020304" pitchFamily="18" charset="0"/>
                <a:cs typeface="Times New Roman" panose="02020603050405020304" pitchFamily="18" charset="0"/>
              </a:rPr>
              <a:t>Web structure mining is the process of using </a:t>
            </a:r>
            <a:r>
              <a:rPr lang="en-IN" sz="2600" dirty="0">
                <a:solidFill>
                  <a:srgbClr val="FF0000"/>
                </a:solidFill>
                <a:latin typeface="Times New Roman" panose="02020603050405020304" pitchFamily="18" charset="0"/>
                <a:cs typeface="Times New Roman" panose="02020603050405020304" pitchFamily="18" charset="0"/>
              </a:rPr>
              <a:t>graph and network mining theory</a:t>
            </a:r>
            <a:r>
              <a:rPr lang="en-IN" sz="2600" dirty="0">
                <a:latin typeface="Times New Roman" panose="02020603050405020304" pitchFamily="18" charset="0"/>
                <a:cs typeface="Times New Roman" panose="02020603050405020304" pitchFamily="18" charset="0"/>
              </a:rPr>
              <a:t> and methods to analyse the nodes and </a:t>
            </a:r>
            <a:r>
              <a:rPr lang="en-IN" sz="2600" dirty="0">
                <a:solidFill>
                  <a:srgbClr val="FF0000"/>
                </a:solidFill>
                <a:latin typeface="Times New Roman" panose="02020603050405020304" pitchFamily="18" charset="0"/>
                <a:cs typeface="Times New Roman" panose="02020603050405020304" pitchFamily="18" charset="0"/>
              </a:rPr>
              <a:t>connection structures on the Web</a:t>
            </a:r>
            <a:r>
              <a:rPr lang="en-IN" sz="2600" dirty="0">
                <a:latin typeface="Times New Roman" panose="02020603050405020304" pitchFamily="18" charset="0"/>
                <a:cs typeface="Times New Roman" panose="02020603050405020304" pitchFamily="18" charset="0"/>
              </a:rPr>
              <a:t>.</a:t>
            </a:r>
          </a:p>
          <a:p>
            <a:r>
              <a:rPr lang="en-IN" sz="2600" dirty="0">
                <a:latin typeface="Times New Roman" panose="02020603050405020304" pitchFamily="18" charset="0"/>
                <a:cs typeface="Times New Roman" panose="02020603050405020304" pitchFamily="18" charset="0"/>
              </a:rPr>
              <a:t> It extracts </a:t>
            </a:r>
            <a:r>
              <a:rPr lang="en-IN" sz="2600" dirty="0">
                <a:solidFill>
                  <a:srgbClr val="FF0000"/>
                </a:solidFill>
                <a:latin typeface="Times New Roman" panose="02020603050405020304" pitchFamily="18" charset="0"/>
                <a:cs typeface="Times New Roman" panose="02020603050405020304" pitchFamily="18" charset="0"/>
              </a:rPr>
              <a:t>patterns from hyperlinks</a:t>
            </a:r>
            <a:r>
              <a:rPr lang="en-IN" sz="2600" dirty="0">
                <a:latin typeface="Times New Roman" panose="02020603050405020304" pitchFamily="18" charset="0"/>
                <a:cs typeface="Times New Roman" panose="02020603050405020304" pitchFamily="18" charset="0"/>
              </a:rPr>
              <a:t>, where a hyperlink is a </a:t>
            </a:r>
            <a:r>
              <a:rPr lang="en-IN" sz="2600" dirty="0">
                <a:solidFill>
                  <a:srgbClr val="FF0000"/>
                </a:solidFill>
                <a:latin typeface="Times New Roman" panose="02020603050405020304" pitchFamily="18" charset="0"/>
                <a:cs typeface="Times New Roman" panose="02020603050405020304" pitchFamily="18" charset="0"/>
              </a:rPr>
              <a:t>structural </a:t>
            </a:r>
            <a:r>
              <a:rPr lang="en-IN" sz="2600" dirty="0">
                <a:latin typeface="Times New Roman" panose="02020603050405020304" pitchFamily="18" charset="0"/>
                <a:cs typeface="Times New Roman" panose="02020603050405020304" pitchFamily="18" charset="0"/>
              </a:rPr>
              <a:t>component that </a:t>
            </a:r>
            <a:r>
              <a:rPr lang="en-IN" sz="2600" dirty="0">
                <a:solidFill>
                  <a:srgbClr val="FF0000"/>
                </a:solidFill>
                <a:latin typeface="Times New Roman" panose="02020603050405020304" pitchFamily="18" charset="0"/>
                <a:cs typeface="Times New Roman" panose="02020603050405020304" pitchFamily="18" charset="0"/>
              </a:rPr>
              <a:t>connects a web page to another location</a:t>
            </a:r>
            <a:r>
              <a:rPr lang="en-IN" sz="2600" dirty="0">
                <a:latin typeface="Times New Roman" panose="02020603050405020304" pitchFamily="18" charset="0"/>
                <a:cs typeface="Times New Roman" panose="02020603050405020304" pitchFamily="18" charset="0"/>
              </a:rPr>
              <a:t>. </a:t>
            </a:r>
          </a:p>
          <a:p>
            <a:r>
              <a:rPr lang="en-IN" sz="2600" dirty="0">
                <a:latin typeface="Times New Roman" panose="02020603050405020304" pitchFamily="18" charset="0"/>
                <a:cs typeface="Times New Roman" panose="02020603050405020304" pitchFamily="18" charset="0"/>
              </a:rPr>
              <a:t>It can also mine the document structure within a page </a:t>
            </a:r>
          </a:p>
          <a:p>
            <a:pPr lvl="1"/>
            <a:r>
              <a:rPr lang="en-IN" sz="2400" dirty="0">
                <a:latin typeface="Times New Roman" panose="02020603050405020304" pitchFamily="18" charset="0"/>
                <a:cs typeface="Times New Roman" panose="02020603050405020304" pitchFamily="18" charset="0"/>
              </a:rPr>
              <a:t>e.g., analyse the </a:t>
            </a:r>
            <a:r>
              <a:rPr lang="en-IN" sz="2400" dirty="0">
                <a:solidFill>
                  <a:srgbClr val="FF0000"/>
                </a:solidFill>
                <a:latin typeface="Times New Roman" panose="02020603050405020304" pitchFamily="18" charset="0"/>
                <a:cs typeface="Times New Roman" panose="02020603050405020304" pitchFamily="18" charset="0"/>
              </a:rPr>
              <a:t>treelike structure of page structures </a:t>
            </a:r>
            <a:r>
              <a:rPr lang="en-IN" sz="2400" dirty="0">
                <a:latin typeface="Times New Roman" panose="02020603050405020304" pitchFamily="18" charset="0"/>
                <a:cs typeface="Times New Roman" panose="02020603050405020304" pitchFamily="18" charset="0"/>
              </a:rPr>
              <a:t>to describe HTML or XML tag usage</a:t>
            </a:r>
          </a:p>
          <a:p>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57676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028CE-017E-4EE4-ABF0-DFE3D97D0156}"/>
              </a:ext>
            </a:extLst>
          </p:cNvPr>
          <p:cNvSpPr>
            <a:spLocks noGrp="1"/>
          </p:cNvSpPr>
          <p:nvPr>
            <p:ph type="title"/>
          </p:nvPr>
        </p:nvSpPr>
        <p:spPr/>
        <p:txBody>
          <a:bodyPr/>
          <a:lstStyle/>
          <a:p>
            <a:r>
              <a:rPr lang="en-IN" b="1" u="sng" dirty="0"/>
              <a:t>Web usage mining </a:t>
            </a:r>
            <a:br>
              <a:rPr lang="en-IN" dirty="0"/>
            </a:br>
            <a:endParaRPr lang="en-IN" dirty="0"/>
          </a:p>
        </p:txBody>
      </p:sp>
      <p:sp>
        <p:nvSpPr>
          <p:cNvPr id="3" name="Content Placeholder 2">
            <a:extLst>
              <a:ext uri="{FF2B5EF4-FFF2-40B4-BE49-F238E27FC236}">
                <a16:creationId xmlns:a16="http://schemas.microsoft.com/office/drawing/2014/main" id="{F3D64F65-AB80-4F40-9E34-117D4FA1C778}"/>
              </a:ext>
            </a:extLst>
          </p:cNvPr>
          <p:cNvSpPr>
            <a:spLocks noGrp="1"/>
          </p:cNvSpPr>
          <p:nvPr>
            <p:ph idx="1"/>
          </p:nvPr>
        </p:nvSpPr>
        <p:spPr>
          <a:xfrm>
            <a:off x="581192" y="1662545"/>
            <a:ext cx="11029615" cy="4312805"/>
          </a:xfrm>
        </p:spPr>
        <p:txBody>
          <a:bodyPr>
            <a:normAutofit/>
          </a:bodyPr>
          <a:lstStyle/>
          <a:p>
            <a:r>
              <a:rPr lang="en-IN" sz="2600" dirty="0">
                <a:latin typeface="Times New Roman" panose="02020603050405020304" pitchFamily="18" charset="0"/>
                <a:cs typeface="Times New Roman" panose="02020603050405020304" pitchFamily="18" charset="0"/>
              </a:rPr>
              <a:t>Web usage mining is the process of </a:t>
            </a:r>
            <a:r>
              <a:rPr lang="en-IN" sz="2600" dirty="0">
                <a:solidFill>
                  <a:srgbClr val="FF0000"/>
                </a:solidFill>
                <a:latin typeface="Times New Roman" panose="02020603050405020304" pitchFamily="18" charset="0"/>
                <a:cs typeface="Times New Roman" panose="02020603050405020304" pitchFamily="18" charset="0"/>
              </a:rPr>
              <a:t>extracting useful information</a:t>
            </a:r>
            <a:r>
              <a:rPr lang="en-IN" sz="2600" dirty="0">
                <a:latin typeface="Times New Roman" panose="02020603050405020304" pitchFamily="18" charset="0"/>
                <a:cs typeface="Times New Roman" panose="02020603050405020304" pitchFamily="18" charset="0"/>
              </a:rPr>
              <a:t> (e.g., user click streams) from </a:t>
            </a:r>
            <a:r>
              <a:rPr lang="en-IN" sz="2600" dirty="0">
                <a:solidFill>
                  <a:srgbClr val="FF0000"/>
                </a:solidFill>
                <a:latin typeface="Times New Roman" panose="02020603050405020304" pitchFamily="18" charset="0"/>
                <a:cs typeface="Times New Roman" panose="02020603050405020304" pitchFamily="18" charset="0"/>
              </a:rPr>
              <a:t>server logs.</a:t>
            </a:r>
          </a:p>
          <a:p>
            <a:r>
              <a:rPr lang="en-IN" sz="2600" dirty="0">
                <a:latin typeface="Times New Roman" panose="02020603050405020304" pitchFamily="18" charset="0"/>
                <a:cs typeface="Times New Roman" panose="02020603050405020304" pitchFamily="18" charset="0"/>
              </a:rPr>
              <a:t> It finds </a:t>
            </a:r>
            <a:r>
              <a:rPr lang="en-IN" sz="2600" dirty="0">
                <a:solidFill>
                  <a:srgbClr val="FF0000"/>
                </a:solidFill>
                <a:latin typeface="Times New Roman" panose="02020603050405020304" pitchFamily="18" charset="0"/>
                <a:cs typeface="Times New Roman" panose="02020603050405020304" pitchFamily="18" charset="0"/>
              </a:rPr>
              <a:t>patterns</a:t>
            </a:r>
            <a:r>
              <a:rPr lang="en-IN" sz="2600" dirty="0">
                <a:latin typeface="Times New Roman" panose="02020603050405020304" pitchFamily="18" charset="0"/>
                <a:cs typeface="Times New Roman" panose="02020603050405020304" pitchFamily="18" charset="0"/>
              </a:rPr>
              <a:t> related to general or particular </a:t>
            </a:r>
            <a:r>
              <a:rPr lang="en-IN" sz="2600" dirty="0">
                <a:solidFill>
                  <a:srgbClr val="FF0000"/>
                </a:solidFill>
                <a:latin typeface="Times New Roman" panose="02020603050405020304" pitchFamily="18" charset="0"/>
                <a:cs typeface="Times New Roman" panose="02020603050405020304" pitchFamily="18" charset="0"/>
              </a:rPr>
              <a:t>groups</a:t>
            </a:r>
            <a:r>
              <a:rPr lang="en-IN" sz="2600" dirty="0">
                <a:latin typeface="Times New Roman" panose="02020603050405020304" pitchFamily="18" charset="0"/>
                <a:cs typeface="Times New Roman" panose="02020603050405020304" pitchFamily="18" charset="0"/>
              </a:rPr>
              <a:t> of users;</a:t>
            </a:r>
          </a:p>
          <a:p>
            <a:r>
              <a:rPr lang="en-IN" sz="2600" dirty="0">
                <a:latin typeface="Times New Roman" panose="02020603050405020304" pitchFamily="18" charset="0"/>
                <a:cs typeface="Times New Roman" panose="02020603050405020304" pitchFamily="18" charset="0"/>
              </a:rPr>
              <a:t> understands </a:t>
            </a:r>
            <a:r>
              <a:rPr lang="en-IN" sz="2600" dirty="0">
                <a:solidFill>
                  <a:srgbClr val="FF0000"/>
                </a:solidFill>
                <a:latin typeface="Times New Roman" panose="02020603050405020304" pitchFamily="18" charset="0"/>
                <a:cs typeface="Times New Roman" panose="02020603050405020304" pitchFamily="18" charset="0"/>
              </a:rPr>
              <a:t>users’ search patterns, trends, and associations</a:t>
            </a:r>
            <a:r>
              <a:rPr lang="en-IN" sz="2600" dirty="0">
                <a:latin typeface="Times New Roman" panose="02020603050405020304" pitchFamily="18" charset="0"/>
                <a:cs typeface="Times New Roman" panose="02020603050405020304" pitchFamily="18" charset="0"/>
              </a:rPr>
              <a:t>; and </a:t>
            </a:r>
            <a:r>
              <a:rPr lang="en-IN" sz="2600" dirty="0">
                <a:solidFill>
                  <a:srgbClr val="FF0000"/>
                </a:solidFill>
                <a:latin typeface="Times New Roman" panose="02020603050405020304" pitchFamily="18" charset="0"/>
                <a:cs typeface="Times New Roman" panose="02020603050405020304" pitchFamily="18" charset="0"/>
              </a:rPr>
              <a:t>predicts</a:t>
            </a:r>
            <a:r>
              <a:rPr lang="en-IN" sz="2600" dirty="0">
                <a:latin typeface="Times New Roman" panose="02020603050405020304" pitchFamily="18" charset="0"/>
                <a:cs typeface="Times New Roman" panose="02020603050405020304" pitchFamily="18" charset="0"/>
              </a:rPr>
              <a:t> what users are </a:t>
            </a:r>
            <a:r>
              <a:rPr lang="en-IN" sz="2600" dirty="0">
                <a:solidFill>
                  <a:srgbClr val="FF0000"/>
                </a:solidFill>
                <a:latin typeface="Times New Roman" panose="02020603050405020304" pitchFamily="18" charset="0"/>
                <a:cs typeface="Times New Roman" panose="02020603050405020304" pitchFamily="18" charset="0"/>
              </a:rPr>
              <a:t>looking</a:t>
            </a:r>
            <a:r>
              <a:rPr lang="en-IN" sz="2600" dirty="0">
                <a:latin typeface="Times New Roman" panose="02020603050405020304" pitchFamily="18" charset="0"/>
                <a:cs typeface="Times New Roman" panose="02020603050405020304" pitchFamily="18" charset="0"/>
              </a:rPr>
              <a:t> for on the Internet.</a:t>
            </a:r>
          </a:p>
          <a:p>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26641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2F17-67D5-4FC6-B817-918B602137C8}"/>
              </a:ext>
            </a:extLst>
          </p:cNvPr>
          <p:cNvSpPr>
            <a:spLocks noGrp="1"/>
          </p:cNvSpPr>
          <p:nvPr>
            <p:ph type="title"/>
          </p:nvPr>
        </p:nvSpPr>
        <p:spPr/>
        <p:txBody>
          <a:bodyPr/>
          <a:lstStyle/>
          <a:p>
            <a:r>
              <a:rPr lang="en-US" b="1" dirty="0"/>
              <a:t>Challenges in Web Mining</a:t>
            </a:r>
            <a:br>
              <a:rPr lang="en-IN" b="1" dirty="0"/>
            </a:br>
            <a:endParaRPr lang="en-IN" dirty="0"/>
          </a:p>
        </p:txBody>
      </p:sp>
      <p:sp>
        <p:nvSpPr>
          <p:cNvPr id="3" name="Content Placeholder 2">
            <a:extLst>
              <a:ext uri="{FF2B5EF4-FFF2-40B4-BE49-F238E27FC236}">
                <a16:creationId xmlns:a16="http://schemas.microsoft.com/office/drawing/2014/main" id="{C5EF3BDE-5306-4A24-8BA6-82DE72906001}"/>
              </a:ext>
            </a:extLst>
          </p:cNvPr>
          <p:cNvSpPr>
            <a:spLocks noGrp="1"/>
          </p:cNvSpPr>
          <p:nvPr>
            <p:ph idx="1"/>
          </p:nvPr>
        </p:nvSpPr>
        <p:spPr/>
        <p:txBody>
          <a:bodyPr>
            <a:noAutofit/>
          </a:bodyPr>
          <a:lstStyle/>
          <a:p>
            <a:r>
              <a:rPr lang="en-IN" sz="2000" b="1" dirty="0">
                <a:latin typeface="Times New Roman" panose="02020603050405020304" pitchFamily="18" charset="0"/>
                <a:cs typeface="Times New Roman" panose="02020603050405020304" pitchFamily="18" charset="0"/>
              </a:rPr>
              <a:t>The web is too huge</a:t>
            </a:r>
            <a:r>
              <a:rPr lang="en-IN" sz="2000" dirty="0">
                <a:latin typeface="Times New Roman" panose="02020603050405020304" pitchFamily="18" charset="0"/>
                <a:cs typeface="Times New Roman" panose="02020603050405020304" pitchFamily="18" charset="0"/>
              </a:rPr>
              <a:t> − The size of the web is</a:t>
            </a:r>
            <a:r>
              <a:rPr lang="en-IN" sz="2000" dirty="0">
                <a:solidFill>
                  <a:srgbClr val="FF0000"/>
                </a:solidFill>
                <a:latin typeface="Times New Roman" panose="02020603050405020304" pitchFamily="18" charset="0"/>
                <a:cs typeface="Times New Roman" panose="02020603050405020304" pitchFamily="18" charset="0"/>
              </a:rPr>
              <a:t> very huge and rapidly increasing</a:t>
            </a:r>
            <a:r>
              <a:rPr lang="en-IN" sz="2000" dirty="0">
                <a:latin typeface="Times New Roman" panose="02020603050405020304" pitchFamily="18" charset="0"/>
                <a:cs typeface="Times New Roman" panose="02020603050405020304" pitchFamily="18" charset="0"/>
              </a:rPr>
              <a:t>. This seems that the web is too huge for data warehousing and data mining.</a:t>
            </a:r>
          </a:p>
          <a:p>
            <a:r>
              <a:rPr lang="en-IN" sz="2000" b="1" dirty="0">
                <a:latin typeface="Times New Roman" panose="02020603050405020304" pitchFamily="18" charset="0"/>
                <a:cs typeface="Times New Roman" panose="02020603050405020304" pitchFamily="18" charset="0"/>
              </a:rPr>
              <a:t>Complexity of Web pages</a:t>
            </a:r>
            <a:r>
              <a:rPr lang="en-IN" sz="2000" dirty="0">
                <a:latin typeface="Times New Roman" panose="02020603050405020304" pitchFamily="18" charset="0"/>
                <a:cs typeface="Times New Roman" panose="02020603050405020304" pitchFamily="18" charset="0"/>
              </a:rPr>
              <a:t> − The web pages </a:t>
            </a:r>
            <a:r>
              <a:rPr lang="en-IN" sz="2000" dirty="0">
                <a:solidFill>
                  <a:srgbClr val="FF0000"/>
                </a:solidFill>
                <a:latin typeface="Times New Roman" panose="02020603050405020304" pitchFamily="18" charset="0"/>
                <a:cs typeface="Times New Roman" panose="02020603050405020304" pitchFamily="18" charset="0"/>
              </a:rPr>
              <a:t>do not have unifying structure</a:t>
            </a:r>
            <a:r>
              <a:rPr lang="en-IN" sz="2000" dirty="0">
                <a:latin typeface="Times New Roman" panose="02020603050405020304" pitchFamily="18" charset="0"/>
                <a:cs typeface="Times New Roman" panose="02020603050405020304" pitchFamily="18" charset="0"/>
              </a:rPr>
              <a:t>. They are </a:t>
            </a:r>
            <a:r>
              <a:rPr lang="en-IN" sz="2000" dirty="0">
                <a:solidFill>
                  <a:srgbClr val="FF0000"/>
                </a:solidFill>
                <a:latin typeface="Times New Roman" panose="02020603050405020304" pitchFamily="18" charset="0"/>
                <a:cs typeface="Times New Roman" panose="02020603050405020304" pitchFamily="18" charset="0"/>
              </a:rPr>
              <a:t>very complex</a:t>
            </a:r>
            <a:r>
              <a:rPr lang="en-IN" sz="2000" dirty="0">
                <a:latin typeface="Times New Roman" panose="02020603050405020304" pitchFamily="18" charset="0"/>
                <a:cs typeface="Times New Roman" panose="02020603050405020304" pitchFamily="18" charset="0"/>
              </a:rPr>
              <a:t> as compared to traditional text document. There are huge amount of documents in digital library of web. These libraries are not arranged according to any particular sorted order.</a:t>
            </a:r>
          </a:p>
          <a:p>
            <a:r>
              <a:rPr lang="en-IN" sz="2000" b="1" dirty="0">
                <a:latin typeface="Times New Roman" panose="02020603050405020304" pitchFamily="18" charset="0"/>
                <a:cs typeface="Times New Roman" panose="02020603050405020304" pitchFamily="18" charset="0"/>
              </a:rPr>
              <a:t>Web is dynamic information source</a:t>
            </a:r>
            <a:r>
              <a:rPr lang="en-IN" sz="2000" dirty="0">
                <a:latin typeface="Times New Roman" panose="02020603050405020304" pitchFamily="18" charset="0"/>
                <a:cs typeface="Times New Roman" panose="02020603050405020304" pitchFamily="18" charset="0"/>
              </a:rPr>
              <a:t> − The information on the web is </a:t>
            </a:r>
            <a:r>
              <a:rPr lang="en-IN" sz="2000" dirty="0">
                <a:solidFill>
                  <a:srgbClr val="FF0000"/>
                </a:solidFill>
                <a:latin typeface="Times New Roman" panose="02020603050405020304" pitchFamily="18" charset="0"/>
                <a:cs typeface="Times New Roman" panose="02020603050405020304" pitchFamily="18" charset="0"/>
              </a:rPr>
              <a:t>rapidly updated</a:t>
            </a:r>
            <a:r>
              <a:rPr lang="en-IN" sz="2000" dirty="0">
                <a:latin typeface="Times New Roman" panose="02020603050405020304" pitchFamily="18" charset="0"/>
                <a:cs typeface="Times New Roman" panose="02020603050405020304" pitchFamily="18" charset="0"/>
              </a:rPr>
              <a:t>. The data such as news, stock markets, weather, sports, shopping, etc., are regularly updated.</a:t>
            </a:r>
          </a:p>
          <a:p>
            <a:r>
              <a:rPr lang="en-IN" sz="2000" b="1" dirty="0">
                <a:latin typeface="Times New Roman" panose="02020603050405020304" pitchFamily="18" charset="0"/>
                <a:cs typeface="Times New Roman" panose="02020603050405020304" pitchFamily="18" charset="0"/>
              </a:rPr>
              <a:t>Diversity of user communities</a:t>
            </a:r>
            <a:r>
              <a:rPr lang="en-IN" sz="2000" dirty="0">
                <a:latin typeface="Times New Roman" panose="02020603050405020304" pitchFamily="18" charset="0"/>
                <a:cs typeface="Times New Roman" panose="02020603050405020304" pitchFamily="18" charset="0"/>
              </a:rPr>
              <a:t> − The user community on the web is </a:t>
            </a:r>
            <a:r>
              <a:rPr lang="en-IN" sz="2000" dirty="0">
                <a:solidFill>
                  <a:srgbClr val="FF0000"/>
                </a:solidFill>
                <a:latin typeface="Times New Roman" panose="02020603050405020304" pitchFamily="18" charset="0"/>
                <a:cs typeface="Times New Roman" panose="02020603050405020304" pitchFamily="18" charset="0"/>
              </a:rPr>
              <a:t>rapidly expanding</a:t>
            </a:r>
            <a:r>
              <a:rPr lang="en-IN" sz="2000" dirty="0">
                <a:latin typeface="Times New Roman" panose="02020603050405020304" pitchFamily="18" charset="0"/>
                <a:cs typeface="Times New Roman" panose="02020603050405020304" pitchFamily="18" charset="0"/>
              </a:rPr>
              <a:t>. These users have different backgrounds, interests, and usage purposes. There are more than </a:t>
            </a:r>
            <a:r>
              <a:rPr lang="en-IN" sz="2000" dirty="0">
                <a:solidFill>
                  <a:srgbClr val="FF0000"/>
                </a:solidFill>
                <a:latin typeface="Times New Roman" panose="02020603050405020304" pitchFamily="18" charset="0"/>
                <a:cs typeface="Times New Roman" panose="02020603050405020304" pitchFamily="18" charset="0"/>
              </a:rPr>
              <a:t>100 million workstations</a:t>
            </a:r>
            <a:r>
              <a:rPr lang="en-IN" sz="2000" dirty="0">
                <a:latin typeface="Times New Roman" panose="02020603050405020304" pitchFamily="18" charset="0"/>
                <a:cs typeface="Times New Roman" panose="02020603050405020304" pitchFamily="18" charset="0"/>
              </a:rPr>
              <a:t> that are connected to the Internet and still rapidly increasing.</a:t>
            </a:r>
          </a:p>
          <a:p>
            <a:r>
              <a:rPr lang="en-IN" sz="2000" b="1" dirty="0">
                <a:latin typeface="Times New Roman" panose="02020603050405020304" pitchFamily="18" charset="0"/>
                <a:cs typeface="Times New Roman" panose="02020603050405020304" pitchFamily="18" charset="0"/>
              </a:rPr>
              <a:t>Relevancy of Information</a:t>
            </a:r>
            <a:r>
              <a:rPr lang="en-IN" sz="2000" dirty="0">
                <a:latin typeface="Times New Roman" panose="02020603050405020304" pitchFamily="18" charset="0"/>
                <a:cs typeface="Times New Roman" panose="02020603050405020304" pitchFamily="18" charset="0"/>
              </a:rPr>
              <a:t> − It is considered that a particular person is generally </a:t>
            </a:r>
            <a:r>
              <a:rPr lang="en-IN" sz="2000" dirty="0">
                <a:solidFill>
                  <a:srgbClr val="FF0000"/>
                </a:solidFill>
                <a:latin typeface="Times New Roman" panose="02020603050405020304" pitchFamily="18" charset="0"/>
                <a:cs typeface="Times New Roman" panose="02020603050405020304" pitchFamily="18" charset="0"/>
              </a:rPr>
              <a:t>interested in only small portion of the web</a:t>
            </a:r>
            <a:r>
              <a:rPr lang="en-IN" sz="2000" dirty="0">
                <a:latin typeface="Times New Roman" panose="02020603050405020304" pitchFamily="18" charset="0"/>
                <a:cs typeface="Times New Roman" panose="02020603050405020304" pitchFamily="18" charset="0"/>
              </a:rPr>
              <a:t>, while the rest of the portion of the web contains the information that is not relevant to the user and may swamp desired results.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9676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59392A5-726D-4164-BB26-0174E87B7B68}"/>
              </a:ext>
            </a:extLst>
          </p:cNvPr>
          <p:cNvSpPr>
            <a:spLocks noGrp="1" noChangeArrowheads="1"/>
          </p:cNvSpPr>
          <p:nvPr>
            <p:ph type="title"/>
          </p:nvPr>
        </p:nvSpPr>
        <p:spPr>
          <a:xfrm>
            <a:off x="2507673" y="533400"/>
            <a:ext cx="8077199" cy="609600"/>
          </a:xfrm>
        </p:spPr>
        <p:txBody>
          <a:bodyPr>
            <a:normAutofit fontScale="90000"/>
          </a:bodyPr>
          <a:lstStyle/>
          <a:p>
            <a:br>
              <a:rPr lang="en-IN" sz="1800" dirty="0">
                <a:effectLst/>
                <a:latin typeface="Calibri" panose="020F0502020204030204" pitchFamily="34" charset="0"/>
                <a:ea typeface="Calibri" panose="020F0502020204030204" pitchFamily="34" charset="0"/>
                <a:cs typeface="Arial" panose="020B0604020202020204" pitchFamily="34" charset="0"/>
              </a:rPr>
            </a:br>
            <a:r>
              <a:rPr lang="en-US" altLang="en-US" dirty="0">
                <a:latin typeface="Times New Roman" panose="02020603050405020304" pitchFamily="18" charset="0"/>
                <a:cs typeface="Times New Roman" panose="02020603050405020304" pitchFamily="18" charset="0"/>
              </a:rPr>
              <a:t>Cluster Analysis-Requirements</a:t>
            </a:r>
          </a:p>
        </p:txBody>
      </p:sp>
      <p:sp>
        <p:nvSpPr>
          <p:cNvPr id="7171" name="Rectangle 3">
            <a:extLst>
              <a:ext uri="{FF2B5EF4-FFF2-40B4-BE49-F238E27FC236}">
                <a16:creationId xmlns:a16="http://schemas.microsoft.com/office/drawing/2014/main" id="{0C4BE4C6-B0E7-4308-A9F8-18D465D48579}"/>
              </a:ext>
            </a:extLst>
          </p:cNvPr>
          <p:cNvSpPr>
            <a:spLocks noGrp="1" noChangeArrowheads="1"/>
          </p:cNvSpPr>
          <p:nvPr>
            <p:ph type="body" idx="1"/>
          </p:nvPr>
        </p:nvSpPr>
        <p:spPr>
          <a:xfrm>
            <a:off x="678872" y="1219200"/>
            <a:ext cx="10945092" cy="5029200"/>
          </a:xfrm>
        </p:spPr>
        <p:txBody>
          <a:bodyPr>
            <a:normAutofit/>
          </a:bodyPr>
          <a:lstStyle/>
          <a:p>
            <a:pPr marL="342900" lvl="0" indent="-342900" algn="just">
              <a:lnSpc>
                <a:spcPct val="99000"/>
              </a:lnSpc>
              <a:buFont typeface="Symbol" panose="05050102010706020507" pitchFamily="18" charset="2"/>
              <a:buChar char=""/>
              <a:tabLst>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Scalability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99000"/>
              </a:lnSpc>
              <a:buFont typeface="Symbol" panose="05050102010706020507" pitchFamily="18" charset="2"/>
              <a:buChar char=""/>
              <a:tabLst>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Ability to deal with different types of attributes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99000"/>
              </a:lnSpc>
              <a:buFont typeface="Symbol" panose="05050102010706020507" pitchFamily="18" charset="2"/>
              <a:buChar char=""/>
              <a:tabLst>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Discovery of clusters with arbitrary shape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99000"/>
              </a:lnSpc>
              <a:buFont typeface="Symbol" panose="05050102010706020507" pitchFamily="18" charset="2"/>
              <a:buChar char=""/>
              <a:tabLst>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Requirements for domain knowledge to determine input parameters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99000"/>
              </a:lnSpc>
              <a:buFont typeface="Symbol" panose="05050102010706020507" pitchFamily="18" charset="2"/>
              <a:buChar char=""/>
              <a:tabLst>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Ability to deal with noisy data</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99000"/>
              </a:lnSpc>
              <a:buFont typeface="Symbol" panose="05050102010706020507" pitchFamily="18" charset="2"/>
              <a:buChar char=""/>
              <a:tabLst>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Incremental clustering and insensitivity to input order</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99000"/>
              </a:lnSpc>
              <a:buFont typeface="Symbol" panose="05050102010706020507" pitchFamily="18" charset="2"/>
              <a:buChar char=""/>
              <a:tabLst>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Capability of clustering high-dimensionality data</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99000"/>
              </a:lnSpc>
              <a:buFont typeface="Symbol" panose="05050102010706020507" pitchFamily="18" charset="2"/>
              <a:buChar char=""/>
              <a:tabLst>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Constraint-based clustering</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99000"/>
              </a:lnSpc>
              <a:buFont typeface="Symbol" panose="05050102010706020507" pitchFamily="18" charset="2"/>
              <a:buChar char=""/>
              <a:tabLst>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Interpretability and usability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99000"/>
              </a:lnSpc>
              <a:buNone/>
              <a:tabLst>
                <a:tab pos="914400" algn="l"/>
              </a:tabLs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SzPct val="80000"/>
              <a:buNone/>
            </a:pPr>
            <a:endParaRPr lang="en-IN" sz="4000" dirty="0">
              <a:effectLst/>
              <a:latin typeface="Times New Roman" panose="02020603050405020304" pitchFamily="18" charset="0"/>
              <a:ea typeface="Calibri" panose="020F0502020204030204" pitchFamily="34" charset="0"/>
              <a:cs typeface="Times New Roman" panose="02020603050405020304" pitchFamily="18" charset="0"/>
            </a:endParaRPr>
          </a:p>
          <a:p>
            <a:pPr>
              <a:buSzPct val="80000"/>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eaLnBrk="1" hangingPunct="1">
              <a:lnSpc>
                <a:spcPct val="90000"/>
              </a:lnSpc>
              <a:buSzPct val="80000"/>
              <a:buNone/>
            </a:pPr>
            <a:endParaRPr lang="en-US" altLang="en-US" sz="4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4EAFFA7-4615-4439-8D71-2BB57C2E5B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137332" cy="1163782"/>
          </a:xfrm>
          <a:prstGeom prst="rect">
            <a:avLst/>
          </a:prstGeom>
        </p:spPr>
      </p:pic>
    </p:spTree>
    <p:extLst>
      <p:ext uri="{BB962C8B-B14F-4D97-AF65-F5344CB8AC3E}">
        <p14:creationId xmlns:p14="http://schemas.microsoft.com/office/powerpoint/2010/main" val="1839589477"/>
      </p:ext>
    </p:extLst>
  </p:cSld>
  <p:clrMapOvr>
    <a:masterClrMapping/>
  </p:clrMapOvr>
  <p:transition advClick="0">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02EED-0326-4216-B260-D804DC3AD7C5}"/>
              </a:ext>
            </a:extLst>
          </p:cNvPr>
          <p:cNvSpPr>
            <a:spLocks noGrp="1"/>
          </p:cNvSpPr>
          <p:nvPr>
            <p:ph type="title"/>
          </p:nvPr>
        </p:nvSpPr>
        <p:spPr/>
        <p:txBody>
          <a:bodyPr/>
          <a:lstStyle/>
          <a:p>
            <a:r>
              <a:rPr lang="en-US" b="1" dirty="0"/>
              <a:t>Mining Web page layout structure</a:t>
            </a:r>
            <a:br>
              <a:rPr lang="en-IN" b="1" dirty="0"/>
            </a:br>
            <a:endParaRPr lang="en-IN" dirty="0"/>
          </a:p>
        </p:txBody>
      </p:sp>
      <p:sp>
        <p:nvSpPr>
          <p:cNvPr id="5" name="Rectangle 4">
            <a:extLst>
              <a:ext uri="{FF2B5EF4-FFF2-40B4-BE49-F238E27FC236}">
                <a16:creationId xmlns:a16="http://schemas.microsoft.com/office/drawing/2014/main" id="{1CADFC71-19A9-46C4-BF25-426CF03B3ED9}"/>
              </a:ext>
            </a:extLst>
          </p:cNvPr>
          <p:cNvSpPr/>
          <p:nvPr/>
        </p:nvSpPr>
        <p:spPr>
          <a:xfrm>
            <a:off x="983673" y="2690336"/>
            <a:ext cx="10627135" cy="2272417"/>
          </a:xfrm>
          <a:prstGeom prst="rect">
            <a:avLst/>
          </a:prstGeom>
        </p:spPr>
        <p:txBody>
          <a:bodyPr wrap="square">
            <a:spAutoFit/>
          </a:bodyPr>
          <a:lstStyle/>
          <a:p>
            <a:pPr marL="342900" marR="30480" indent="-342900" algn="just">
              <a:spcBef>
                <a:spcPts val="600"/>
              </a:spcBef>
              <a:spcAft>
                <a:spcPts val="720"/>
              </a:spcAft>
              <a:buFont typeface="Arial" panose="020B0604020202020204" pitchFamily="34" charset="0"/>
              <a:buChar char="•"/>
            </a:pPr>
            <a:r>
              <a:rPr lang="en-IN" sz="2400" dirty="0">
                <a:solidFill>
                  <a:srgbClr val="000000"/>
                </a:solidFill>
                <a:latin typeface="Times New Roman" panose="02020603050405020304" pitchFamily="18" charset="0"/>
                <a:ea typeface="Times New Roman" panose="02020603050405020304" pitchFamily="18" charset="0"/>
              </a:rPr>
              <a:t>The basic structure of the web page is based on the </a:t>
            </a:r>
            <a:r>
              <a:rPr lang="en-IN" sz="2400" dirty="0">
                <a:solidFill>
                  <a:srgbClr val="FF0000"/>
                </a:solidFill>
                <a:latin typeface="Times New Roman" panose="02020603050405020304" pitchFamily="18" charset="0"/>
                <a:ea typeface="Times New Roman" panose="02020603050405020304" pitchFamily="18" charset="0"/>
              </a:rPr>
              <a:t>Document Object Mode</a:t>
            </a:r>
            <a:r>
              <a:rPr lang="en-IN" sz="2400" dirty="0">
                <a:solidFill>
                  <a:srgbClr val="000000"/>
                </a:solidFill>
                <a:latin typeface="Times New Roman" panose="02020603050405020304" pitchFamily="18" charset="0"/>
                <a:ea typeface="Times New Roman" panose="02020603050405020304" pitchFamily="18" charset="0"/>
              </a:rPr>
              <a:t>l (DOM). </a:t>
            </a:r>
          </a:p>
          <a:p>
            <a:pPr marL="342900" marR="30480" indent="-342900" algn="just">
              <a:spcBef>
                <a:spcPts val="600"/>
              </a:spcBef>
              <a:spcAft>
                <a:spcPts val="720"/>
              </a:spcAft>
              <a:buFont typeface="Arial" panose="020B0604020202020204" pitchFamily="34" charset="0"/>
              <a:buChar char="•"/>
            </a:pPr>
            <a:r>
              <a:rPr lang="en-IN" sz="2400" dirty="0">
                <a:solidFill>
                  <a:srgbClr val="000000"/>
                </a:solidFill>
                <a:latin typeface="Times New Roman" panose="02020603050405020304" pitchFamily="18" charset="0"/>
                <a:ea typeface="Times New Roman" panose="02020603050405020304" pitchFamily="18" charset="0"/>
              </a:rPr>
              <a:t>The DOM structure refers to a </a:t>
            </a:r>
            <a:r>
              <a:rPr lang="en-IN" sz="2400" dirty="0">
                <a:solidFill>
                  <a:srgbClr val="FF0000"/>
                </a:solidFill>
                <a:latin typeface="Times New Roman" panose="02020603050405020304" pitchFamily="18" charset="0"/>
                <a:ea typeface="Times New Roman" panose="02020603050405020304" pitchFamily="18" charset="0"/>
              </a:rPr>
              <a:t>tree like structure</a:t>
            </a:r>
            <a:r>
              <a:rPr lang="en-IN" sz="2400" dirty="0">
                <a:solidFill>
                  <a:srgbClr val="000000"/>
                </a:solidFill>
                <a:latin typeface="Times New Roman" panose="02020603050405020304" pitchFamily="18" charset="0"/>
                <a:ea typeface="Times New Roman" panose="02020603050405020304" pitchFamily="18" charset="0"/>
              </a:rPr>
              <a:t> where the HTML tag in the page corresponds to a node in the DOM tree.</a:t>
            </a:r>
          </a:p>
          <a:p>
            <a:pPr marL="342900" marR="30480" indent="-342900" algn="just">
              <a:spcBef>
                <a:spcPts val="600"/>
              </a:spcBef>
              <a:spcAft>
                <a:spcPts val="720"/>
              </a:spcAft>
              <a:buFont typeface="Arial" panose="020B0604020202020204" pitchFamily="34" charset="0"/>
              <a:buChar char="•"/>
            </a:pPr>
            <a:r>
              <a:rPr lang="en-IN" sz="2400" dirty="0">
                <a:solidFill>
                  <a:srgbClr val="000000"/>
                </a:solidFill>
                <a:latin typeface="Times New Roman" panose="02020603050405020304" pitchFamily="18" charset="0"/>
                <a:ea typeface="Times New Roman" panose="02020603050405020304" pitchFamily="18" charset="0"/>
              </a:rPr>
              <a:t> We can segment the web page by using </a:t>
            </a:r>
            <a:r>
              <a:rPr lang="en-IN" sz="2400" dirty="0">
                <a:solidFill>
                  <a:srgbClr val="FF0000"/>
                </a:solidFill>
                <a:latin typeface="Times New Roman" panose="02020603050405020304" pitchFamily="18" charset="0"/>
                <a:ea typeface="Times New Roman" panose="02020603050405020304" pitchFamily="18" charset="0"/>
              </a:rPr>
              <a:t>predefined</a:t>
            </a:r>
            <a:r>
              <a:rPr lang="en-IN" sz="2400" dirty="0">
                <a:solidFill>
                  <a:srgbClr val="000000"/>
                </a:solidFill>
                <a:latin typeface="Times New Roman" panose="02020603050405020304" pitchFamily="18" charset="0"/>
                <a:ea typeface="Times New Roman" panose="02020603050405020304" pitchFamily="18" charset="0"/>
              </a:rPr>
              <a:t> </a:t>
            </a:r>
            <a:r>
              <a:rPr lang="en-IN" sz="2400" dirty="0">
                <a:solidFill>
                  <a:srgbClr val="FF0000"/>
                </a:solidFill>
                <a:latin typeface="Times New Roman" panose="02020603050405020304" pitchFamily="18" charset="0"/>
                <a:ea typeface="Times New Roman" panose="02020603050405020304" pitchFamily="18" charset="0"/>
              </a:rPr>
              <a:t>tags</a:t>
            </a:r>
            <a:r>
              <a:rPr lang="en-IN" sz="2400" dirty="0">
                <a:solidFill>
                  <a:srgbClr val="000000"/>
                </a:solidFill>
                <a:latin typeface="Times New Roman" panose="02020603050405020304" pitchFamily="18" charset="0"/>
                <a:ea typeface="Times New Roman" panose="02020603050405020304" pitchFamily="18" charset="0"/>
              </a:rPr>
              <a:t> in </a:t>
            </a:r>
            <a:r>
              <a:rPr lang="en-IN" sz="2400" dirty="0">
                <a:solidFill>
                  <a:srgbClr val="FF0000"/>
                </a:solidFill>
                <a:latin typeface="Times New Roman" panose="02020603050405020304" pitchFamily="18" charset="0"/>
                <a:ea typeface="Times New Roman" panose="02020603050405020304" pitchFamily="18" charset="0"/>
              </a:rPr>
              <a:t>HTML</a:t>
            </a:r>
            <a:r>
              <a:rPr lang="en-IN" sz="2400" dirty="0">
                <a:solidFill>
                  <a:srgbClr val="000000"/>
                </a:solidFill>
                <a:latin typeface="Times New Roman" panose="02020603050405020304" pitchFamily="18" charset="0"/>
                <a:ea typeface="Times New Roman" panose="02020603050405020304" pitchFamily="18" charset="0"/>
              </a:rPr>
              <a:t>. </a:t>
            </a:r>
            <a:endParaRPr lang="en-IN"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024405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02EED-0326-4216-B260-D804DC3AD7C5}"/>
              </a:ext>
            </a:extLst>
          </p:cNvPr>
          <p:cNvSpPr>
            <a:spLocks noGrp="1"/>
          </p:cNvSpPr>
          <p:nvPr>
            <p:ph type="title"/>
          </p:nvPr>
        </p:nvSpPr>
        <p:spPr/>
        <p:txBody>
          <a:bodyPr/>
          <a:lstStyle/>
          <a:p>
            <a:r>
              <a:rPr lang="en-IN" b="1" dirty="0"/>
              <a:t>Vision-based page segmentation (VIPS)</a:t>
            </a:r>
            <a:br>
              <a:rPr lang="en-IN" dirty="0"/>
            </a:br>
            <a:endParaRPr lang="en-IN" dirty="0"/>
          </a:p>
        </p:txBody>
      </p:sp>
      <p:pic>
        <p:nvPicPr>
          <p:cNvPr id="4" name="Picture 3" descr="VIPS">
            <a:extLst>
              <a:ext uri="{FF2B5EF4-FFF2-40B4-BE49-F238E27FC236}">
                <a16:creationId xmlns:a16="http://schemas.microsoft.com/office/drawing/2014/main" id="{DC1D1F5F-5577-4A04-9408-BFABE188A0B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08363" y="1798320"/>
            <a:ext cx="10502445" cy="4357524"/>
          </a:xfrm>
          <a:prstGeom prst="rect">
            <a:avLst/>
          </a:prstGeom>
          <a:noFill/>
          <a:ln>
            <a:noFill/>
          </a:ln>
        </p:spPr>
      </p:pic>
    </p:spTree>
    <p:extLst>
      <p:ext uri="{BB962C8B-B14F-4D97-AF65-F5344CB8AC3E}">
        <p14:creationId xmlns:p14="http://schemas.microsoft.com/office/powerpoint/2010/main" val="8767697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EE8F5-BC56-4741-B212-08F1B07899BB}"/>
              </a:ext>
            </a:extLst>
          </p:cNvPr>
          <p:cNvSpPr>
            <a:spLocks noGrp="1"/>
          </p:cNvSpPr>
          <p:nvPr>
            <p:ph type="title"/>
          </p:nvPr>
        </p:nvSpPr>
        <p:spPr/>
        <p:txBody>
          <a:bodyPr/>
          <a:lstStyle/>
          <a:p>
            <a:r>
              <a:rPr lang="en-IN" b="1" dirty="0"/>
              <a:t>Vision-based page segmentation (VIPS)</a:t>
            </a:r>
            <a:br>
              <a:rPr lang="en-IN" dirty="0"/>
            </a:br>
            <a:endParaRPr lang="en-IN" dirty="0"/>
          </a:p>
        </p:txBody>
      </p:sp>
      <p:sp>
        <p:nvSpPr>
          <p:cNvPr id="3" name="Content Placeholder 2">
            <a:extLst>
              <a:ext uri="{FF2B5EF4-FFF2-40B4-BE49-F238E27FC236}">
                <a16:creationId xmlns:a16="http://schemas.microsoft.com/office/drawing/2014/main" id="{FC8D846F-2667-4CA3-8058-90AA36D94028}"/>
              </a:ext>
            </a:extLst>
          </p:cNvPr>
          <p:cNvSpPr>
            <a:spLocks noGrp="1"/>
          </p:cNvSpPr>
          <p:nvPr>
            <p:ph idx="1"/>
          </p:nvPr>
        </p:nvSpPr>
        <p:spPr/>
        <p:txBody>
          <a:bodyPr>
            <a:noAutofit/>
          </a:bodyPr>
          <a:lstStyle/>
          <a:p>
            <a:r>
              <a:rPr lang="en-IN" sz="2200" dirty="0">
                <a:latin typeface="Times New Roman" panose="02020603050405020304" pitchFamily="18" charset="0"/>
                <a:cs typeface="Times New Roman" panose="02020603050405020304" pitchFamily="18" charset="0"/>
              </a:rPr>
              <a:t>The purpose of VIPS is to </a:t>
            </a:r>
            <a:r>
              <a:rPr lang="en-IN" sz="2200" dirty="0">
                <a:solidFill>
                  <a:srgbClr val="FF0000"/>
                </a:solidFill>
                <a:latin typeface="Times New Roman" panose="02020603050405020304" pitchFamily="18" charset="0"/>
                <a:cs typeface="Times New Roman" panose="02020603050405020304" pitchFamily="18" charset="0"/>
              </a:rPr>
              <a:t>extract the semantic structure of a web page</a:t>
            </a:r>
            <a:r>
              <a:rPr lang="en-IN" sz="2200" dirty="0">
                <a:latin typeface="Times New Roman" panose="02020603050405020304" pitchFamily="18" charset="0"/>
                <a:cs typeface="Times New Roman" panose="02020603050405020304" pitchFamily="18" charset="0"/>
              </a:rPr>
              <a:t> based on its </a:t>
            </a:r>
            <a:r>
              <a:rPr lang="en-IN" sz="2200" dirty="0">
                <a:solidFill>
                  <a:srgbClr val="FF0000"/>
                </a:solidFill>
                <a:latin typeface="Times New Roman" panose="02020603050405020304" pitchFamily="18" charset="0"/>
                <a:cs typeface="Times New Roman" panose="02020603050405020304" pitchFamily="18" charset="0"/>
              </a:rPr>
              <a:t>visual</a:t>
            </a:r>
            <a:r>
              <a:rPr lang="en-IN" sz="2200" dirty="0">
                <a:latin typeface="Times New Roman" panose="02020603050405020304" pitchFamily="18" charset="0"/>
                <a:cs typeface="Times New Roman" panose="02020603050405020304" pitchFamily="18" charset="0"/>
              </a:rPr>
              <a:t> presentation.</a:t>
            </a:r>
          </a:p>
          <a:p>
            <a:r>
              <a:rPr lang="en-IN" sz="2200" dirty="0">
                <a:latin typeface="Times New Roman" panose="02020603050405020304" pitchFamily="18" charset="0"/>
                <a:cs typeface="Times New Roman" panose="02020603050405020304" pitchFamily="18" charset="0"/>
              </a:rPr>
              <a:t>Such a semantic structure corresponds to a </a:t>
            </a:r>
            <a:r>
              <a:rPr lang="en-IN" sz="2200" dirty="0">
                <a:solidFill>
                  <a:srgbClr val="FF0000"/>
                </a:solidFill>
                <a:latin typeface="Times New Roman" panose="02020603050405020304" pitchFamily="18" charset="0"/>
                <a:cs typeface="Times New Roman" panose="02020603050405020304" pitchFamily="18" charset="0"/>
              </a:rPr>
              <a:t>tree</a:t>
            </a:r>
            <a:r>
              <a:rPr lang="en-IN" sz="2200" dirty="0">
                <a:latin typeface="Times New Roman" panose="02020603050405020304" pitchFamily="18" charset="0"/>
                <a:cs typeface="Times New Roman" panose="02020603050405020304" pitchFamily="18" charset="0"/>
              </a:rPr>
              <a:t> structure. In this tree </a:t>
            </a:r>
            <a:r>
              <a:rPr lang="en-IN" sz="2200" dirty="0">
                <a:solidFill>
                  <a:srgbClr val="FF0000"/>
                </a:solidFill>
                <a:latin typeface="Times New Roman" panose="02020603050405020304" pitchFamily="18" charset="0"/>
                <a:cs typeface="Times New Roman" panose="02020603050405020304" pitchFamily="18" charset="0"/>
              </a:rPr>
              <a:t>each node corresponds to a block.</a:t>
            </a:r>
          </a:p>
          <a:p>
            <a:r>
              <a:rPr lang="en-IN" sz="2200" dirty="0">
                <a:latin typeface="Times New Roman" panose="02020603050405020304" pitchFamily="18" charset="0"/>
                <a:cs typeface="Times New Roman" panose="02020603050405020304" pitchFamily="18" charset="0"/>
              </a:rPr>
              <a:t>A value is assigned to each node. This value is called the </a:t>
            </a:r>
            <a:r>
              <a:rPr lang="en-IN" sz="2200" dirty="0">
                <a:solidFill>
                  <a:srgbClr val="FF0000"/>
                </a:solidFill>
                <a:latin typeface="Times New Roman" panose="02020603050405020304" pitchFamily="18" charset="0"/>
                <a:cs typeface="Times New Roman" panose="02020603050405020304" pitchFamily="18" charset="0"/>
              </a:rPr>
              <a:t>Degree of Coherence</a:t>
            </a:r>
            <a:r>
              <a:rPr lang="en-IN" sz="2200" dirty="0">
                <a:latin typeface="Times New Roman" panose="02020603050405020304" pitchFamily="18" charset="0"/>
                <a:cs typeface="Times New Roman" panose="02020603050405020304" pitchFamily="18" charset="0"/>
              </a:rPr>
              <a:t>. This value is assigned to </a:t>
            </a:r>
            <a:r>
              <a:rPr lang="en-IN" sz="2200" dirty="0">
                <a:solidFill>
                  <a:srgbClr val="FF0000"/>
                </a:solidFill>
                <a:latin typeface="Times New Roman" panose="02020603050405020304" pitchFamily="18" charset="0"/>
                <a:cs typeface="Times New Roman" panose="02020603050405020304" pitchFamily="18" charset="0"/>
              </a:rPr>
              <a:t>indicate the coherent content</a:t>
            </a:r>
            <a:r>
              <a:rPr lang="en-IN" sz="2200" dirty="0">
                <a:latin typeface="Times New Roman" panose="02020603050405020304" pitchFamily="18" charset="0"/>
                <a:cs typeface="Times New Roman" panose="02020603050405020304" pitchFamily="18" charset="0"/>
              </a:rPr>
              <a:t> in the block based on visual perception.</a:t>
            </a:r>
          </a:p>
          <a:p>
            <a:r>
              <a:rPr lang="en-IN" sz="2200" dirty="0">
                <a:latin typeface="Times New Roman" panose="02020603050405020304" pitchFamily="18" charset="0"/>
                <a:cs typeface="Times New Roman" panose="02020603050405020304" pitchFamily="18" charset="0"/>
              </a:rPr>
              <a:t>The VIPS algorithm</a:t>
            </a:r>
            <a:r>
              <a:rPr lang="en-IN" sz="2200" dirty="0">
                <a:solidFill>
                  <a:srgbClr val="FF0000"/>
                </a:solidFill>
                <a:latin typeface="Times New Roman" panose="02020603050405020304" pitchFamily="18" charset="0"/>
                <a:cs typeface="Times New Roman" panose="02020603050405020304" pitchFamily="18" charset="0"/>
              </a:rPr>
              <a:t> first extracts all the suitable blocks from the HTML DOM tree. </a:t>
            </a:r>
            <a:r>
              <a:rPr lang="en-IN" sz="2200" dirty="0">
                <a:latin typeface="Times New Roman" panose="02020603050405020304" pitchFamily="18" charset="0"/>
                <a:cs typeface="Times New Roman" panose="02020603050405020304" pitchFamily="18" charset="0"/>
              </a:rPr>
              <a:t>After that it finds the </a:t>
            </a:r>
            <a:r>
              <a:rPr lang="en-IN" sz="2200" dirty="0">
                <a:solidFill>
                  <a:srgbClr val="FF0000"/>
                </a:solidFill>
                <a:latin typeface="Times New Roman" panose="02020603050405020304" pitchFamily="18" charset="0"/>
                <a:cs typeface="Times New Roman" panose="02020603050405020304" pitchFamily="18" charset="0"/>
              </a:rPr>
              <a:t>separators between these blocks</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The separators refer to the </a:t>
            </a:r>
            <a:r>
              <a:rPr lang="en-IN" sz="2200" dirty="0">
                <a:solidFill>
                  <a:srgbClr val="FF0000"/>
                </a:solidFill>
                <a:latin typeface="Times New Roman" panose="02020603050405020304" pitchFamily="18" charset="0"/>
                <a:cs typeface="Times New Roman" panose="02020603050405020304" pitchFamily="18" charset="0"/>
              </a:rPr>
              <a:t>horizontal or vertical lines in a we</a:t>
            </a:r>
            <a:r>
              <a:rPr lang="en-IN" sz="2200" dirty="0">
                <a:latin typeface="Times New Roman" panose="02020603050405020304" pitchFamily="18" charset="0"/>
                <a:cs typeface="Times New Roman" panose="02020603050405020304" pitchFamily="18" charset="0"/>
              </a:rPr>
              <a:t>b page that visually cross with no blocks.</a:t>
            </a:r>
          </a:p>
          <a:p>
            <a:r>
              <a:rPr lang="en-IN" sz="2200" dirty="0">
                <a:latin typeface="Times New Roman" panose="02020603050405020304" pitchFamily="18" charset="0"/>
                <a:cs typeface="Times New Roman" panose="02020603050405020304" pitchFamily="18" charset="0"/>
              </a:rPr>
              <a:t>The </a:t>
            </a:r>
            <a:r>
              <a:rPr lang="en-IN" sz="2200" dirty="0">
                <a:solidFill>
                  <a:srgbClr val="FF0000"/>
                </a:solidFill>
                <a:latin typeface="Times New Roman" panose="02020603050405020304" pitchFamily="18" charset="0"/>
                <a:cs typeface="Times New Roman" panose="02020603050405020304" pitchFamily="18" charset="0"/>
              </a:rPr>
              <a:t>semantics of the web page is constructed</a:t>
            </a:r>
            <a:r>
              <a:rPr lang="en-IN" sz="2200" dirty="0">
                <a:latin typeface="Times New Roman" panose="02020603050405020304" pitchFamily="18" charset="0"/>
                <a:cs typeface="Times New Roman" panose="02020603050405020304" pitchFamily="18" charset="0"/>
              </a:rPr>
              <a:t> on the basis of </a:t>
            </a:r>
            <a:r>
              <a:rPr lang="en-IN" sz="2200" dirty="0">
                <a:solidFill>
                  <a:srgbClr val="FF0000"/>
                </a:solidFill>
                <a:latin typeface="Times New Roman" panose="02020603050405020304" pitchFamily="18" charset="0"/>
                <a:cs typeface="Times New Roman" panose="02020603050405020304" pitchFamily="18" charset="0"/>
              </a:rPr>
              <a:t>these blocks</a:t>
            </a:r>
            <a:r>
              <a:rPr lang="en-IN" sz="2200" dirty="0">
                <a:latin typeface="Times New Roman" panose="02020603050405020304" pitchFamily="18" charset="0"/>
                <a:cs typeface="Times New Roman" panose="02020603050405020304" pitchFamily="18" charset="0"/>
              </a:rPr>
              <a:t>.</a:t>
            </a: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781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DC0F8F-8D70-4857-9FD4-203C14FDF666}"/>
              </a:ext>
            </a:extLst>
          </p:cNvPr>
          <p:cNvSpPr>
            <a:spLocks noGrp="1"/>
          </p:cNvSpPr>
          <p:nvPr>
            <p:ph idx="1"/>
          </p:nvPr>
        </p:nvSpPr>
        <p:spPr/>
        <p:txBody>
          <a:bodyPr>
            <a:normAutofit/>
          </a:bodyPr>
          <a:lstStyle/>
          <a:p>
            <a:r>
              <a:rPr lang="en-US" sz="2600" dirty="0">
                <a:latin typeface="Times New Roman" panose="02020603050405020304" pitchFamily="18" charset="0"/>
                <a:cs typeface="Times New Roman" panose="02020603050405020304" pitchFamily="18" charset="0"/>
              </a:rPr>
              <a:t>Partitioning based Method</a:t>
            </a:r>
          </a:p>
          <a:p>
            <a:r>
              <a:rPr lang="en-US" sz="2600" dirty="0">
                <a:latin typeface="Times New Roman" panose="02020603050405020304" pitchFamily="18" charset="0"/>
                <a:cs typeface="Times New Roman" panose="02020603050405020304" pitchFamily="18" charset="0"/>
              </a:rPr>
              <a:t>Hierarchical Method</a:t>
            </a:r>
          </a:p>
          <a:p>
            <a:r>
              <a:rPr lang="en-US" sz="2600" dirty="0">
                <a:latin typeface="Times New Roman" panose="02020603050405020304" pitchFamily="18" charset="0"/>
                <a:cs typeface="Times New Roman" panose="02020603050405020304" pitchFamily="18" charset="0"/>
              </a:rPr>
              <a:t>Fuzzy based</a:t>
            </a:r>
          </a:p>
          <a:p>
            <a:r>
              <a:rPr lang="en-US" sz="2600" dirty="0">
                <a:latin typeface="Times New Roman" panose="02020603050405020304" pitchFamily="18" charset="0"/>
                <a:cs typeface="Times New Roman" panose="02020603050405020304" pitchFamily="18" charset="0"/>
              </a:rPr>
              <a:t>Density-based Method</a:t>
            </a:r>
          </a:p>
          <a:p>
            <a:r>
              <a:rPr lang="en-US" sz="2600" dirty="0">
                <a:latin typeface="Times New Roman" panose="02020603050405020304" pitchFamily="18" charset="0"/>
                <a:cs typeface="Times New Roman" panose="02020603050405020304" pitchFamily="18" charset="0"/>
              </a:rPr>
              <a:t>Model-Based Method</a:t>
            </a:r>
          </a:p>
          <a:p>
            <a:pPr marL="0" indent="0">
              <a:buNone/>
            </a:pPr>
            <a:br>
              <a:rPr lang="en-US" dirty="0"/>
            </a:br>
            <a:endParaRPr lang="en-IN" dirty="0"/>
          </a:p>
        </p:txBody>
      </p:sp>
      <p:sp>
        <p:nvSpPr>
          <p:cNvPr id="5" name="Title 4">
            <a:extLst>
              <a:ext uri="{FF2B5EF4-FFF2-40B4-BE49-F238E27FC236}">
                <a16:creationId xmlns:a16="http://schemas.microsoft.com/office/drawing/2014/main" id="{DD2F9722-F361-4817-9FA0-33EDA0BF35FC}"/>
              </a:ext>
            </a:extLst>
          </p:cNvPr>
          <p:cNvSpPr>
            <a:spLocks noGrp="1"/>
          </p:cNvSpPr>
          <p:nvPr>
            <p:ph type="title"/>
          </p:nvPr>
        </p:nvSpPr>
        <p:spPr>
          <a:xfrm>
            <a:off x="3709850" y="365125"/>
            <a:ext cx="7643949" cy="1325563"/>
          </a:xfrm>
        </p:spPr>
        <p:txBody>
          <a:bodyPr/>
          <a:lstStyle/>
          <a:p>
            <a:r>
              <a:rPr lang="en-IN" dirty="0"/>
              <a:t>Methods of clustering</a:t>
            </a:r>
          </a:p>
        </p:txBody>
      </p:sp>
      <p:pic>
        <p:nvPicPr>
          <p:cNvPr id="4" name="Picture 3">
            <a:extLst>
              <a:ext uri="{FF2B5EF4-FFF2-40B4-BE49-F238E27FC236}">
                <a16:creationId xmlns:a16="http://schemas.microsoft.com/office/drawing/2014/main" id="{24EAFFA7-4615-4439-8D71-2BB57C2E5B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33" y="248194"/>
            <a:ext cx="1337197" cy="1442494"/>
          </a:xfrm>
          <a:prstGeom prst="rect">
            <a:avLst/>
          </a:prstGeom>
        </p:spPr>
      </p:pic>
    </p:spTree>
    <p:extLst>
      <p:ext uri="{BB962C8B-B14F-4D97-AF65-F5344CB8AC3E}">
        <p14:creationId xmlns:p14="http://schemas.microsoft.com/office/powerpoint/2010/main" val="2651918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8AB9-B997-412F-823E-9BC3227EC61C}"/>
              </a:ext>
            </a:extLst>
          </p:cNvPr>
          <p:cNvSpPr>
            <a:spLocks noGrp="1"/>
          </p:cNvSpPr>
          <p:nvPr>
            <p:ph type="title"/>
          </p:nvPr>
        </p:nvSpPr>
        <p:spPr>
          <a:xfrm>
            <a:off x="3291840" y="365125"/>
            <a:ext cx="5159829" cy="1325563"/>
          </a:xfrm>
        </p:spPr>
        <p:txBody>
          <a:bodyPr/>
          <a:lstStyle/>
          <a:p>
            <a:r>
              <a:rPr lang="en-IN" dirty="0"/>
              <a:t>Types of Clustering</a:t>
            </a:r>
          </a:p>
        </p:txBody>
      </p:sp>
      <p:pic>
        <p:nvPicPr>
          <p:cNvPr id="5" name="Picture 4">
            <a:extLst>
              <a:ext uri="{FF2B5EF4-FFF2-40B4-BE49-F238E27FC236}">
                <a16:creationId xmlns:a16="http://schemas.microsoft.com/office/drawing/2014/main" id="{24EAFFA7-4615-4439-8D71-2BB57C2E5B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33" y="248194"/>
            <a:ext cx="1337197" cy="1442494"/>
          </a:xfrm>
          <a:prstGeom prst="rect">
            <a:avLst/>
          </a:prstGeom>
        </p:spPr>
      </p:pic>
      <p:pic>
        <p:nvPicPr>
          <p:cNvPr id="6" name="Picture 5"/>
          <p:cNvPicPr>
            <a:picLocks noChangeAspect="1"/>
          </p:cNvPicPr>
          <p:nvPr/>
        </p:nvPicPr>
        <p:blipFill>
          <a:blip r:embed="rId3"/>
          <a:stretch>
            <a:fillRect/>
          </a:stretch>
        </p:blipFill>
        <p:spPr>
          <a:xfrm>
            <a:off x="1867990" y="2338252"/>
            <a:ext cx="7916090" cy="2782388"/>
          </a:xfrm>
          <a:prstGeom prst="rect">
            <a:avLst/>
          </a:prstGeom>
        </p:spPr>
      </p:pic>
    </p:spTree>
    <p:extLst>
      <p:ext uri="{BB962C8B-B14F-4D97-AF65-F5344CB8AC3E}">
        <p14:creationId xmlns:p14="http://schemas.microsoft.com/office/powerpoint/2010/main" val="3509704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8E36A-B9C0-4057-AC1B-68A740B2406A}"/>
              </a:ext>
            </a:extLst>
          </p:cNvPr>
          <p:cNvSpPr>
            <a:spLocks noGrp="1"/>
          </p:cNvSpPr>
          <p:nvPr>
            <p:ph type="title"/>
          </p:nvPr>
        </p:nvSpPr>
        <p:spPr>
          <a:xfrm>
            <a:off x="1097280" y="286602"/>
            <a:ext cx="10058400" cy="1045809"/>
          </a:xfrm>
        </p:spPr>
        <p:txBody>
          <a:bodyPr>
            <a:normAutofit fontScale="90000"/>
          </a:bodyPr>
          <a:lstStyle/>
          <a:p>
            <a:br>
              <a:rPr lang="en-IN" b="1" dirty="0"/>
            </a:br>
            <a:br>
              <a:rPr lang="en-IN" b="1" dirty="0"/>
            </a:br>
            <a:r>
              <a:rPr lang="en-IN" b="1" dirty="0"/>
              <a:t>Partitioning based Method</a:t>
            </a:r>
            <a:br>
              <a:rPr lang="en-IN" b="1" dirty="0"/>
            </a:br>
            <a:br>
              <a:rPr lang="en-IN" dirty="0"/>
            </a:br>
            <a:endParaRPr lang="en-IN" dirty="0"/>
          </a:p>
        </p:txBody>
      </p:sp>
      <p:sp>
        <p:nvSpPr>
          <p:cNvPr id="3" name="Content Placeholder 2">
            <a:extLst>
              <a:ext uri="{FF2B5EF4-FFF2-40B4-BE49-F238E27FC236}">
                <a16:creationId xmlns:a16="http://schemas.microsoft.com/office/drawing/2014/main" id="{FD9E28FD-B04C-4404-A112-AA015593739F}"/>
              </a:ext>
            </a:extLst>
          </p:cNvPr>
          <p:cNvSpPr>
            <a:spLocks noGrp="1"/>
          </p:cNvSpPr>
          <p:nvPr>
            <p:ph idx="1"/>
          </p:nvPr>
        </p:nvSpPr>
        <p:spPr/>
        <p:txBody>
          <a:bodyPr>
            <a:noAutofit/>
          </a:bodyPr>
          <a:lstStyle/>
          <a:p>
            <a:r>
              <a:rPr lang="en-US" sz="2500" dirty="0">
                <a:latin typeface="Times New Roman" panose="02020603050405020304" pitchFamily="18" charset="0"/>
                <a:cs typeface="Times New Roman" panose="02020603050405020304" pitchFamily="18" charset="0"/>
              </a:rPr>
              <a:t>The partition algorithm divides data into many subsets.</a:t>
            </a:r>
          </a:p>
          <a:p>
            <a:r>
              <a:rPr lang="en-US" sz="2500" dirty="0">
                <a:latin typeface="Times New Roman" panose="02020603050405020304" pitchFamily="18" charset="0"/>
                <a:cs typeface="Times New Roman" panose="02020603050405020304" pitchFamily="18" charset="0"/>
              </a:rPr>
              <a:t>Let’s assume the partitioning algorithm builds partition of data as k and n is objects are present in the database. Hence each partition will be represented as k ≤ n.</a:t>
            </a:r>
          </a:p>
          <a:p>
            <a:r>
              <a:rPr lang="en-US" sz="2500" dirty="0">
                <a:latin typeface="Times New Roman" panose="02020603050405020304" pitchFamily="18" charset="0"/>
                <a:cs typeface="Times New Roman" panose="02020603050405020304" pitchFamily="18" charset="0"/>
              </a:rPr>
              <a:t>This gives an idea that the classification of the data is in k groups, which can be shown below</a:t>
            </a:r>
          </a:p>
          <a:p>
            <a:pPr marL="0" indent="0">
              <a:buNone/>
            </a:pPr>
            <a:br>
              <a:rPr lang="en-US" sz="2500" dirty="0">
                <a:latin typeface="Times New Roman" panose="02020603050405020304" pitchFamily="18" charset="0"/>
                <a:cs typeface="Times New Roman" panose="02020603050405020304" pitchFamily="18" charset="0"/>
              </a:rPr>
            </a:br>
            <a:endParaRPr lang="en-US" sz="2500" dirty="0">
              <a:latin typeface="Times New Roman" panose="02020603050405020304" pitchFamily="18" charset="0"/>
              <a:cs typeface="Times New Roman" panose="02020603050405020304" pitchFamily="18" charset="0"/>
            </a:endParaRPr>
          </a:p>
          <a:p>
            <a:pPr marL="0" indent="0">
              <a:buNone/>
            </a:pPr>
            <a:br>
              <a:rPr lang="en-US" sz="2500" dirty="0">
                <a:latin typeface="Times New Roman" panose="02020603050405020304" pitchFamily="18" charset="0"/>
                <a:cs typeface="Times New Roman" panose="02020603050405020304" pitchFamily="18" charset="0"/>
              </a:rPr>
            </a:br>
            <a:endParaRPr lang="en-US" sz="2500" dirty="0">
              <a:latin typeface="Times New Roman" panose="02020603050405020304" pitchFamily="18" charset="0"/>
              <a:cs typeface="Times New Roman" panose="02020603050405020304" pitchFamily="18" charset="0"/>
            </a:endParaRPr>
          </a:p>
          <a:p>
            <a:pPr marL="0" indent="0">
              <a:buNone/>
            </a:pPr>
            <a:br>
              <a:rPr lang="en-US" sz="2500" dirty="0">
                <a:latin typeface="Times New Roman" panose="02020603050405020304" pitchFamily="18" charset="0"/>
                <a:cs typeface="Times New Roman" panose="02020603050405020304" pitchFamily="18" charset="0"/>
              </a:rPr>
            </a:b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002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1492</TotalTime>
  <Words>3905</Words>
  <Application>Microsoft Office PowerPoint</Application>
  <PresentationFormat>Widescreen</PresentationFormat>
  <Paragraphs>379</Paragraphs>
  <Slides>62</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62</vt:i4>
      </vt:variant>
    </vt:vector>
  </HeadingPairs>
  <TitlesOfParts>
    <vt:vector size="74" baseType="lpstr">
      <vt:lpstr>Arial</vt:lpstr>
      <vt:lpstr>Calibri</vt:lpstr>
      <vt:lpstr>Calibri Light</vt:lpstr>
      <vt:lpstr>Consolas</vt:lpstr>
      <vt:lpstr>georgia</vt:lpstr>
      <vt:lpstr>Noto Sans Symbols</vt:lpstr>
      <vt:lpstr>Roboto</vt:lpstr>
      <vt:lpstr>Roboto</vt:lpstr>
      <vt:lpstr>Symbol</vt:lpstr>
      <vt:lpstr>Times New Roman</vt:lpstr>
      <vt:lpstr>Wingdings</vt:lpstr>
      <vt:lpstr>Office Theme</vt:lpstr>
      <vt:lpstr>PowerPoint Presentation</vt:lpstr>
      <vt:lpstr>Course Outcomes</vt:lpstr>
      <vt:lpstr>Unit V -Syallabus</vt:lpstr>
      <vt:lpstr>PowerPoint Presentation</vt:lpstr>
      <vt:lpstr>Cluster Analysis</vt:lpstr>
      <vt:lpstr> Cluster Analysis-Requirements</vt:lpstr>
      <vt:lpstr>Methods of clustering</vt:lpstr>
      <vt:lpstr>Types of Clustering</vt:lpstr>
      <vt:lpstr>  Partitioning based Method  </vt:lpstr>
      <vt:lpstr>PowerPoint Presentation</vt:lpstr>
      <vt:lpstr>Density Based Method  </vt:lpstr>
      <vt:lpstr> Fuzzy clustering  </vt:lpstr>
      <vt:lpstr> Hierarchical Method  </vt:lpstr>
      <vt:lpstr>Hierarchical Method</vt:lpstr>
      <vt:lpstr>Model-Based Method  </vt:lpstr>
      <vt:lpstr>K-Mean Clustering</vt:lpstr>
      <vt:lpstr>About K-Mean Clustering</vt:lpstr>
      <vt:lpstr>K- means Clustering</vt:lpstr>
      <vt:lpstr>K- means Clustering</vt:lpstr>
      <vt:lpstr>PowerPoint Presentation</vt:lpstr>
      <vt:lpstr>K- means Clustering</vt:lpstr>
      <vt:lpstr>K- means Clustering</vt:lpstr>
      <vt:lpstr>K- means Clustering</vt:lpstr>
      <vt:lpstr>K- means Clustering Algorithm</vt:lpstr>
      <vt:lpstr>K- means Clustering Algorithm</vt:lpstr>
      <vt:lpstr>formula</vt:lpstr>
      <vt:lpstr>Example:</vt:lpstr>
      <vt:lpstr>Example:</vt:lpstr>
      <vt:lpstr>Algorithms</vt:lpstr>
      <vt:lpstr>Continued….</vt:lpstr>
      <vt:lpstr>Continued..</vt:lpstr>
      <vt:lpstr>Definition and its types</vt:lpstr>
      <vt:lpstr>Agglomerative versus Divisive Hierarchical Clustering </vt:lpstr>
      <vt:lpstr>Example- Agglomerative versus divisive hierarchical clustering. </vt:lpstr>
      <vt:lpstr>Dendrogram- commonly used to represent the process of hierarchical clustering. </vt:lpstr>
      <vt:lpstr>DISTANCE MEASURES IN ALGORITHMIC METHODS </vt:lpstr>
      <vt:lpstr>DISTANCE MEASURES IN ALGORITHMIC METHODS </vt:lpstr>
      <vt:lpstr>Example : Single versus complete linkages.  </vt:lpstr>
      <vt:lpstr>BIRCH: MULTIPHASE HIERARCHICAL CLUSTERING USING CLUSTERING FEATURE TREES </vt:lpstr>
      <vt:lpstr>Continued…</vt:lpstr>
      <vt:lpstr>continued….</vt:lpstr>
      <vt:lpstr>Cf tree</vt:lpstr>
      <vt:lpstr>CHAMELEON: MULTIPHASE HIERARCHICAL CLUSTERING USING DYNAMIC MODELING </vt:lpstr>
      <vt:lpstr>Continued..</vt:lpstr>
      <vt:lpstr>OUTLIERS AND OUTLIER ANALYSIS </vt:lpstr>
      <vt:lpstr>Types of Outliers </vt:lpstr>
      <vt:lpstr>Challenges of Outlier Detection </vt:lpstr>
      <vt:lpstr>MINING TEXT DATA </vt:lpstr>
      <vt:lpstr>About text mining…</vt:lpstr>
      <vt:lpstr>Information Retrieval </vt:lpstr>
      <vt:lpstr>Basic Measures for Text Retrieval </vt:lpstr>
      <vt:lpstr>Venn diagram</vt:lpstr>
      <vt:lpstr>fundamental measures</vt:lpstr>
      <vt:lpstr>PowerPoint Presentation</vt:lpstr>
      <vt:lpstr>Mining World Wide Web </vt:lpstr>
      <vt:lpstr>Web content mining </vt:lpstr>
      <vt:lpstr>Web structure mining </vt:lpstr>
      <vt:lpstr>Web usage mining  </vt:lpstr>
      <vt:lpstr>Challenges in Web Mining </vt:lpstr>
      <vt:lpstr>Mining Web page layout structure </vt:lpstr>
      <vt:lpstr>Vision-based page segmentation (VIPS) </vt:lpstr>
      <vt:lpstr>Vision-based page segmentation (VIPS)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R.GANESAN</dc:creator>
  <cp:lastModifiedBy>carmeltitus1971@gmail.com</cp:lastModifiedBy>
  <cp:revision>451</cp:revision>
  <dcterms:created xsi:type="dcterms:W3CDTF">2020-07-22T04:41:58Z</dcterms:created>
  <dcterms:modified xsi:type="dcterms:W3CDTF">2020-12-10T03:17:27Z</dcterms:modified>
</cp:coreProperties>
</file>