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7" r:id="rId9"/>
    <p:sldId id="264" r:id="rId10"/>
    <p:sldId id="263" r:id="rId11"/>
    <p:sldId id="265" r:id="rId12"/>
    <p:sldId id="266" r:id="rId13"/>
    <p:sldId id="268" r:id="rId14"/>
    <p:sldId id="269" r:id="rId15"/>
    <p:sldId id="270" r:id="rId16"/>
    <p:sldId id="275" r:id="rId17"/>
    <p:sldId id="272" r:id="rId18"/>
    <p:sldId id="273" r:id="rId19"/>
    <p:sldId id="274" r:id="rId20"/>
    <p:sldId id="271" r:id="rId21"/>
    <p:sldId id="276" r:id="rId22"/>
    <p:sldId id="277" r:id="rId23"/>
    <p:sldId id="278" r:id="rId24"/>
    <p:sldId id="280" r:id="rId25"/>
    <p:sldId id="281" r:id="rId26"/>
    <p:sldId id="279"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9298C-EB2B-45C5-A436-B020FCE563FE}"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A7E97-AC5D-4FB9-BCC3-9D18EB209390}" type="slidenum">
              <a:rPr lang="en-US" smtClean="0"/>
              <a:t>‹#›</a:t>
            </a:fld>
            <a:endParaRPr lang="en-US"/>
          </a:p>
        </p:txBody>
      </p:sp>
    </p:spTree>
    <p:extLst>
      <p:ext uri="{BB962C8B-B14F-4D97-AF65-F5344CB8AC3E}">
        <p14:creationId xmlns:p14="http://schemas.microsoft.com/office/powerpoint/2010/main" val="1735225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4A7E97-AC5D-4FB9-BCC3-9D18EB209390}" type="slidenum">
              <a:rPr lang="en-US" smtClean="0"/>
              <a:t>18</a:t>
            </a:fld>
            <a:endParaRPr lang="en-US"/>
          </a:p>
        </p:txBody>
      </p:sp>
    </p:spTree>
    <p:extLst>
      <p:ext uri="{BB962C8B-B14F-4D97-AF65-F5344CB8AC3E}">
        <p14:creationId xmlns:p14="http://schemas.microsoft.com/office/powerpoint/2010/main" val="897472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4A7E97-AC5D-4FB9-BCC3-9D18EB209390}" type="slidenum">
              <a:rPr lang="en-US" smtClean="0"/>
              <a:t>19</a:t>
            </a:fld>
            <a:endParaRPr lang="en-US"/>
          </a:p>
        </p:txBody>
      </p:sp>
    </p:spTree>
    <p:extLst>
      <p:ext uri="{BB962C8B-B14F-4D97-AF65-F5344CB8AC3E}">
        <p14:creationId xmlns:p14="http://schemas.microsoft.com/office/powerpoint/2010/main" val="360216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E562-B454-4522-9ABA-EDB90BA5D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A07166-86AA-4242-B14C-D94B529B5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760A0-CD49-4892-B1DC-CA63A2FB6A61}"/>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5" name="Footer Placeholder 4">
            <a:extLst>
              <a:ext uri="{FF2B5EF4-FFF2-40B4-BE49-F238E27FC236}">
                <a16:creationId xmlns:a16="http://schemas.microsoft.com/office/drawing/2014/main" id="{DF3985B5-25DF-4DEE-8626-E8CD1015E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74D35-82B6-4974-9987-FCF83117DD5B}"/>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2836831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2904-D2A1-473E-B4EF-8505D1916C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B33BC2-0928-45DF-8FAA-D7DFE31D1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F29A5-EC4A-4C93-BFCF-839570353CBE}"/>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5" name="Footer Placeholder 4">
            <a:extLst>
              <a:ext uri="{FF2B5EF4-FFF2-40B4-BE49-F238E27FC236}">
                <a16:creationId xmlns:a16="http://schemas.microsoft.com/office/drawing/2014/main" id="{DE84ADEB-164B-45A3-B147-DAE0C40FA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9D1CB-3471-4B87-A4CF-D3BE621C4D74}"/>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245413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9E738-D909-4F05-94A7-6821AA8974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AEF0D-9F7D-4D40-A327-ACFAFF255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1DF2A-2A59-4EE9-8573-75749535A4EC}"/>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5" name="Footer Placeholder 4">
            <a:extLst>
              <a:ext uri="{FF2B5EF4-FFF2-40B4-BE49-F238E27FC236}">
                <a16:creationId xmlns:a16="http://schemas.microsoft.com/office/drawing/2014/main" id="{9AA0D0F0-3FF1-49E0-B123-B5C630DD6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F5041-9526-45F1-B6DC-E33A71B01F7B}"/>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97326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AA63-0F61-400F-8FC0-2284BA99E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88EB27-F409-4B2D-8E43-49CAF16F4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72346-4848-48AB-B42F-C2124A57EE8B}"/>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5" name="Footer Placeholder 4">
            <a:extLst>
              <a:ext uri="{FF2B5EF4-FFF2-40B4-BE49-F238E27FC236}">
                <a16:creationId xmlns:a16="http://schemas.microsoft.com/office/drawing/2014/main" id="{B5FB9283-8419-42FD-A715-FBE1BACC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4ACAB-6A1B-403A-86E9-96F5FB5F51E1}"/>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231811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F0E8-7F16-4125-9F42-942571D07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5F1AE6-9587-4065-95D0-5B39543AC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05F5C-2423-465C-ACDB-5A802D047040}"/>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5" name="Footer Placeholder 4">
            <a:extLst>
              <a:ext uri="{FF2B5EF4-FFF2-40B4-BE49-F238E27FC236}">
                <a16:creationId xmlns:a16="http://schemas.microsoft.com/office/drawing/2014/main" id="{94F23673-E399-4432-A601-54BE7C74E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47C38-DC74-4389-86DC-137CBE64802C}"/>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199892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6A76-604F-4E1B-AE69-1C69F2648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08992-0489-40CB-B05A-28D380B3CF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29D39-86CD-45F0-A98F-4112AF8C2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80366-2E24-4BB6-B11F-3DBDACCE2F70}"/>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6" name="Footer Placeholder 5">
            <a:extLst>
              <a:ext uri="{FF2B5EF4-FFF2-40B4-BE49-F238E27FC236}">
                <a16:creationId xmlns:a16="http://schemas.microsoft.com/office/drawing/2014/main" id="{18154A5D-362D-44C5-A0D7-34AD7397B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96420-A6EE-402F-9E43-40370C5A8EF8}"/>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146836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348E-F760-417D-A458-86856C1788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C54BAE-5FF7-4BBC-AAB2-82E04D87C1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0BE5C4-8B1D-4B76-B045-B6CEA28949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70000D-FFEC-4402-969D-B5DC8F8F0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727022-14DF-458F-AEC3-E32A8492D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3D1D0E-94A5-4F50-A040-CEC9FD5177F1}"/>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8" name="Footer Placeholder 7">
            <a:extLst>
              <a:ext uri="{FF2B5EF4-FFF2-40B4-BE49-F238E27FC236}">
                <a16:creationId xmlns:a16="http://schemas.microsoft.com/office/drawing/2014/main" id="{4C414E1C-E3DC-4413-9898-FFC3636C3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C1950A-90F2-4101-9D9D-C42840ED3B79}"/>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65954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EFD9-F707-4BF3-BD96-85F9900423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CDAA07-DE8B-473A-B019-6FE3DE4E8EC8}"/>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4" name="Footer Placeholder 3">
            <a:extLst>
              <a:ext uri="{FF2B5EF4-FFF2-40B4-BE49-F238E27FC236}">
                <a16:creationId xmlns:a16="http://schemas.microsoft.com/office/drawing/2014/main" id="{278CFF01-340F-49D0-B746-395161B925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EAB907-85C9-43BA-A134-7B7B0A4E8DD7}"/>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239082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A1B7D-0F0E-4DF1-B103-650FB0224C4C}"/>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3" name="Footer Placeholder 2">
            <a:extLst>
              <a:ext uri="{FF2B5EF4-FFF2-40B4-BE49-F238E27FC236}">
                <a16:creationId xmlns:a16="http://schemas.microsoft.com/office/drawing/2014/main" id="{DE8406D2-6BFC-4012-BB55-218534320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54139-CDF6-40EF-9F16-7288F29CB419}"/>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276788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23EE-4422-4179-A246-AAB491498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E28B97-479C-40A9-9493-13CDBDE4C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225944-1E08-4414-84C8-0B0A5348E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02FC7-FB69-4421-BC84-42C040D592BE}"/>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6" name="Footer Placeholder 5">
            <a:extLst>
              <a:ext uri="{FF2B5EF4-FFF2-40B4-BE49-F238E27FC236}">
                <a16:creationId xmlns:a16="http://schemas.microsoft.com/office/drawing/2014/main" id="{4045CE9F-5137-43E2-AB57-197956CEF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A8B92-4D9B-4A68-86DB-4AFBA32F558D}"/>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281932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0CD0-FEA5-48EC-9062-281A49801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F49D4E-60D4-4854-9016-4AD0773C2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F5A7F1-7540-407A-96F3-72F405B64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671A7-58ED-45F3-8A2D-D6DA90793BAF}"/>
              </a:ext>
            </a:extLst>
          </p:cNvPr>
          <p:cNvSpPr>
            <a:spLocks noGrp="1"/>
          </p:cNvSpPr>
          <p:nvPr>
            <p:ph type="dt" sz="half" idx="10"/>
          </p:nvPr>
        </p:nvSpPr>
        <p:spPr/>
        <p:txBody>
          <a:bodyPr/>
          <a:lstStyle/>
          <a:p>
            <a:fld id="{72EB2765-91BC-4F97-B563-AC25D937FCF4}" type="datetimeFigureOut">
              <a:rPr lang="en-US" smtClean="0"/>
              <a:t>9/10/2020</a:t>
            </a:fld>
            <a:endParaRPr lang="en-US"/>
          </a:p>
        </p:txBody>
      </p:sp>
      <p:sp>
        <p:nvSpPr>
          <p:cNvPr id="6" name="Footer Placeholder 5">
            <a:extLst>
              <a:ext uri="{FF2B5EF4-FFF2-40B4-BE49-F238E27FC236}">
                <a16:creationId xmlns:a16="http://schemas.microsoft.com/office/drawing/2014/main" id="{D8F9A31D-B3EB-4D98-8A54-E728C52F5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285B-32B1-4FB1-9CC2-535970110F71}"/>
              </a:ext>
            </a:extLst>
          </p:cNvPr>
          <p:cNvSpPr>
            <a:spLocks noGrp="1"/>
          </p:cNvSpPr>
          <p:nvPr>
            <p:ph type="sldNum" sz="quarter" idx="12"/>
          </p:nvPr>
        </p:nvSpPr>
        <p:spPr/>
        <p:txBody>
          <a:bodyPr/>
          <a:lstStyle/>
          <a:p>
            <a:fld id="{05D595A9-D836-46A8-8DCE-015ECDA35197}" type="slidenum">
              <a:rPr lang="en-US" smtClean="0"/>
              <a:t>‹#›</a:t>
            </a:fld>
            <a:endParaRPr lang="en-US"/>
          </a:p>
        </p:txBody>
      </p:sp>
    </p:spTree>
    <p:extLst>
      <p:ext uri="{BB962C8B-B14F-4D97-AF65-F5344CB8AC3E}">
        <p14:creationId xmlns:p14="http://schemas.microsoft.com/office/powerpoint/2010/main" val="177911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D04679-7F1E-4853-974B-8A783E66F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C87C39-6FA2-499D-8C69-B40A7D43A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C89F-FDBD-4448-B85B-F29C597AF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B2765-91BC-4F97-B563-AC25D937FCF4}" type="datetimeFigureOut">
              <a:rPr lang="en-US" smtClean="0"/>
              <a:t>9/10/2020</a:t>
            </a:fld>
            <a:endParaRPr lang="en-US"/>
          </a:p>
        </p:txBody>
      </p:sp>
      <p:sp>
        <p:nvSpPr>
          <p:cNvPr id="5" name="Footer Placeholder 4">
            <a:extLst>
              <a:ext uri="{FF2B5EF4-FFF2-40B4-BE49-F238E27FC236}">
                <a16:creationId xmlns:a16="http://schemas.microsoft.com/office/drawing/2014/main" id="{363C5EC7-0B34-4420-B389-7AA71CDA5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11978E-EBFE-43AE-85CF-667D5B5FA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595A9-D836-46A8-8DCE-015ECDA35197}" type="slidenum">
              <a:rPr lang="en-US" smtClean="0"/>
              <a:t>‹#›</a:t>
            </a:fld>
            <a:endParaRPr lang="en-US"/>
          </a:p>
        </p:txBody>
      </p:sp>
    </p:spTree>
    <p:extLst>
      <p:ext uri="{BB962C8B-B14F-4D97-AF65-F5344CB8AC3E}">
        <p14:creationId xmlns:p14="http://schemas.microsoft.com/office/powerpoint/2010/main" val="123325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Hindi_language"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en.wikipedia.org/wiki/Ministry_of_Power_(India)" TargetMode="External"/><Relationship Id="rId4" Type="http://schemas.openxmlformats.org/officeDocument/2006/relationships/hyperlink" Target="https://en.wikipedia.org/wiki/English_languag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Efficient_energy_us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494F-A53A-42C8-9E8F-1C285A14AE7B}"/>
              </a:ext>
            </a:extLst>
          </p:cNvPr>
          <p:cNvSpPr>
            <a:spLocks noGrp="1"/>
          </p:cNvSpPr>
          <p:nvPr>
            <p:ph type="ctrTitle"/>
          </p:nvPr>
        </p:nvSpPr>
        <p:spPr/>
        <p:txBody>
          <a:bodyPr>
            <a:normAutofit/>
          </a:bodyPr>
          <a:lstStyle/>
          <a:p>
            <a:r>
              <a:rPr lang="en-US" b="1" dirty="0">
                <a:latin typeface="+mn-lt"/>
              </a:rPr>
              <a:t>UNIT 1 - </a:t>
            </a:r>
            <a:r>
              <a:rPr lang="en-US" sz="6000" b="1" dirty="0">
                <a:effectLst/>
                <a:latin typeface="Calibri" panose="020F0502020204030204" pitchFamily="34" charset="0"/>
                <a:ea typeface="Times New Roman" panose="02020603050405020304" pitchFamily="18" charset="0"/>
              </a:rPr>
              <a:t>INTRODUCTION TO ENERGY CONSERVATION</a:t>
            </a:r>
            <a:endParaRPr lang="en-US" b="1" dirty="0"/>
          </a:p>
        </p:txBody>
      </p:sp>
      <p:sp>
        <p:nvSpPr>
          <p:cNvPr id="3" name="Subtitle 2">
            <a:extLst>
              <a:ext uri="{FF2B5EF4-FFF2-40B4-BE49-F238E27FC236}">
                <a16:creationId xmlns:a16="http://schemas.microsoft.com/office/drawing/2014/main" id="{AD24257D-575D-4F10-8DE0-315D9ABABF31}"/>
              </a:ext>
            </a:extLst>
          </p:cNvPr>
          <p:cNvSpPr>
            <a:spLocks noGrp="1"/>
          </p:cNvSpPr>
          <p:nvPr>
            <p:ph type="subTitle" idx="1"/>
          </p:nvPr>
        </p:nvSpPr>
        <p:spPr>
          <a:xfrm>
            <a:off x="1524000" y="4079875"/>
            <a:ext cx="9144000" cy="1655762"/>
          </a:xfrm>
        </p:spPr>
        <p:txBody>
          <a:bodyPr>
            <a:normAutofit/>
          </a:bodyPr>
          <a:lstStyle/>
          <a:p>
            <a:r>
              <a:rPr lang="en-US" sz="4000" b="1" dirty="0">
                <a:effectLst/>
                <a:latin typeface="Calibri" panose="020F0502020204030204" pitchFamily="34" charset="0"/>
                <a:ea typeface="Times New Roman" panose="02020603050405020304" pitchFamily="18" charset="0"/>
              </a:rPr>
              <a:t>By </a:t>
            </a:r>
          </a:p>
          <a:p>
            <a:r>
              <a:rPr lang="en-US" sz="4000" b="1" dirty="0">
                <a:latin typeface="Calibri" panose="020F0502020204030204" pitchFamily="34" charset="0"/>
              </a:rPr>
              <a:t>Dr. N. </a:t>
            </a:r>
            <a:r>
              <a:rPr lang="en-US" sz="4000" b="1" dirty="0" err="1">
                <a:latin typeface="Calibri" panose="020F0502020204030204" pitchFamily="34" charset="0"/>
              </a:rPr>
              <a:t>Dilip</a:t>
            </a:r>
            <a:r>
              <a:rPr lang="en-US" sz="4000" b="1" dirty="0">
                <a:latin typeface="Calibri" panose="020F0502020204030204" pitchFamily="34" charset="0"/>
              </a:rPr>
              <a:t> Raja</a:t>
            </a:r>
            <a:endParaRPr lang="en-US" sz="4000" dirty="0"/>
          </a:p>
        </p:txBody>
      </p:sp>
    </p:spTree>
    <p:extLst>
      <p:ext uri="{BB962C8B-B14F-4D97-AF65-F5344CB8AC3E}">
        <p14:creationId xmlns:p14="http://schemas.microsoft.com/office/powerpoint/2010/main" val="3121895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YEARLY WORLD ENERGY CONSUMPTION </a:t>
            </a:r>
          </a:p>
        </p:txBody>
      </p:sp>
      <p:pic>
        <p:nvPicPr>
          <p:cNvPr id="1026" name="Picture 2">
            <a:extLst>
              <a:ext uri="{FF2B5EF4-FFF2-40B4-BE49-F238E27FC236}">
                <a16:creationId xmlns:a16="http://schemas.microsoft.com/office/drawing/2014/main" id="{3C2866A3-7C74-42EA-A8EA-DD22241F0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08" y="738554"/>
            <a:ext cx="11699630" cy="60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85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WORLD ENERGY CONSUMPTION - ELECTRICITY </a:t>
            </a:r>
          </a:p>
        </p:txBody>
      </p:sp>
      <p:pic>
        <p:nvPicPr>
          <p:cNvPr id="4" name="Picture 3">
            <a:extLst>
              <a:ext uri="{FF2B5EF4-FFF2-40B4-BE49-F238E27FC236}">
                <a16:creationId xmlns:a16="http://schemas.microsoft.com/office/drawing/2014/main" id="{E173C7D9-3907-42A2-8E2E-8BA630A75B06}"/>
              </a:ext>
            </a:extLst>
          </p:cNvPr>
          <p:cNvPicPr>
            <a:picLocks noChangeAspect="1"/>
          </p:cNvPicPr>
          <p:nvPr/>
        </p:nvPicPr>
        <p:blipFill>
          <a:blip r:embed="rId2"/>
          <a:stretch>
            <a:fillRect/>
          </a:stretch>
        </p:blipFill>
        <p:spPr>
          <a:xfrm>
            <a:off x="4331222" y="802346"/>
            <a:ext cx="3529556" cy="6037398"/>
          </a:xfrm>
          <a:prstGeom prst="rect">
            <a:avLst/>
          </a:prstGeom>
        </p:spPr>
      </p:pic>
      <p:pic>
        <p:nvPicPr>
          <p:cNvPr id="6" name="Picture 5">
            <a:extLst>
              <a:ext uri="{FF2B5EF4-FFF2-40B4-BE49-F238E27FC236}">
                <a16:creationId xmlns:a16="http://schemas.microsoft.com/office/drawing/2014/main" id="{DE1DB3D6-8091-464D-B0FF-142BC394D00B}"/>
              </a:ext>
            </a:extLst>
          </p:cNvPr>
          <p:cNvPicPr>
            <a:picLocks noChangeAspect="1"/>
          </p:cNvPicPr>
          <p:nvPr/>
        </p:nvPicPr>
        <p:blipFill>
          <a:blip r:embed="rId3"/>
          <a:stretch>
            <a:fillRect/>
          </a:stretch>
        </p:blipFill>
        <p:spPr>
          <a:xfrm>
            <a:off x="8083076" y="3028894"/>
            <a:ext cx="3986268" cy="523198"/>
          </a:xfrm>
          <a:prstGeom prst="rect">
            <a:avLst/>
          </a:prstGeom>
        </p:spPr>
      </p:pic>
    </p:spTree>
    <p:extLst>
      <p:ext uri="{BB962C8B-B14F-4D97-AF65-F5344CB8AC3E}">
        <p14:creationId xmlns:p14="http://schemas.microsoft.com/office/powerpoint/2010/main" val="184332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normAutofit fontScale="90000"/>
          </a:bodyPr>
          <a:lstStyle/>
          <a:p>
            <a:pPr algn="ctr"/>
            <a:r>
              <a:rPr lang="en-US" b="1" i="0" dirty="0">
                <a:solidFill>
                  <a:srgbClr val="202122"/>
                </a:solidFill>
                <a:effectLst/>
                <a:latin typeface="Arial" panose="020B0604020202020204" pitchFamily="34" charset="0"/>
              </a:rPr>
              <a:t>Energy intensity of different economies</a:t>
            </a:r>
            <a:endParaRPr lang="en-US" b="1" dirty="0"/>
          </a:p>
        </p:txBody>
      </p:sp>
      <p:pic>
        <p:nvPicPr>
          <p:cNvPr id="2050" name="Picture 2">
            <a:extLst>
              <a:ext uri="{FF2B5EF4-FFF2-40B4-BE49-F238E27FC236}">
                <a16:creationId xmlns:a16="http://schemas.microsoft.com/office/drawing/2014/main" id="{FA6DE297-AC6D-476D-A65C-E92E97CFD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386" y="504092"/>
            <a:ext cx="8596924" cy="53926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16D5DE-22BD-4BCF-A97A-2E6B19C9F767}"/>
              </a:ext>
            </a:extLst>
          </p:cNvPr>
          <p:cNvSpPr txBox="1"/>
          <p:nvPr/>
        </p:nvSpPr>
        <p:spPr>
          <a:xfrm>
            <a:off x="298938" y="6030742"/>
            <a:ext cx="11594123"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graph shows the ratio between energy usage and GDP for selected countries. GDP is based on 2004 purchasing power parity and 2000 dollars adjusted for inflation</a:t>
            </a:r>
            <a:endParaRPr lang="en-US" dirty="0"/>
          </a:p>
        </p:txBody>
      </p:sp>
    </p:spTree>
    <p:extLst>
      <p:ext uri="{BB962C8B-B14F-4D97-AF65-F5344CB8AC3E}">
        <p14:creationId xmlns:p14="http://schemas.microsoft.com/office/powerpoint/2010/main" val="371283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F2CE11-24B7-4657-BF6E-DBDE5176CDB0}"/>
              </a:ext>
            </a:extLst>
          </p:cNvPr>
          <p:cNvPicPr>
            <a:picLocks noChangeAspect="1"/>
          </p:cNvPicPr>
          <p:nvPr/>
        </p:nvPicPr>
        <p:blipFill>
          <a:blip r:embed="rId2"/>
          <a:stretch>
            <a:fillRect/>
          </a:stretch>
        </p:blipFill>
        <p:spPr>
          <a:xfrm>
            <a:off x="197608" y="1324708"/>
            <a:ext cx="11895368" cy="4243753"/>
          </a:xfrm>
          <a:prstGeom prst="rect">
            <a:avLst/>
          </a:prstGeom>
        </p:spPr>
      </p:pic>
    </p:spTree>
    <p:extLst>
      <p:ext uri="{BB962C8B-B14F-4D97-AF65-F5344CB8AC3E}">
        <p14:creationId xmlns:p14="http://schemas.microsoft.com/office/powerpoint/2010/main" val="56119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9712E8-BA7A-40DC-A6BB-1EE2E1A6AB73}"/>
              </a:ext>
            </a:extLst>
          </p:cNvPr>
          <p:cNvPicPr>
            <a:picLocks noChangeAspect="1"/>
          </p:cNvPicPr>
          <p:nvPr/>
        </p:nvPicPr>
        <p:blipFill>
          <a:blip r:embed="rId2"/>
          <a:stretch>
            <a:fillRect/>
          </a:stretch>
        </p:blipFill>
        <p:spPr>
          <a:xfrm>
            <a:off x="3141785" y="95343"/>
            <a:ext cx="5838092" cy="6587939"/>
          </a:xfrm>
          <a:prstGeom prst="rect">
            <a:avLst/>
          </a:prstGeom>
        </p:spPr>
      </p:pic>
    </p:spTree>
    <p:extLst>
      <p:ext uri="{BB962C8B-B14F-4D97-AF65-F5344CB8AC3E}">
        <p14:creationId xmlns:p14="http://schemas.microsoft.com/office/powerpoint/2010/main" val="283928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F6B8F3-F1B5-42F0-9F45-07ECDA0F6DF4}"/>
              </a:ext>
            </a:extLst>
          </p:cNvPr>
          <p:cNvPicPr>
            <a:picLocks noChangeAspect="1"/>
          </p:cNvPicPr>
          <p:nvPr/>
        </p:nvPicPr>
        <p:blipFill>
          <a:blip r:embed="rId2"/>
          <a:stretch>
            <a:fillRect/>
          </a:stretch>
        </p:blipFill>
        <p:spPr>
          <a:xfrm>
            <a:off x="0" y="0"/>
            <a:ext cx="12202447" cy="6858000"/>
          </a:xfrm>
          <a:prstGeom prst="rect">
            <a:avLst/>
          </a:prstGeom>
        </p:spPr>
      </p:pic>
    </p:spTree>
    <p:extLst>
      <p:ext uri="{BB962C8B-B14F-4D97-AF65-F5344CB8AC3E}">
        <p14:creationId xmlns:p14="http://schemas.microsoft.com/office/powerpoint/2010/main" val="23517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dia's economic growth is driving its energy consumption - Today in Energy  - U.S. Energy Information Administration ...">
            <a:extLst>
              <a:ext uri="{FF2B5EF4-FFF2-40B4-BE49-F238E27FC236}">
                <a16:creationId xmlns:a16="http://schemas.microsoft.com/office/drawing/2014/main" id="{B9614194-A8BA-4B27-BFB5-07069391A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5" y="0"/>
            <a:ext cx="1224363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39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lectricity sector in India - Wikipedia">
            <a:extLst>
              <a:ext uri="{FF2B5EF4-FFF2-40B4-BE49-F238E27FC236}">
                <a16:creationId xmlns:a16="http://schemas.microsoft.com/office/drawing/2014/main" id="{87F2FCAA-E9D8-4732-A5B0-89CC8E453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7" y="0"/>
            <a:ext cx="12150317" cy="652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17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er Capita Consumption of Electricity in India [State-wise Chart]">
            <a:extLst>
              <a:ext uri="{FF2B5EF4-FFF2-40B4-BE49-F238E27FC236}">
                <a16:creationId xmlns:a16="http://schemas.microsoft.com/office/drawing/2014/main" id="{38CC187E-FB7C-4917-9D50-CD2F91B38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85" y="87866"/>
            <a:ext cx="12285785" cy="677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7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ernational - U.S. Energy Information Administration (EIA)">
            <a:extLst>
              <a:ext uri="{FF2B5EF4-FFF2-40B4-BE49-F238E27FC236}">
                <a16:creationId xmlns:a16="http://schemas.microsoft.com/office/drawing/2014/main" id="{0A3FB34D-7F5F-4E59-A39E-B50B6DCFD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276" y="57745"/>
            <a:ext cx="7620001" cy="672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11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ENERGY</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5838092"/>
          </a:xfrm>
        </p:spPr>
        <p:txBody>
          <a:bodyPr/>
          <a:lstStyle/>
          <a:p>
            <a:r>
              <a:rPr lang="en-US" dirty="0"/>
              <a:t>Define energy</a:t>
            </a:r>
          </a:p>
          <a:p>
            <a:pPr lvl="1"/>
            <a:r>
              <a:rPr lang="en-US" dirty="0"/>
              <a:t>Biologically - “The strength required to sustain physical activity” – Energy is associated with vitality “state of being strong and active”.</a:t>
            </a:r>
          </a:p>
          <a:p>
            <a:pPr lvl="1"/>
            <a:r>
              <a:rPr lang="en-US" dirty="0"/>
              <a:t>Technically – “</a:t>
            </a:r>
            <a:r>
              <a:rPr lang="en-US" b="0" i="0" dirty="0">
                <a:solidFill>
                  <a:srgbClr val="222222"/>
                </a:solidFill>
                <a:effectLst/>
                <a:latin typeface="arial" panose="020B0604020202020204" pitchFamily="34" charset="0"/>
              </a:rPr>
              <a:t>power derived from a source for suitable application” – source is the transmitter – application is the receiver.</a:t>
            </a:r>
            <a:endParaRPr lang="en-US" dirty="0"/>
          </a:p>
          <a:p>
            <a:pPr lvl="1"/>
            <a:endParaRPr lang="en-US" dirty="0"/>
          </a:p>
          <a:p>
            <a:r>
              <a:rPr lang="en-US" dirty="0"/>
              <a:t>Law of conservation of energy “It can neither be created nor be destroyed, but can be transformed from one form to the other”</a:t>
            </a:r>
          </a:p>
          <a:p>
            <a:endParaRPr lang="en-US" dirty="0"/>
          </a:p>
          <a:p>
            <a:r>
              <a:rPr lang="en-US" dirty="0"/>
              <a:t>Different forms of energy – sound, light, heat, physical (work, kinetic, potential), electricity, magnet, chemical (fuels, reaction), nuclear(fission and fusion).</a:t>
            </a:r>
          </a:p>
        </p:txBody>
      </p:sp>
    </p:spTree>
    <p:extLst>
      <p:ext uri="{BB962C8B-B14F-4D97-AF65-F5344CB8AC3E}">
        <p14:creationId xmlns:p14="http://schemas.microsoft.com/office/powerpoint/2010/main" val="418185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ia is the newest hotspot for renewable energy investors | World Economic  Forum">
            <a:extLst>
              <a:ext uri="{FF2B5EF4-FFF2-40B4-BE49-F238E27FC236}">
                <a16:creationId xmlns:a16="http://schemas.microsoft.com/office/drawing/2014/main" id="{162A1E71-0A3E-449B-8CC6-BE397A1E8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09" y="128954"/>
            <a:ext cx="11780821" cy="662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93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rends in India's Residential Electricity Consumption | Centre for Policy  Research">
            <a:extLst>
              <a:ext uri="{FF2B5EF4-FFF2-40B4-BE49-F238E27FC236}">
                <a16:creationId xmlns:a16="http://schemas.microsoft.com/office/drawing/2014/main" id="{D3E4EB45-712D-4D9E-9099-128A3A583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0277"/>
            <a:ext cx="12192000" cy="6019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EF7AA9-4851-4FE3-A4A8-7CAD835687B1}"/>
              </a:ext>
            </a:extLst>
          </p:cNvPr>
          <p:cNvSpPr>
            <a:spLocks noGrp="1"/>
          </p:cNvSpPr>
          <p:nvPr>
            <p:ph type="title"/>
          </p:nvPr>
        </p:nvSpPr>
        <p:spPr>
          <a:xfrm>
            <a:off x="0" y="1"/>
            <a:ext cx="12192000" cy="1043354"/>
          </a:xfrm>
        </p:spPr>
        <p:txBody>
          <a:bodyPr/>
          <a:lstStyle/>
          <a:p>
            <a:pPr algn="ctr"/>
            <a:r>
              <a:rPr lang="en-US" b="1" dirty="0"/>
              <a:t>RESIDENTIAL ELECTRICITY CONSUMPTION - INDIA </a:t>
            </a:r>
          </a:p>
        </p:txBody>
      </p:sp>
    </p:spTree>
    <p:extLst>
      <p:ext uri="{BB962C8B-B14F-4D97-AF65-F5344CB8AC3E}">
        <p14:creationId xmlns:p14="http://schemas.microsoft.com/office/powerpoint/2010/main" val="238920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IMPORTANT MEANINGS</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1125414"/>
            <a:ext cx="11781692" cy="5533293"/>
          </a:xfrm>
        </p:spPr>
        <p:txBody>
          <a:bodyPr>
            <a:normAutofit/>
          </a:bodyPr>
          <a:lstStyle/>
          <a:p>
            <a:pPr algn="just"/>
            <a:r>
              <a:rPr lang="en-US" dirty="0"/>
              <a:t>Define resource – “</a:t>
            </a:r>
            <a:r>
              <a:rPr lang="en-US" b="0" i="0" dirty="0">
                <a:solidFill>
                  <a:srgbClr val="222222"/>
                </a:solidFill>
                <a:effectLst/>
                <a:latin typeface="arial" panose="020B0604020202020204" pitchFamily="34" charset="0"/>
              </a:rPr>
              <a:t>A stock or supply of money, materials, staff, and other assets that can be drawn on by a person or organization in order to function effectively”</a:t>
            </a:r>
            <a:r>
              <a:rPr lang="en-US" dirty="0"/>
              <a:t>.</a:t>
            </a:r>
          </a:p>
          <a:p>
            <a:pPr algn="just"/>
            <a:endParaRPr lang="en-US" dirty="0"/>
          </a:p>
          <a:p>
            <a:pPr algn="just"/>
            <a:r>
              <a:rPr lang="en-US" dirty="0"/>
              <a:t>Energy resource – Indicates the availability of fuels and other sources to aid in the functioning of a society, industry or an individual.</a:t>
            </a:r>
          </a:p>
          <a:p>
            <a:pPr algn="just"/>
            <a:endParaRPr lang="en-US" dirty="0"/>
          </a:p>
          <a:p>
            <a:pPr algn="just"/>
            <a:r>
              <a:rPr lang="en-US" dirty="0"/>
              <a:t> Paradigm - </a:t>
            </a:r>
            <a:r>
              <a:rPr lang="en-US" b="0" i="0" dirty="0">
                <a:solidFill>
                  <a:srgbClr val="222222"/>
                </a:solidFill>
                <a:effectLst/>
                <a:latin typeface="arial" panose="020B0604020202020204" pitchFamily="34" charset="0"/>
              </a:rPr>
              <a:t>A typical example or pattern of something; a pattern or model. “</a:t>
            </a:r>
            <a:r>
              <a:rPr lang="en-US" b="0" i="0" dirty="0">
                <a:solidFill>
                  <a:srgbClr val="4D5156"/>
                </a:solidFill>
                <a:effectLst/>
                <a:latin typeface="arial" panose="020B0604020202020204" pitchFamily="34" charset="0"/>
              </a:rPr>
              <a:t> A very clear and typical example of something”.</a:t>
            </a:r>
            <a:endParaRPr lang="en-US" dirty="0"/>
          </a:p>
        </p:txBody>
      </p:sp>
    </p:spTree>
    <p:extLst>
      <p:ext uri="{BB962C8B-B14F-4D97-AF65-F5344CB8AC3E}">
        <p14:creationId xmlns:p14="http://schemas.microsoft.com/office/powerpoint/2010/main" val="2787002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RESOURCE AVAILABILITY</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5838091"/>
          </a:xfrm>
        </p:spPr>
        <p:txBody>
          <a:bodyPr>
            <a:normAutofit/>
          </a:bodyPr>
          <a:lstStyle/>
          <a:p>
            <a:pPr algn="just"/>
            <a:r>
              <a:rPr lang="en-US" dirty="0"/>
              <a:t>The future availability of natural resources – defined here as food, water, energy, and minerals – is critically important.</a:t>
            </a:r>
          </a:p>
          <a:p>
            <a:pPr algn="just"/>
            <a:r>
              <a:rPr lang="en-US" dirty="0"/>
              <a:t>Perspectives on future resource availability - highly contested, mostly because natural resource</a:t>
            </a:r>
          </a:p>
          <a:p>
            <a:pPr algn="just"/>
            <a:r>
              <a:rPr lang="en-US" dirty="0"/>
              <a:t>A more integrated, future-oriented view can shift the debate beyond a simplistic and polarized scarcity/abundance debate</a:t>
            </a:r>
          </a:p>
          <a:p>
            <a:pPr algn="just"/>
            <a:r>
              <a:rPr lang="en-US" dirty="0"/>
              <a:t>Allow experts and decisionmakers to find dispassionate common </a:t>
            </a:r>
            <a:r>
              <a:rPr lang="en-US" dirty="0" err="1"/>
              <a:t>grounde</a:t>
            </a:r>
            <a:r>
              <a:rPr lang="en-US" dirty="0"/>
              <a:t> supply </a:t>
            </a:r>
          </a:p>
          <a:p>
            <a:pPr algn="just"/>
            <a:r>
              <a:rPr lang="en-US" dirty="0"/>
              <a:t>Four distinct sets of perceptions (paradigms) of natural resource availability - demand are hard to predict and complex in nature</a:t>
            </a:r>
          </a:p>
          <a:p>
            <a:pPr lvl="1"/>
            <a:r>
              <a:rPr lang="en-US" sz="2000" b="0" i="0" u="none" strike="noStrike" baseline="0" dirty="0">
                <a:solidFill>
                  <a:srgbClr val="58595B"/>
                </a:solidFill>
                <a:latin typeface="HelveticaNeueLTPro-Lt"/>
              </a:rPr>
              <a:t>Threats of material exhaustion</a:t>
            </a:r>
          </a:p>
          <a:p>
            <a:pPr lvl="1"/>
            <a:r>
              <a:rPr lang="en-US" sz="2000" b="0" i="0" u="none" strike="noStrike" baseline="0" dirty="0">
                <a:solidFill>
                  <a:srgbClr val="58595B"/>
                </a:solidFill>
                <a:latin typeface="HelveticaNeueLTPro-Lt"/>
              </a:rPr>
              <a:t>Concern about rising costs</a:t>
            </a:r>
          </a:p>
          <a:p>
            <a:pPr lvl="1"/>
            <a:r>
              <a:rPr lang="en-US" sz="2000" b="0" i="0" u="none" strike="noStrike" baseline="0" dirty="0">
                <a:solidFill>
                  <a:srgbClr val="58595B"/>
                </a:solidFill>
                <a:latin typeface="HelveticaNeueLTPro-Lt"/>
              </a:rPr>
              <a:t>Long-term abundance</a:t>
            </a:r>
          </a:p>
          <a:p>
            <a:pPr lvl="1"/>
            <a:r>
              <a:rPr lang="en-US" sz="2000" b="0" i="0" u="none" strike="noStrike" baseline="0" dirty="0">
                <a:solidFill>
                  <a:srgbClr val="58595B"/>
                </a:solidFill>
                <a:latin typeface="HelveticaNeueLTPro-Lt"/>
              </a:rPr>
              <a:t>Social injustice focused on distributional challenges</a:t>
            </a:r>
            <a:endParaRPr lang="en-US" sz="2000" dirty="0"/>
          </a:p>
        </p:txBody>
      </p:sp>
    </p:spTree>
    <p:extLst>
      <p:ext uri="{BB962C8B-B14F-4D97-AF65-F5344CB8AC3E}">
        <p14:creationId xmlns:p14="http://schemas.microsoft.com/office/powerpoint/2010/main" val="3331406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0" y="0"/>
            <a:ext cx="12192000" cy="1001653"/>
          </a:xfrm>
        </p:spPr>
        <p:txBody>
          <a:bodyPr>
            <a:normAutofit fontScale="90000"/>
          </a:bodyPr>
          <a:lstStyle/>
          <a:p>
            <a:pPr algn="ctr"/>
            <a:r>
              <a:rPr lang="en-US" b="1" dirty="0"/>
              <a:t>Three relevant and demanding narratives for the times ahead</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1137137"/>
            <a:ext cx="11781692" cy="5521569"/>
          </a:xfrm>
        </p:spPr>
        <p:txBody>
          <a:bodyPr>
            <a:normAutofit/>
          </a:bodyPr>
          <a:lstStyle/>
          <a:p>
            <a:pPr algn="just"/>
            <a:r>
              <a:rPr lang="en-US" dirty="0"/>
              <a:t>Clash of interests: A world where resource scarcity plays out because of pre-emptive geopolitical measures taken by countries acting on psychological fears. Market deficiencies appear as the world’s geo-economic commons are divided into myriad competing channels of exchange.</a:t>
            </a:r>
          </a:p>
          <a:p>
            <a:pPr algn="just"/>
            <a:r>
              <a:rPr lang="en-US" dirty="0"/>
              <a:t>Alarming abundance: Apparent benefits of plentiful fossil and renewable energy risk being overshadowed in this world by their impact on associated resources such as water, and by their social and environmental consequences.</a:t>
            </a:r>
          </a:p>
          <a:p>
            <a:pPr algn="just"/>
            <a:r>
              <a:rPr lang="en-US" dirty="0"/>
              <a:t>Challenge of transition: World, governments, consumers and companies realize and accept the full costs of their transition to a low-carbon, durable and sustainably sourced economy. They suffer through what they perceive as a change in their use of natural resources</a:t>
            </a:r>
          </a:p>
        </p:txBody>
      </p:sp>
    </p:spTree>
    <p:extLst>
      <p:ext uri="{BB962C8B-B14F-4D97-AF65-F5344CB8AC3E}">
        <p14:creationId xmlns:p14="http://schemas.microsoft.com/office/powerpoint/2010/main" val="4238095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Four distinct sets of perceptions (paradigms)</a:t>
            </a:r>
            <a:endParaRPr lang="en-US" b="1" dirty="0"/>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5838091"/>
          </a:xfrm>
        </p:spPr>
        <p:txBody>
          <a:bodyPr>
            <a:normAutofit/>
          </a:bodyPr>
          <a:lstStyle/>
          <a:p>
            <a:pPr marL="0" indent="0" algn="just">
              <a:buNone/>
            </a:pPr>
            <a:r>
              <a:rPr lang="en-US" dirty="0"/>
              <a:t>Natural resource availability - demand are hard to predict - complex in nature</a:t>
            </a:r>
          </a:p>
          <a:p>
            <a:pPr lvl="1"/>
            <a:r>
              <a:rPr lang="en-US" sz="2000" b="0" i="0" u="none" strike="noStrike" baseline="0" dirty="0">
                <a:solidFill>
                  <a:srgbClr val="58595B"/>
                </a:solidFill>
                <a:latin typeface="HelveticaNeueLTPro-Lt"/>
              </a:rPr>
              <a:t>Threats of material exhaustion</a:t>
            </a:r>
          </a:p>
          <a:p>
            <a:pPr lvl="1"/>
            <a:r>
              <a:rPr lang="en-US" sz="2000" b="0" i="0" u="none" strike="noStrike" baseline="0" dirty="0">
                <a:solidFill>
                  <a:srgbClr val="58595B"/>
                </a:solidFill>
                <a:latin typeface="HelveticaNeueLTPro-Lt"/>
              </a:rPr>
              <a:t>Concern about rising costs</a:t>
            </a:r>
          </a:p>
          <a:p>
            <a:pPr lvl="1"/>
            <a:r>
              <a:rPr lang="en-US" sz="2000" b="0" i="0" u="none" strike="noStrike" baseline="0" dirty="0">
                <a:solidFill>
                  <a:srgbClr val="58595B"/>
                </a:solidFill>
                <a:latin typeface="HelveticaNeueLTPro-Lt"/>
              </a:rPr>
              <a:t>Long-term abundance</a:t>
            </a:r>
          </a:p>
          <a:p>
            <a:pPr lvl="1"/>
            <a:r>
              <a:rPr lang="en-US" sz="2000" b="0" i="0" u="none" strike="noStrike" baseline="0" dirty="0">
                <a:solidFill>
                  <a:srgbClr val="58595B"/>
                </a:solidFill>
                <a:latin typeface="HelveticaNeueLTPro-Lt"/>
              </a:rPr>
              <a:t>Social injustice focused on distributional challenges</a:t>
            </a:r>
            <a:endParaRPr lang="en-US" sz="2000" dirty="0"/>
          </a:p>
        </p:txBody>
      </p:sp>
    </p:spTree>
    <p:extLst>
      <p:ext uri="{BB962C8B-B14F-4D97-AF65-F5344CB8AC3E}">
        <p14:creationId xmlns:p14="http://schemas.microsoft.com/office/powerpoint/2010/main" val="3813627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Five cross-cutting and important insights</a:t>
            </a:r>
            <a:endParaRPr lang="en-US" b="1" dirty="0"/>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5838091"/>
          </a:xfrm>
        </p:spPr>
        <p:txBody>
          <a:bodyPr>
            <a:normAutofit/>
          </a:bodyPr>
          <a:lstStyle/>
          <a:p>
            <a:pPr algn="just"/>
            <a:r>
              <a:rPr lang="en-US" dirty="0"/>
              <a:t>The role of technology, preferences, policies and prices is underestimated when forecasting supply and demand for natural resources. </a:t>
            </a:r>
          </a:p>
          <a:p>
            <a:pPr algn="just"/>
            <a:r>
              <a:rPr lang="en-US" dirty="0"/>
              <a:t>Contrary to popular perceptions, population growth is and will be far less significant in spurring resource demand than economic growth and development in the period to 2035. </a:t>
            </a:r>
          </a:p>
          <a:p>
            <a:pPr algn="just"/>
            <a:r>
              <a:rPr lang="en-US" dirty="0"/>
              <a:t>Physical, economic, political and social interconnections between resources are growing, and will increasingly influence resource availability, in both positive and negative ways. </a:t>
            </a:r>
          </a:p>
          <a:p>
            <a:pPr algn="just"/>
            <a:r>
              <a:rPr lang="en-US" dirty="0"/>
              <a:t>Defining natural resource availability often fails to consider how they are distributed, both between countries and between individuals within countries.</a:t>
            </a:r>
          </a:p>
          <a:p>
            <a:pPr algn="just"/>
            <a:r>
              <a:rPr lang="en-US" dirty="0"/>
              <a:t>Environmental factors create local and global risks to resource availability, while resource production and use are the primary factors in environmental risks. </a:t>
            </a:r>
            <a:endParaRPr lang="en-US" sz="2000" dirty="0"/>
          </a:p>
        </p:txBody>
      </p:sp>
    </p:spTree>
    <p:extLst>
      <p:ext uri="{BB962C8B-B14F-4D97-AF65-F5344CB8AC3E}">
        <p14:creationId xmlns:p14="http://schemas.microsoft.com/office/powerpoint/2010/main" val="1147072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DEMAND SUPPLY GAP</a:t>
            </a:r>
            <a:endParaRPr lang="en-US" b="1" dirty="0"/>
          </a:p>
        </p:txBody>
      </p:sp>
      <p:pic>
        <p:nvPicPr>
          <p:cNvPr id="7" name="Picture 6">
            <a:extLst>
              <a:ext uri="{FF2B5EF4-FFF2-40B4-BE49-F238E27FC236}">
                <a16:creationId xmlns:a16="http://schemas.microsoft.com/office/drawing/2014/main" id="{F0777E62-AF9C-4B40-883F-8744FE668BC4}"/>
              </a:ext>
            </a:extLst>
          </p:cNvPr>
          <p:cNvPicPr>
            <a:picLocks noChangeAspect="1"/>
          </p:cNvPicPr>
          <p:nvPr/>
        </p:nvPicPr>
        <p:blipFill>
          <a:blip r:embed="rId2"/>
          <a:stretch>
            <a:fillRect/>
          </a:stretch>
        </p:blipFill>
        <p:spPr>
          <a:xfrm>
            <a:off x="999786" y="820616"/>
            <a:ext cx="10146618" cy="5193322"/>
          </a:xfrm>
          <a:prstGeom prst="rect">
            <a:avLst/>
          </a:prstGeom>
        </p:spPr>
      </p:pic>
    </p:spTree>
    <p:extLst>
      <p:ext uri="{BB962C8B-B14F-4D97-AF65-F5344CB8AC3E}">
        <p14:creationId xmlns:p14="http://schemas.microsoft.com/office/powerpoint/2010/main" val="1605445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DEMAND SUPPLY GAP</a:t>
            </a:r>
            <a:endParaRPr lang="en-US" b="1" dirty="0"/>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7"/>
            <a:ext cx="11781692" cy="1488830"/>
          </a:xfrm>
        </p:spPr>
        <p:txBody>
          <a:bodyPr>
            <a:normAutofit/>
          </a:bodyPr>
          <a:lstStyle/>
          <a:p>
            <a:pPr algn="just"/>
            <a:r>
              <a:rPr lang="en-US" dirty="0"/>
              <a:t>Oil accounts for about 36 % of India's total energy consumption. </a:t>
            </a:r>
          </a:p>
          <a:p>
            <a:pPr algn="just"/>
            <a:r>
              <a:rPr lang="en-US" dirty="0"/>
              <a:t>India today - one of the top ten oil-guzzling nations in the world - soon overtake Korea as third largest consumer of oil in Asia after China and Japan.  </a:t>
            </a:r>
            <a:endParaRPr lang="en-US" sz="2000" dirty="0"/>
          </a:p>
        </p:txBody>
      </p:sp>
      <p:pic>
        <p:nvPicPr>
          <p:cNvPr id="5" name="Picture 4">
            <a:extLst>
              <a:ext uri="{FF2B5EF4-FFF2-40B4-BE49-F238E27FC236}">
                <a16:creationId xmlns:a16="http://schemas.microsoft.com/office/drawing/2014/main" id="{6ACB40A1-A1AC-4A70-9C76-0F233B9EB570}"/>
              </a:ext>
            </a:extLst>
          </p:cNvPr>
          <p:cNvPicPr>
            <a:picLocks noChangeAspect="1"/>
          </p:cNvPicPr>
          <p:nvPr/>
        </p:nvPicPr>
        <p:blipFill>
          <a:blip r:embed="rId2"/>
          <a:stretch>
            <a:fillRect/>
          </a:stretch>
        </p:blipFill>
        <p:spPr>
          <a:xfrm>
            <a:off x="2954599" y="2215662"/>
            <a:ext cx="6282801" cy="4424507"/>
          </a:xfrm>
          <a:prstGeom prst="rect">
            <a:avLst/>
          </a:prstGeom>
        </p:spPr>
      </p:pic>
    </p:spTree>
    <p:extLst>
      <p:ext uri="{BB962C8B-B14F-4D97-AF65-F5344CB8AC3E}">
        <p14:creationId xmlns:p14="http://schemas.microsoft.com/office/powerpoint/2010/main" val="290948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DEMAND SUPPLY GAP</a:t>
            </a:r>
            <a:endParaRPr lang="en-US" b="1" dirty="0"/>
          </a:p>
        </p:txBody>
      </p:sp>
      <p:pic>
        <p:nvPicPr>
          <p:cNvPr id="4" name="Picture 3">
            <a:extLst>
              <a:ext uri="{FF2B5EF4-FFF2-40B4-BE49-F238E27FC236}">
                <a16:creationId xmlns:a16="http://schemas.microsoft.com/office/drawing/2014/main" id="{70484962-3615-433A-8F80-14D4BCFB9AD3}"/>
              </a:ext>
            </a:extLst>
          </p:cNvPr>
          <p:cNvPicPr>
            <a:picLocks noChangeAspect="1"/>
          </p:cNvPicPr>
          <p:nvPr/>
        </p:nvPicPr>
        <p:blipFill>
          <a:blip r:embed="rId2"/>
          <a:stretch>
            <a:fillRect/>
          </a:stretch>
        </p:blipFill>
        <p:spPr>
          <a:xfrm>
            <a:off x="126443" y="820616"/>
            <a:ext cx="11989595" cy="5568461"/>
          </a:xfrm>
          <a:prstGeom prst="rect">
            <a:avLst/>
          </a:prstGeom>
        </p:spPr>
      </p:pic>
    </p:spTree>
    <p:extLst>
      <p:ext uri="{BB962C8B-B14F-4D97-AF65-F5344CB8AC3E}">
        <p14:creationId xmlns:p14="http://schemas.microsoft.com/office/powerpoint/2010/main" val="385943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199" y="0"/>
            <a:ext cx="10515600" cy="879231"/>
          </a:xfrm>
        </p:spPr>
        <p:txBody>
          <a:bodyPr/>
          <a:lstStyle/>
          <a:p>
            <a:pPr algn="ctr"/>
            <a:r>
              <a:rPr lang="en-US" b="1" dirty="0"/>
              <a:t>ENERGY (</a:t>
            </a:r>
            <a:r>
              <a:rPr lang="en-US" b="1" dirty="0" err="1"/>
              <a:t>contd</a:t>
            </a:r>
            <a:r>
              <a:rPr lang="en-US" b="1" dirty="0"/>
              <a:t>…)</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sz="half" idx="1"/>
          </p:nvPr>
        </p:nvSpPr>
        <p:spPr>
          <a:xfrm>
            <a:off x="838199" y="879231"/>
            <a:ext cx="10515599" cy="2549769"/>
          </a:xfrm>
        </p:spPr>
        <p:txBody>
          <a:bodyPr/>
          <a:lstStyle/>
          <a:p>
            <a:r>
              <a:rPr lang="en-US" dirty="0"/>
              <a:t>Symbol: E</a:t>
            </a:r>
          </a:p>
          <a:p>
            <a:endParaRPr lang="en-US" dirty="0"/>
          </a:p>
          <a:p>
            <a:r>
              <a:rPr lang="en-US" dirty="0"/>
              <a:t>Units – Joule, </a:t>
            </a:r>
            <a:r>
              <a:rPr lang="en-US" b="0" i="0" dirty="0" err="1">
                <a:solidFill>
                  <a:srgbClr val="222222"/>
                </a:solidFill>
                <a:effectLst/>
                <a:latin typeface="arial" panose="020B0604020202020204" pitchFamily="34" charset="0"/>
              </a:rPr>
              <a:t>kW⋅h</a:t>
            </a:r>
            <a:r>
              <a:rPr lang="en-US" b="0" i="0" dirty="0">
                <a:solidFill>
                  <a:srgbClr val="222222"/>
                </a:solidFill>
                <a:effectLst/>
                <a:latin typeface="arial" panose="020B0604020202020204" pitchFamily="34" charset="0"/>
              </a:rPr>
              <a:t>, BTU, calorie, eV, erg (ergon = 100 </a:t>
            </a:r>
            <a:r>
              <a:rPr lang="en-US" b="0" i="0" dirty="0" err="1">
                <a:solidFill>
                  <a:srgbClr val="222222"/>
                </a:solidFill>
                <a:effectLst/>
                <a:latin typeface="arial" panose="020B0604020202020204" pitchFamily="34" charset="0"/>
              </a:rPr>
              <a:t>nJ</a:t>
            </a:r>
            <a:r>
              <a:rPr lang="en-US" b="0" i="0" dirty="0">
                <a:solidFill>
                  <a:srgbClr val="222222"/>
                </a:solidFill>
                <a:effectLst/>
                <a:latin typeface="arial" panose="020B0604020202020204" pitchFamily="34" charset="0"/>
              </a:rPr>
              <a:t>), foot-pound</a:t>
            </a:r>
          </a:p>
          <a:p>
            <a:r>
              <a:rPr lang="en-US" b="1"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J = kg m</a:t>
            </a:r>
            <a:r>
              <a:rPr lang="en-US" b="0" i="0" baseline="30000" dirty="0">
                <a:solidFill>
                  <a:srgbClr val="222222"/>
                </a:solidFill>
                <a:effectLst/>
                <a:latin typeface="arial" panose="020B0604020202020204" pitchFamily="34" charset="0"/>
              </a:rPr>
              <a:t>2</a:t>
            </a:r>
            <a:r>
              <a:rPr lang="en-US" b="0" i="0" dirty="0">
                <a:solidFill>
                  <a:srgbClr val="222222"/>
                </a:solidFill>
                <a:effectLst/>
                <a:latin typeface="arial" panose="020B0604020202020204" pitchFamily="34" charset="0"/>
              </a:rPr>
              <a:t> / s</a:t>
            </a:r>
            <a:r>
              <a:rPr lang="en-US" b="0" i="0" baseline="30000" dirty="0">
                <a:solidFill>
                  <a:srgbClr val="222222"/>
                </a:solidFill>
                <a:effectLst/>
                <a:latin typeface="arial" panose="020B0604020202020204" pitchFamily="34" charset="0"/>
              </a:rPr>
              <a:t>2</a:t>
            </a:r>
            <a:endParaRPr lang="en-US" dirty="0"/>
          </a:p>
          <a:p>
            <a:pPr marL="0" indent="0">
              <a:buNone/>
            </a:pPr>
            <a:endParaRPr lang="en-US" dirty="0"/>
          </a:p>
        </p:txBody>
      </p:sp>
      <p:graphicFrame>
        <p:nvGraphicFramePr>
          <p:cNvPr id="5" name="Table 5">
            <a:extLst>
              <a:ext uri="{FF2B5EF4-FFF2-40B4-BE49-F238E27FC236}">
                <a16:creationId xmlns:a16="http://schemas.microsoft.com/office/drawing/2014/main" id="{88021CAA-E788-402F-A90A-0EBEFD46324B}"/>
              </a:ext>
            </a:extLst>
          </p:cNvPr>
          <p:cNvGraphicFramePr>
            <a:graphicFrameLocks noGrp="1"/>
          </p:cNvGraphicFramePr>
          <p:nvPr>
            <p:ph sz="half" idx="2"/>
            <p:extLst>
              <p:ext uri="{D42A27DB-BD31-4B8C-83A1-F6EECF244321}">
                <p14:modId xmlns:p14="http://schemas.microsoft.com/office/powerpoint/2010/main" val="4255239648"/>
              </p:ext>
            </p:extLst>
          </p:nvPr>
        </p:nvGraphicFramePr>
        <p:xfrm>
          <a:off x="978878" y="3677920"/>
          <a:ext cx="10515598" cy="2773374"/>
        </p:xfrm>
        <a:graphic>
          <a:graphicData uri="http://schemas.openxmlformats.org/drawingml/2006/table">
            <a:tbl>
              <a:tblPr firstRow="1" bandRow="1">
                <a:tableStyleId>{5C22544A-7EE6-4342-B048-85BDC9FD1C3A}</a:tableStyleId>
              </a:tblPr>
              <a:tblGrid>
                <a:gridCol w="5257799">
                  <a:extLst>
                    <a:ext uri="{9D8B030D-6E8A-4147-A177-3AD203B41FA5}">
                      <a16:colId xmlns:a16="http://schemas.microsoft.com/office/drawing/2014/main" val="1185676897"/>
                    </a:ext>
                  </a:extLst>
                </a:gridCol>
                <a:gridCol w="5257799">
                  <a:extLst>
                    <a:ext uri="{9D8B030D-6E8A-4147-A177-3AD203B41FA5}">
                      <a16:colId xmlns:a16="http://schemas.microsoft.com/office/drawing/2014/main" val="118685396"/>
                    </a:ext>
                  </a:extLst>
                </a:gridCol>
              </a:tblGrid>
              <a:tr h="0">
                <a:tc>
                  <a:txBody>
                    <a:bodyPr/>
                    <a:lstStyle/>
                    <a:p>
                      <a:pPr algn="ctr"/>
                      <a:r>
                        <a:rPr lang="en-US" dirty="0"/>
                        <a:t>Energy </a:t>
                      </a:r>
                    </a:p>
                  </a:txBody>
                  <a:tcPr/>
                </a:tc>
                <a:tc>
                  <a:txBody>
                    <a:bodyPr/>
                    <a:lstStyle/>
                    <a:p>
                      <a:pPr algn="ctr"/>
                      <a:r>
                        <a:rPr lang="en-US" dirty="0"/>
                        <a:t>Power</a:t>
                      </a:r>
                    </a:p>
                  </a:txBody>
                  <a:tcPr/>
                </a:tc>
                <a:extLst>
                  <a:ext uri="{0D108BD9-81ED-4DB2-BD59-A6C34878D82A}">
                    <a16:rowId xmlns:a16="http://schemas.microsoft.com/office/drawing/2014/main" val="2180586448"/>
                  </a:ext>
                </a:extLst>
              </a:tr>
              <a:tr h="926123">
                <a:tc>
                  <a:txBody>
                    <a:bodyPr/>
                    <a:lstStyle/>
                    <a:p>
                      <a:r>
                        <a:rPr lang="en-US" sz="1800" b="0" i="0" kern="1200" dirty="0">
                          <a:solidFill>
                            <a:schemeClr val="dk1"/>
                          </a:solidFill>
                          <a:effectLst/>
                          <a:latin typeface="+mn-lt"/>
                          <a:ea typeface="+mn-ea"/>
                          <a:cs typeface="+mn-cs"/>
                        </a:rPr>
                        <a:t>Energy is the ability to create a change, for example, creating motion. </a:t>
                      </a:r>
                      <a:endParaRPr lang="en-US" dirty="0"/>
                    </a:p>
                  </a:txBody>
                  <a:tcPr/>
                </a:tc>
                <a:tc>
                  <a:txBody>
                    <a:bodyPr/>
                    <a:lstStyle/>
                    <a:p>
                      <a:r>
                        <a:rPr lang="en-US" sz="1800" b="0" i="0" kern="1200" dirty="0">
                          <a:solidFill>
                            <a:schemeClr val="dk1"/>
                          </a:solidFill>
                          <a:effectLst/>
                          <a:latin typeface="+mn-lt"/>
                          <a:ea typeface="+mn-ea"/>
                          <a:cs typeface="+mn-cs"/>
                        </a:rPr>
                        <a:t>Power - how fast energy is used or transmitted -  = amount of energy /time it took to use the energy. </a:t>
                      </a:r>
                      <a:endParaRPr lang="en-US" dirty="0"/>
                    </a:p>
                  </a:txBody>
                  <a:tcPr/>
                </a:tc>
                <a:extLst>
                  <a:ext uri="{0D108BD9-81ED-4DB2-BD59-A6C34878D82A}">
                    <a16:rowId xmlns:a16="http://schemas.microsoft.com/office/drawing/2014/main" val="1181099741"/>
                  </a:ext>
                </a:extLst>
              </a:tr>
              <a:tr h="1078522">
                <a:tc>
                  <a:txBody>
                    <a:bodyPr/>
                    <a:lstStyle/>
                    <a:p>
                      <a:r>
                        <a:rPr lang="en-US" sz="1800" b="0" i="0" kern="1200" dirty="0">
                          <a:solidFill>
                            <a:schemeClr val="dk1"/>
                          </a:solidFill>
                          <a:effectLst/>
                          <a:latin typeface="+mn-lt"/>
                          <a:ea typeface="+mn-ea"/>
                          <a:cs typeface="+mn-cs"/>
                        </a:rPr>
                        <a:t>Tasks (like lifting a box) require an amount of energy to complete. A battery will hold a particular amount of energy; a given amount of fuel, like food.</a:t>
                      </a:r>
                      <a:endParaRPr lang="en-US" dirty="0"/>
                    </a:p>
                  </a:txBody>
                  <a:tcPr/>
                </a:tc>
                <a:tc>
                  <a:txBody>
                    <a:bodyPr/>
                    <a:lstStyle/>
                    <a:p>
                      <a:r>
                        <a:rPr lang="en-US" sz="1800" b="0" i="0" kern="1200" dirty="0">
                          <a:solidFill>
                            <a:schemeClr val="dk1"/>
                          </a:solidFill>
                          <a:effectLst/>
                          <a:latin typeface="+mn-lt"/>
                          <a:ea typeface="+mn-ea"/>
                          <a:cs typeface="+mn-cs"/>
                        </a:rPr>
                        <a:t>A circular saw will draw a certain amount of power to run, and how quickly power is drawn from a battery determines how long its stored energy will last.</a:t>
                      </a:r>
                      <a:endParaRPr lang="en-US" dirty="0"/>
                    </a:p>
                  </a:txBody>
                  <a:tcPr/>
                </a:tc>
                <a:extLst>
                  <a:ext uri="{0D108BD9-81ED-4DB2-BD59-A6C34878D82A}">
                    <a16:rowId xmlns:a16="http://schemas.microsoft.com/office/drawing/2014/main" val="3954415284"/>
                  </a:ext>
                </a:extLst>
              </a:tr>
              <a:tr h="402969">
                <a:tc>
                  <a:txBody>
                    <a:bodyPr/>
                    <a:lstStyle/>
                    <a:p>
                      <a:r>
                        <a:rPr lang="en-US" dirty="0"/>
                        <a:t>Unit is joule</a:t>
                      </a:r>
                    </a:p>
                  </a:txBody>
                  <a:tcPr/>
                </a:tc>
                <a:tc>
                  <a:txBody>
                    <a:bodyPr/>
                    <a:lstStyle/>
                    <a:p>
                      <a:r>
                        <a:rPr lang="en-US" dirty="0"/>
                        <a:t>Unit is J/s = W</a:t>
                      </a:r>
                    </a:p>
                  </a:txBody>
                  <a:tcPr/>
                </a:tc>
                <a:extLst>
                  <a:ext uri="{0D108BD9-81ED-4DB2-BD59-A6C34878D82A}">
                    <a16:rowId xmlns:a16="http://schemas.microsoft.com/office/drawing/2014/main" val="2393484083"/>
                  </a:ext>
                </a:extLst>
              </a:tr>
            </a:tbl>
          </a:graphicData>
        </a:graphic>
      </p:graphicFrame>
    </p:spTree>
    <p:extLst>
      <p:ext uri="{BB962C8B-B14F-4D97-AF65-F5344CB8AC3E}">
        <p14:creationId xmlns:p14="http://schemas.microsoft.com/office/powerpoint/2010/main" val="738317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DEMAND SUPPLY GAP</a:t>
            </a:r>
            <a:endParaRPr lang="en-US" b="1" dirty="0"/>
          </a:p>
        </p:txBody>
      </p:sp>
      <p:pic>
        <p:nvPicPr>
          <p:cNvPr id="5" name="Picture 4">
            <a:extLst>
              <a:ext uri="{FF2B5EF4-FFF2-40B4-BE49-F238E27FC236}">
                <a16:creationId xmlns:a16="http://schemas.microsoft.com/office/drawing/2014/main" id="{8D0373A7-5036-48E9-86A0-852DFF62E223}"/>
              </a:ext>
            </a:extLst>
          </p:cNvPr>
          <p:cNvPicPr>
            <a:picLocks noChangeAspect="1"/>
          </p:cNvPicPr>
          <p:nvPr/>
        </p:nvPicPr>
        <p:blipFill>
          <a:blip r:embed="rId2"/>
          <a:stretch>
            <a:fillRect/>
          </a:stretch>
        </p:blipFill>
        <p:spPr>
          <a:xfrm>
            <a:off x="2620108" y="881072"/>
            <a:ext cx="6951784" cy="5958672"/>
          </a:xfrm>
          <a:prstGeom prst="rect">
            <a:avLst/>
          </a:prstGeom>
        </p:spPr>
      </p:pic>
    </p:spTree>
    <p:extLst>
      <p:ext uri="{BB962C8B-B14F-4D97-AF65-F5344CB8AC3E}">
        <p14:creationId xmlns:p14="http://schemas.microsoft.com/office/powerpoint/2010/main" val="3256116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DEMAND SUPPLY GAP</a:t>
            </a:r>
            <a:endParaRPr lang="en-US" b="1" dirty="0"/>
          </a:p>
        </p:txBody>
      </p:sp>
      <p:pic>
        <p:nvPicPr>
          <p:cNvPr id="5" name="Picture 4">
            <a:extLst>
              <a:ext uri="{FF2B5EF4-FFF2-40B4-BE49-F238E27FC236}">
                <a16:creationId xmlns:a16="http://schemas.microsoft.com/office/drawing/2014/main" id="{C41AA1B5-A492-4FA9-8BDD-260204E88E3B}"/>
              </a:ext>
            </a:extLst>
          </p:cNvPr>
          <p:cNvPicPr>
            <a:picLocks noChangeAspect="1"/>
          </p:cNvPicPr>
          <p:nvPr/>
        </p:nvPicPr>
        <p:blipFill>
          <a:blip r:embed="rId2"/>
          <a:stretch>
            <a:fillRect/>
          </a:stretch>
        </p:blipFill>
        <p:spPr>
          <a:xfrm>
            <a:off x="279835" y="984738"/>
            <a:ext cx="11799700" cy="4958861"/>
          </a:xfrm>
          <a:prstGeom prst="rect">
            <a:avLst/>
          </a:prstGeom>
        </p:spPr>
      </p:pic>
    </p:spTree>
    <p:extLst>
      <p:ext uri="{BB962C8B-B14F-4D97-AF65-F5344CB8AC3E}">
        <p14:creationId xmlns:p14="http://schemas.microsoft.com/office/powerpoint/2010/main" val="3846824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ENERGY CONSERVATION ACT</a:t>
            </a:r>
            <a:endParaRPr lang="en-US" b="1" dirty="0"/>
          </a:p>
        </p:txBody>
      </p:sp>
      <p:graphicFrame>
        <p:nvGraphicFramePr>
          <p:cNvPr id="4" name="Table 3">
            <a:extLst>
              <a:ext uri="{FF2B5EF4-FFF2-40B4-BE49-F238E27FC236}">
                <a16:creationId xmlns:a16="http://schemas.microsoft.com/office/drawing/2014/main" id="{466AB5B4-0DEC-47AA-949F-894D63D2665C}"/>
              </a:ext>
            </a:extLst>
          </p:cNvPr>
          <p:cNvGraphicFramePr>
            <a:graphicFrameLocks noGrp="1"/>
          </p:cNvGraphicFramePr>
          <p:nvPr>
            <p:extLst>
              <p:ext uri="{D42A27DB-BD31-4B8C-83A1-F6EECF244321}">
                <p14:modId xmlns:p14="http://schemas.microsoft.com/office/powerpoint/2010/main" val="1118699096"/>
              </p:ext>
            </p:extLst>
          </p:nvPr>
        </p:nvGraphicFramePr>
        <p:xfrm>
          <a:off x="1888872" y="2480497"/>
          <a:ext cx="8414255" cy="4359247"/>
        </p:xfrm>
        <a:graphic>
          <a:graphicData uri="http://schemas.openxmlformats.org/drawingml/2006/table">
            <a:tbl>
              <a:tblPr/>
              <a:tblGrid>
                <a:gridCol w="3308093">
                  <a:extLst>
                    <a:ext uri="{9D8B030D-6E8A-4147-A177-3AD203B41FA5}">
                      <a16:colId xmlns:a16="http://schemas.microsoft.com/office/drawing/2014/main" val="3426994512"/>
                    </a:ext>
                  </a:extLst>
                </a:gridCol>
                <a:gridCol w="5106162">
                  <a:extLst>
                    <a:ext uri="{9D8B030D-6E8A-4147-A177-3AD203B41FA5}">
                      <a16:colId xmlns:a16="http://schemas.microsoft.com/office/drawing/2014/main" val="2111164219"/>
                    </a:ext>
                  </a:extLst>
                </a:gridCol>
              </a:tblGrid>
              <a:tr h="355211">
                <a:tc>
                  <a:txBody>
                    <a:bodyPr/>
                    <a:lstStyle/>
                    <a:p>
                      <a:pPr algn="l" fontAlgn="t"/>
                      <a:r>
                        <a:rPr lang="en-US" sz="1800" b="0" i="0" kern="1200" dirty="0">
                          <a:solidFill>
                            <a:schemeClr val="tx1"/>
                          </a:solidFill>
                          <a:effectLst/>
                          <a:latin typeface="+mn-lt"/>
                          <a:ea typeface="+mn-ea"/>
                          <a:cs typeface="+mn-cs"/>
                        </a:rPr>
                        <a:t>Bureau of Energy Efficiency, India</a:t>
                      </a:r>
                      <a:endParaRPr lang="en-US" sz="1700" dirty="0">
                        <a:effectLst/>
                      </a:endParaRP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700">
                          <a:effectLst/>
                        </a:rPr>
                        <a:t>BEE</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65696174"/>
                  </a:ext>
                </a:extLst>
              </a:tr>
              <a:tr h="355211">
                <a:tc>
                  <a:txBody>
                    <a:bodyPr/>
                    <a:lstStyle/>
                    <a:p>
                      <a:pPr algn="l" fontAlgn="t"/>
                      <a:r>
                        <a:rPr lang="en-US" sz="1700">
                          <a:effectLst/>
                        </a:rPr>
                        <a:t>Formation</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700">
                          <a:effectLst/>
                        </a:rPr>
                        <a:t>1 March 2002; 18 years ago</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91597721"/>
                  </a:ext>
                </a:extLst>
              </a:tr>
              <a:tr h="355211">
                <a:tc>
                  <a:txBody>
                    <a:bodyPr/>
                    <a:lstStyle/>
                    <a:p>
                      <a:pPr algn="l" fontAlgn="t"/>
                      <a:r>
                        <a:rPr lang="en-US" sz="1700">
                          <a:effectLst/>
                        </a:rPr>
                        <a:t>Type</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700">
                          <a:effectLst/>
                        </a:rPr>
                        <a:t>Autonomous Government Agency</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62586601"/>
                  </a:ext>
                </a:extLst>
              </a:tr>
              <a:tr h="355211">
                <a:tc>
                  <a:txBody>
                    <a:bodyPr/>
                    <a:lstStyle/>
                    <a:p>
                      <a:pPr algn="l" fontAlgn="t"/>
                      <a:r>
                        <a:rPr lang="en-US" sz="1700">
                          <a:effectLst/>
                        </a:rPr>
                        <a:t>Legal status</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700">
                          <a:effectLst/>
                        </a:rPr>
                        <a:t>Constituted by Energy Conservation Act, 2001.</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50316408"/>
                  </a:ext>
                </a:extLst>
              </a:tr>
              <a:tr h="888028">
                <a:tc>
                  <a:txBody>
                    <a:bodyPr/>
                    <a:lstStyle/>
                    <a:p>
                      <a:pPr algn="l" fontAlgn="t"/>
                      <a:r>
                        <a:rPr lang="en-US" sz="1700">
                          <a:effectLst/>
                        </a:rPr>
                        <a:t>Purpose</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700">
                          <a:effectLst/>
                        </a:rPr>
                        <a:t>Development of policies and strategies, with an emphasis on self-regulation and market principles under the Energy Conservation Act, 2001.</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76112659"/>
                  </a:ext>
                </a:extLst>
              </a:tr>
              <a:tr h="355211">
                <a:tc>
                  <a:txBody>
                    <a:bodyPr/>
                    <a:lstStyle/>
                    <a:p>
                      <a:pPr algn="l" fontAlgn="t"/>
                      <a:r>
                        <a:rPr lang="en-US" sz="1700">
                          <a:effectLst/>
                        </a:rPr>
                        <a:t>Headquarters</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700">
                          <a:effectLst/>
                        </a:rPr>
                        <a:t>SEWA Bhavan</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91181823"/>
                  </a:ext>
                </a:extLst>
              </a:tr>
              <a:tr h="355211">
                <a:tc>
                  <a:txBody>
                    <a:bodyPr/>
                    <a:lstStyle/>
                    <a:p>
                      <a:pPr algn="l" fontAlgn="t"/>
                      <a:r>
                        <a:rPr lang="en-US" sz="1700">
                          <a:effectLst/>
                        </a:rPr>
                        <a:t>Location</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en-US" sz="1700">
                          <a:effectLst/>
                        </a:rPr>
                        <a:t>R. K.Puram, New Delhi - 110066</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63776431"/>
                  </a:ext>
                </a:extLst>
              </a:tr>
              <a:tr h="355211">
                <a:tc>
                  <a:txBody>
                    <a:bodyPr/>
                    <a:lstStyle/>
                    <a:p>
                      <a:pPr algn="l" fontAlgn="t"/>
                      <a:r>
                        <a:rPr lang="en-US" sz="1700">
                          <a:effectLst/>
                        </a:rPr>
                        <a:t>Region served</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700" u="none" strike="noStrike" dirty="0">
                          <a:solidFill>
                            <a:schemeClr val="tx1"/>
                          </a:solidFill>
                          <a:effectLst/>
                          <a:hlinkClick r:id="rId2" tooltip="India">
                            <a:extLst>
                              <a:ext uri="{A12FA001-AC4F-418D-AE19-62706E023703}">
                                <ahyp:hlinkClr xmlns:ahyp="http://schemas.microsoft.com/office/drawing/2018/hyperlinkcolor" val="tx"/>
                              </a:ext>
                            </a:extLst>
                          </a:hlinkClick>
                        </a:rPr>
                        <a:t>India</a:t>
                      </a:r>
                      <a:endParaRPr lang="en-US" sz="1700" u="none" dirty="0">
                        <a:solidFill>
                          <a:schemeClr val="tx1"/>
                        </a:solidFill>
                        <a:effectLst/>
                      </a:endParaRP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74474002"/>
                  </a:ext>
                </a:extLst>
              </a:tr>
              <a:tr h="621620">
                <a:tc>
                  <a:txBody>
                    <a:bodyPr/>
                    <a:lstStyle/>
                    <a:p>
                      <a:pPr algn="l" fontAlgn="t"/>
                      <a:r>
                        <a:rPr lang="en-US" sz="1700">
                          <a:effectLst/>
                        </a:rPr>
                        <a:t>Official language</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700" u="none" strike="noStrike">
                          <a:solidFill>
                            <a:schemeClr val="tx1"/>
                          </a:solidFill>
                          <a:effectLst/>
                          <a:hlinkClick r:id="rId3" tooltip="Hindi language">
                            <a:extLst>
                              <a:ext uri="{A12FA001-AC4F-418D-AE19-62706E023703}">
                                <ahyp:hlinkClr xmlns:ahyp="http://schemas.microsoft.com/office/drawing/2018/hyperlinkcolor" val="tx"/>
                              </a:ext>
                            </a:extLst>
                          </a:hlinkClick>
                        </a:rPr>
                        <a:t>Hindi</a:t>
                      </a:r>
                      <a:br>
                        <a:rPr lang="en-US" sz="1700" u="none">
                          <a:solidFill>
                            <a:schemeClr val="tx1"/>
                          </a:solidFill>
                          <a:effectLst/>
                        </a:rPr>
                      </a:br>
                      <a:r>
                        <a:rPr lang="en-US" sz="1700" u="none" strike="noStrike">
                          <a:solidFill>
                            <a:schemeClr val="tx1"/>
                          </a:solidFill>
                          <a:effectLst/>
                          <a:hlinkClick r:id="rId4" tooltip="English language">
                            <a:extLst>
                              <a:ext uri="{A12FA001-AC4F-418D-AE19-62706E023703}">
                                <ahyp:hlinkClr xmlns:ahyp="http://schemas.microsoft.com/office/drawing/2018/hyperlinkcolor" val="tx"/>
                              </a:ext>
                            </a:extLst>
                          </a:hlinkClick>
                        </a:rPr>
                        <a:t>English</a:t>
                      </a:r>
                      <a:endParaRPr lang="en-US" sz="1700" u="none">
                        <a:solidFill>
                          <a:schemeClr val="tx1"/>
                        </a:solidFill>
                        <a:effectLst/>
                      </a:endParaRP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64250623"/>
                  </a:ext>
                </a:extLst>
              </a:tr>
              <a:tr h="355211">
                <a:tc>
                  <a:txBody>
                    <a:bodyPr/>
                    <a:lstStyle/>
                    <a:p>
                      <a:pPr algn="l" fontAlgn="t"/>
                      <a:r>
                        <a:rPr lang="en-US" sz="1700">
                          <a:effectLst/>
                        </a:rPr>
                        <a:t>Parent organisation</a:t>
                      </a: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700" u="none" strike="noStrike" dirty="0">
                          <a:solidFill>
                            <a:schemeClr val="tx1"/>
                          </a:solidFill>
                          <a:effectLst/>
                          <a:hlinkClick r:id="rId5" tooltip="Ministry of Power (India)">
                            <a:extLst>
                              <a:ext uri="{A12FA001-AC4F-418D-AE19-62706E023703}">
                                <ahyp:hlinkClr xmlns:ahyp="http://schemas.microsoft.com/office/drawing/2018/hyperlinkcolor" val="tx"/>
                              </a:ext>
                            </a:extLst>
                          </a:hlinkClick>
                        </a:rPr>
                        <a:t>Ministry of Power</a:t>
                      </a:r>
                      <a:endParaRPr lang="en-US" sz="1700" u="none" dirty="0">
                        <a:solidFill>
                          <a:schemeClr val="tx1"/>
                        </a:solidFill>
                        <a:effectLst/>
                      </a:endParaRPr>
                    </a:p>
                  </a:txBody>
                  <a:tcPr marL="88803" marR="88803" marT="44401" marB="44401">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09900494"/>
                  </a:ext>
                </a:extLst>
              </a:tr>
            </a:tbl>
          </a:graphicData>
        </a:graphic>
      </p:graphicFrame>
      <p:pic>
        <p:nvPicPr>
          <p:cNvPr id="9" name="Picture 8">
            <a:extLst>
              <a:ext uri="{FF2B5EF4-FFF2-40B4-BE49-F238E27FC236}">
                <a16:creationId xmlns:a16="http://schemas.microsoft.com/office/drawing/2014/main" id="{93AEE599-794F-4D28-B3C3-CD3467B47F77}"/>
              </a:ext>
            </a:extLst>
          </p:cNvPr>
          <p:cNvPicPr>
            <a:picLocks noChangeAspect="1"/>
          </p:cNvPicPr>
          <p:nvPr/>
        </p:nvPicPr>
        <p:blipFill>
          <a:blip r:embed="rId6"/>
          <a:stretch>
            <a:fillRect/>
          </a:stretch>
        </p:blipFill>
        <p:spPr>
          <a:xfrm>
            <a:off x="4874696" y="642402"/>
            <a:ext cx="1504762" cy="1838095"/>
          </a:xfrm>
          <a:prstGeom prst="rect">
            <a:avLst/>
          </a:prstGeom>
        </p:spPr>
      </p:pic>
    </p:spTree>
    <p:extLst>
      <p:ext uri="{BB962C8B-B14F-4D97-AF65-F5344CB8AC3E}">
        <p14:creationId xmlns:p14="http://schemas.microsoft.com/office/powerpoint/2010/main" val="3097301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OBJECTIVES OF BEE</a:t>
            </a:r>
            <a:endParaRPr lang="en-US" b="1" dirty="0"/>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6019127"/>
          </a:xfrm>
        </p:spPr>
        <p:txBody>
          <a:bodyPr>
            <a:normAutofit fontScale="70000" lnSpcReduction="20000"/>
          </a:bodyPr>
          <a:lstStyle/>
          <a:p>
            <a:pPr algn="l">
              <a:lnSpc>
                <a:spcPct val="160000"/>
              </a:lnSpc>
              <a:buFont typeface="Arial" panose="020B0604020202020204" pitchFamily="34" charset="0"/>
              <a:buChar char="•"/>
            </a:pPr>
            <a:r>
              <a:rPr lang="en-US" b="0" i="0" dirty="0">
                <a:solidFill>
                  <a:srgbClr val="202122"/>
                </a:solidFill>
                <a:effectLst/>
                <a:latin typeface="Arial" panose="020B0604020202020204" pitchFamily="34" charset="0"/>
              </a:rPr>
              <a:t>To exert leadership and provide policy recommendation and direction to national energy conservation and efficiency efforts and programs.</a:t>
            </a:r>
          </a:p>
          <a:p>
            <a:pPr algn="l">
              <a:lnSpc>
                <a:spcPct val="160000"/>
              </a:lnSpc>
              <a:buFont typeface="Arial" panose="020B0604020202020204" pitchFamily="34" charset="0"/>
              <a:buChar char="•"/>
            </a:pPr>
            <a:r>
              <a:rPr lang="en-US" b="0" i="0" dirty="0">
                <a:solidFill>
                  <a:srgbClr val="202122"/>
                </a:solidFill>
                <a:effectLst/>
                <a:latin typeface="Arial" panose="020B0604020202020204" pitchFamily="34" charset="0"/>
              </a:rPr>
              <a:t>To coordinate energy efficiency and conservation policies and programs and take it to the stakeholders</a:t>
            </a:r>
          </a:p>
          <a:p>
            <a:pPr algn="l">
              <a:lnSpc>
                <a:spcPct val="160000"/>
              </a:lnSpc>
              <a:buFont typeface="Arial" panose="020B0604020202020204" pitchFamily="34" charset="0"/>
              <a:buChar char="•"/>
            </a:pPr>
            <a:r>
              <a:rPr lang="en-US" b="0" i="0" dirty="0">
                <a:solidFill>
                  <a:srgbClr val="202122"/>
                </a:solidFill>
                <a:effectLst/>
                <a:latin typeface="Arial" panose="020B0604020202020204" pitchFamily="34" charset="0"/>
              </a:rPr>
              <a:t>To establish systems and procedures to measure, monitor and verify energy efficiency results in individual sectors as well as at a macro level.</a:t>
            </a:r>
          </a:p>
          <a:p>
            <a:pPr algn="l">
              <a:lnSpc>
                <a:spcPct val="160000"/>
              </a:lnSpc>
              <a:buFont typeface="Arial" panose="020B0604020202020204" pitchFamily="34" charset="0"/>
              <a:buChar char="•"/>
            </a:pPr>
            <a:r>
              <a:rPr lang="en-US" b="0" i="0" dirty="0">
                <a:solidFill>
                  <a:srgbClr val="202122"/>
                </a:solidFill>
                <a:effectLst/>
                <a:latin typeface="Arial" panose="020B0604020202020204" pitchFamily="34" charset="0"/>
              </a:rPr>
              <a:t>To leverage multi-lateral and bi-lateral and private sector support in implementation of Energy Conservation Act and efficient use of energy and its conservation programs.</a:t>
            </a:r>
          </a:p>
          <a:p>
            <a:pPr algn="l">
              <a:lnSpc>
                <a:spcPct val="160000"/>
              </a:lnSpc>
              <a:buFont typeface="Arial" panose="020B0604020202020204" pitchFamily="34" charset="0"/>
              <a:buChar char="•"/>
            </a:pPr>
            <a:r>
              <a:rPr lang="en-US" b="0" i="0" dirty="0">
                <a:solidFill>
                  <a:srgbClr val="202122"/>
                </a:solidFill>
                <a:effectLst/>
                <a:latin typeface="Arial" panose="020B0604020202020204" pitchFamily="34" charset="0"/>
              </a:rPr>
              <a:t>To demonstrate delivery of energy efficiency services as mandated in the EC bill through private-public partnerships.</a:t>
            </a:r>
          </a:p>
          <a:p>
            <a:pPr algn="just">
              <a:lnSpc>
                <a:spcPct val="160000"/>
              </a:lnSpc>
              <a:buFont typeface="Arial" panose="020B0604020202020204" pitchFamily="34" charset="0"/>
              <a:buChar char="•"/>
            </a:pPr>
            <a:r>
              <a:rPr lang="en-US" b="0" i="0" dirty="0">
                <a:solidFill>
                  <a:srgbClr val="202122"/>
                </a:solidFill>
                <a:effectLst/>
                <a:latin typeface="Arial" panose="020B0604020202020204" pitchFamily="34" charset="0"/>
              </a:rPr>
              <a:t>To interpret, plan and manage energy conservation programs as envisaged in the Energy Conservation Act.</a:t>
            </a:r>
            <a:r>
              <a:rPr lang="en-US" dirty="0"/>
              <a:t> </a:t>
            </a:r>
            <a:endParaRPr lang="en-US" sz="2000" dirty="0"/>
          </a:p>
        </p:txBody>
      </p:sp>
    </p:spTree>
    <p:extLst>
      <p:ext uri="{BB962C8B-B14F-4D97-AF65-F5344CB8AC3E}">
        <p14:creationId xmlns:p14="http://schemas.microsoft.com/office/powerpoint/2010/main" val="3120574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ACTIVITIES OF BEE</a:t>
            </a:r>
            <a:endParaRPr lang="en-US" b="1" dirty="0"/>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6019127"/>
          </a:xfrm>
        </p:spPr>
        <p:txBody>
          <a:bodyPr>
            <a:normAutofit lnSpcReduction="10000"/>
          </a:bodyPr>
          <a:lstStyle/>
          <a:p>
            <a:pPr algn="l">
              <a:lnSpc>
                <a:spcPct val="150000"/>
              </a:lnSpc>
              <a:buFont typeface="Arial" panose="020B0604020202020204" pitchFamily="34" charset="0"/>
              <a:buChar char="•"/>
            </a:pPr>
            <a:r>
              <a:rPr lang="en-US" b="0" i="0" dirty="0">
                <a:solidFill>
                  <a:srgbClr val="202122"/>
                </a:solidFill>
                <a:effectLst/>
                <a:latin typeface="Arial" panose="020B0604020202020204" pitchFamily="34" charset="0"/>
              </a:rPr>
              <a:t>Provide a policy recommendation and direction to national energy conservation activities</a:t>
            </a:r>
          </a:p>
          <a:p>
            <a:pPr algn="l">
              <a:lnSpc>
                <a:spcPct val="150000"/>
              </a:lnSpc>
              <a:buFont typeface="Arial" panose="020B0604020202020204" pitchFamily="34" charset="0"/>
              <a:buChar char="•"/>
            </a:pPr>
            <a:r>
              <a:rPr lang="en-US" b="0" i="0" dirty="0">
                <a:solidFill>
                  <a:srgbClr val="202122"/>
                </a:solidFill>
                <a:effectLst/>
                <a:latin typeface="Arial" panose="020B0604020202020204" pitchFamily="34" charset="0"/>
              </a:rPr>
              <a:t>Coordinate policies and </a:t>
            </a:r>
            <a:r>
              <a:rPr lang="en-US" b="0" i="0" dirty="0" err="1">
                <a:solidFill>
                  <a:srgbClr val="202122"/>
                </a:solidFill>
                <a:effectLst/>
                <a:latin typeface="Arial" panose="020B0604020202020204" pitchFamily="34" charset="0"/>
              </a:rPr>
              <a:t>programmes</a:t>
            </a:r>
            <a:r>
              <a:rPr lang="en-US" b="0" i="0" dirty="0">
                <a:solidFill>
                  <a:srgbClr val="202122"/>
                </a:solidFill>
                <a:effectLst/>
                <a:latin typeface="Arial" panose="020B0604020202020204" pitchFamily="34" charset="0"/>
              </a:rPr>
              <a:t> on efficient use of energy with shareholders</a:t>
            </a:r>
          </a:p>
          <a:p>
            <a:pPr algn="l">
              <a:lnSpc>
                <a:spcPct val="150000"/>
              </a:lnSpc>
              <a:buFont typeface="Arial" panose="020B0604020202020204" pitchFamily="34" charset="0"/>
              <a:buChar char="•"/>
            </a:pPr>
            <a:r>
              <a:rPr lang="en-US" b="0" i="0" dirty="0">
                <a:solidFill>
                  <a:srgbClr val="202122"/>
                </a:solidFill>
                <a:effectLst/>
                <a:latin typeface="Arial" panose="020B0604020202020204" pitchFamily="34" charset="0"/>
              </a:rPr>
              <a:t>Establish systems and procedures to verify, measure and monitor </a:t>
            </a:r>
            <a:r>
              <a:rPr lang="en-US" b="0" i="0" u="none" strike="noStrike" dirty="0">
                <a:effectLst/>
                <a:latin typeface="Arial" panose="020B0604020202020204" pitchFamily="34" charset="0"/>
                <a:hlinkClick r:id="rId2" tooltip="Efficient energy use">
                  <a:extLst>
                    <a:ext uri="{A12FA001-AC4F-418D-AE19-62706E023703}">
                      <ahyp:hlinkClr xmlns:ahyp="http://schemas.microsoft.com/office/drawing/2018/hyperlinkcolor" val="tx"/>
                    </a:ext>
                  </a:extLst>
                </a:hlinkClick>
              </a:rPr>
              <a:t>Energy Efficiency</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(EE) improvements</a:t>
            </a:r>
          </a:p>
          <a:p>
            <a:pPr algn="l">
              <a:lnSpc>
                <a:spcPct val="150000"/>
              </a:lnSpc>
              <a:buFont typeface="Arial" panose="020B0604020202020204" pitchFamily="34" charset="0"/>
              <a:buChar char="•"/>
            </a:pPr>
            <a:r>
              <a:rPr lang="en-US" b="0" i="0" dirty="0">
                <a:solidFill>
                  <a:srgbClr val="202122"/>
                </a:solidFill>
                <a:effectLst/>
                <a:latin typeface="Arial" panose="020B0604020202020204" pitchFamily="34" charset="0"/>
              </a:rPr>
              <a:t>Leverage multilateral, bilateral and private sector support to implement the EC Act '01</a:t>
            </a:r>
          </a:p>
          <a:p>
            <a:pPr algn="l">
              <a:lnSpc>
                <a:spcPct val="150000"/>
              </a:lnSpc>
              <a:buFont typeface="Arial" panose="020B0604020202020204" pitchFamily="34" charset="0"/>
              <a:buChar char="•"/>
            </a:pPr>
            <a:r>
              <a:rPr lang="en-US" b="0" i="0" dirty="0">
                <a:solidFill>
                  <a:srgbClr val="202122"/>
                </a:solidFill>
                <a:effectLst/>
                <a:latin typeface="Arial" panose="020B0604020202020204" pitchFamily="34" charset="0"/>
              </a:rPr>
              <a:t>Demonstrate EE delivery systems through public-private partnerships</a:t>
            </a:r>
          </a:p>
        </p:txBody>
      </p:sp>
    </p:spTree>
    <p:extLst>
      <p:ext uri="{BB962C8B-B14F-4D97-AF65-F5344CB8AC3E}">
        <p14:creationId xmlns:p14="http://schemas.microsoft.com/office/powerpoint/2010/main" val="2979798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STNADARDS AND LABELING</a:t>
            </a:r>
            <a:endParaRPr lang="en-US" b="1" dirty="0"/>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6019127"/>
          </a:xfrm>
        </p:spPr>
        <p:txBody>
          <a:bodyPr>
            <a:normAutofit/>
          </a:bodyPr>
          <a:lstStyle/>
          <a:p>
            <a:pPr algn="l">
              <a:lnSpc>
                <a:spcPct val="150000"/>
              </a:lnSpc>
              <a:buFont typeface="Arial" panose="020B0604020202020204" pitchFamily="34" charset="0"/>
              <a:buChar char="•"/>
            </a:pPr>
            <a:r>
              <a:rPr lang="en-US" b="0" i="0" dirty="0">
                <a:solidFill>
                  <a:srgbClr val="000000"/>
                </a:solidFill>
                <a:effectLst/>
                <a:latin typeface="Gravity"/>
              </a:rPr>
              <a:t>The scheme was launched by the Hon'ble Minister of Power in May,2006 and is currently invoked for electrically operated </a:t>
            </a:r>
            <a:r>
              <a:rPr lang="en-US" b="0" i="0" dirty="0" err="1">
                <a:solidFill>
                  <a:srgbClr val="000000"/>
                </a:solidFill>
                <a:effectLst/>
                <a:latin typeface="Gravity"/>
              </a:rPr>
              <a:t>equipments</a:t>
            </a:r>
            <a:r>
              <a:rPr lang="en-US" b="0" i="0" dirty="0">
                <a:solidFill>
                  <a:srgbClr val="000000"/>
                </a:solidFill>
                <a:effectLst/>
                <a:latin typeface="Gravity"/>
              </a:rPr>
              <a:t>/appliances.</a:t>
            </a:r>
          </a:p>
          <a:p>
            <a:pPr algn="l">
              <a:lnSpc>
                <a:spcPct val="150000"/>
              </a:lnSpc>
              <a:buFont typeface="Arial" panose="020B0604020202020204" pitchFamily="34" charset="0"/>
              <a:buChar char="•"/>
            </a:pPr>
            <a:r>
              <a:rPr lang="en-US" b="0" i="0" dirty="0">
                <a:solidFill>
                  <a:srgbClr val="434343"/>
                </a:solidFill>
                <a:effectLst/>
                <a:latin typeface="Gravity"/>
              </a:rPr>
              <a:t>The Objectives of Standards &amp; Labeling Program is to provide the consumer an informed choice about the energy saving and thereby the cost saving potential of the marketed household and other equipment. </a:t>
            </a:r>
          </a:p>
          <a:p>
            <a:pPr algn="l">
              <a:lnSpc>
                <a:spcPct val="150000"/>
              </a:lnSpc>
              <a:buFont typeface="Arial" panose="020B0604020202020204" pitchFamily="34" charset="0"/>
              <a:buChar char="•"/>
            </a:pPr>
            <a:r>
              <a:rPr lang="en-US" b="0" i="0" dirty="0">
                <a:solidFill>
                  <a:srgbClr val="434343"/>
                </a:solidFill>
                <a:effectLst/>
                <a:latin typeface="Gravity"/>
              </a:rPr>
              <a:t>This is expected to impact the energy savings in the medium and long run while at the same time it will position domestic industry to compete in such markets where norms for energy efficiency are mandatory</a:t>
            </a:r>
            <a:endParaRPr lang="en-US"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601749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TYPICAL EXAMPLES</a:t>
            </a:r>
            <a:endParaRPr lang="en-US" b="1" dirty="0"/>
          </a:p>
        </p:txBody>
      </p:sp>
      <p:pic>
        <p:nvPicPr>
          <p:cNvPr id="7" name="Picture 6">
            <a:extLst>
              <a:ext uri="{FF2B5EF4-FFF2-40B4-BE49-F238E27FC236}">
                <a16:creationId xmlns:a16="http://schemas.microsoft.com/office/drawing/2014/main" id="{2ABA979B-F2A0-4D7A-80EE-F8C6E07BD061}"/>
              </a:ext>
            </a:extLst>
          </p:cNvPr>
          <p:cNvPicPr>
            <a:picLocks noChangeAspect="1"/>
          </p:cNvPicPr>
          <p:nvPr/>
        </p:nvPicPr>
        <p:blipFill>
          <a:blip r:embed="rId2"/>
          <a:stretch>
            <a:fillRect/>
          </a:stretch>
        </p:blipFill>
        <p:spPr>
          <a:xfrm>
            <a:off x="608318" y="1266177"/>
            <a:ext cx="6143034" cy="2872069"/>
          </a:xfrm>
          <a:prstGeom prst="rect">
            <a:avLst/>
          </a:prstGeom>
        </p:spPr>
      </p:pic>
      <p:pic>
        <p:nvPicPr>
          <p:cNvPr id="9" name="Picture 8">
            <a:extLst>
              <a:ext uri="{FF2B5EF4-FFF2-40B4-BE49-F238E27FC236}">
                <a16:creationId xmlns:a16="http://schemas.microsoft.com/office/drawing/2014/main" id="{6F64CA3F-FC67-4D57-89B6-A5A2E0C21776}"/>
              </a:ext>
            </a:extLst>
          </p:cNvPr>
          <p:cNvPicPr>
            <a:picLocks noChangeAspect="1"/>
          </p:cNvPicPr>
          <p:nvPr/>
        </p:nvPicPr>
        <p:blipFill>
          <a:blip r:embed="rId3"/>
          <a:stretch>
            <a:fillRect/>
          </a:stretch>
        </p:blipFill>
        <p:spPr>
          <a:xfrm>
            <a:off x="5686240" y="3937184"/>
            <a:ext cx="6370941" cy="2123647"/>
          </a:xfrm>
          <a:prstGeom prst="rect">
            <a:avLst/>
          </a:prstGeom>
        </p:spPr>
      </p:pic>
    </p:spTree>
    <p:extLst>
      <p:ext uri="{BB962C8B-B14F-4D97-AF65-F5344CB8AC3E}">
        <p14:creationId xmlns:p14="http://schemas.microsoft.com/office/powerpoint/2010/main" val="2593468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dirty="0"/>
              <a:t>STNADARDS AND LABELING PROGRAMME</a:t>
            </a:r>
            <a:endParaRPr lang="en-US" b="1" dirty="0"/>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1512277"/>
            <a:ext cx="11781692" cy="5327466"/>
          </a:xfrm>
        </p:spPr>
        <p:txBody>
          <a:bodyPr>
            <a:normAutofit/>
          </a:bodyPr>
          <a:lstStyle/>
          <a:p>
            <a:pPr algn="l"/>
            <a:r>
              <a:rPr lang="en-US" b="0" i="0" dirty="0">
                <a:solidFill>
                  <a:srgbClr val="565656"/>
                </a:solidFill>
                <a:effectLst/>
                <a:latin typeface="Arial" panose="020B0604020202020204" pitchFamily="34" charset="0"/>
              </a:rPr>
              <a:t>Scheme is invoked for 21 equipment/appliances including 10 for which it is mandatory. </a:t>
            </a:r>
          </a:p>
          <a:p>
            <a:pPr algn="l"/>
            <a:endParaRPr lang="en-US" b="0" i="0" dirty="0">
              <a:solidFill>
                <a:srgbClr val="565656"/>
              </a:solidFill>
              <a:effectLst/>
              <a:latin typeface="Arial" panose="020B0604020202020204" pitchFamily="34" charset="0"/>
            </a:endParaRPr>
          </a:p>
          <a:p>
            <a:pPr algn="l"/>
            <a:r>
              <a:rPr lang="en-US" b="0" i="0" dirty="0">
                <a:solidFill>
                  <a:srgbClr val="565656"/>
                </a:solidFill>
                <a:effectLst/>
                <a:latin typeface="Arial" panose="020B0604020202020204" pitchFamily="34" charset="0"/>
              </a:rPr>
              <a:t>Other appliances are presently under voluntary labeling phase. </a:t>
            </a:r>
          </a:p>
          <a:p>
            <a:pPr algn="l"/>
            <a:endParaRPr lang="en-US" b="0" i="0" dirty="0">
              <a:solidFill>
                <a:srgbClr val="565656"/>
              </a:solidFill>
              <a:effectLst/>
              <a:latin typeface="Arial" panose="020B0604020202020204" pitchFamily="34" charset="0"/>
            </a:endParaRPr>
          </a:p>
          <a:p>
            <a:pPr algn="l"/>
            <a:r>
              <a:rPr lang="en-US" b="0" i="0" dirty="0">
                <a:solidFill>
                  <a:srgbClr val="565656"/>
                </a:solidFill>
                <a:effectLst/>
                <a:latin typeface="Arial" panose="020B0604020202020204" pitchFamily="34" charset="0"/>
              </a:rPr>
              <a:t>Estimated savings from these labeling </a:t>
            </a:r>
            <a:r>
              <a:rPr lang="en-US" b="0" i="0" dirty="0" err="1">
                <a:solidFill>
                  <a:srgbClr val="565656"/>
                </a:solidFill>
                <a:effectLst/>
                <a:latin typeface="Arial" panose="020B0604020202020204" pitchFamily="34" charset="0"/>
              </a:rPr>
              <a:t>programmes</a:t>
            </a:r>
            <a:r>
              <a:rPr lang="en-US" b="0" i="0" dirty="0">
                <a:solidFill>
                  <a:srgbClr val="565656"/>
                </a:solidFill>
                <a:effectLst/>
                <a:latin typeface="Arial" panose="020B0604020202020204" pitchFamily="34" charset="0"/>
              </a:rPr>
              <a:t> have been about 12000 MW since 2007.</a:t>
            </a:r>
            <a:br>
              <a:rPr lang="en-US" dirty="0"/>
            </a:br>
            <a:endParaRPr lang="en-US"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048500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normAutofit fontScale="90000"/>
          </a:bodyPr>
          <a:lstStyle/>
          <a:p>
            <a:pPr algn="l"/>
            <a:r>
              <a:rPr lang="en-US" b="0" i="0" dirty="0">
                <a:solidFill>
                  <a:srgbClr val="1E1E1E"/>
                </a:solidFill>
                <a:effectLst/>
                <a:latin typeface="Lato"/>
              </a:rPr>
              <a:t>Products notified under mandatory appliance</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6019127"/>
          </a:xfrm>
        </p:spPr>
        <p:txBody>
          <a:bodyPr>
            <a:normAutofit/>
          </a:bodyPr>
          <a:lstStyle/>
          <a:p>
            <a:pPr algn="l">
              <a:buFont typeface="+mj-lt"/>
              <a:buAutoNum type="arabicPeriod"/>
            </a:pPr>
            <a:r>
              <a:rPr lang="en-US" b="0" i="0" dirty="0">
                <a:solidFill>
                  <a:srgbClr val="565656"/>
                </a:solidFill>
                <a:effectLst/>
                <a:latin typeface="Lato"/>
              </a:rPr>
              <a:t>Frost Free (No-Frost) Refrigerator</a:t>
            </a:r>
          </a:p>
          <a:p>
            <a:pPr algn="l">
              <a:buFont typeface="+mj-lt"/>
              <a:buAutoNum type="arabicPeriod"/>
            </a:pPr>
            <a:r>
              <a:rPr lang="en-US" b="0" i="0" dirty="0">
                <a:solidFill>
                  <a:srgbClr val="565656"/>
                </a:solidFill>
                <a:effectLst/>
                <a:latin typeface="Lato"/>
              </a:rPr>
              <a:t>Tubular Fluorescent Lamps</a:t>
            </a:r>
          </a:p>
          <a:p>
            <a:pPr algn="l">
              <a:buFont typeface="+mj-lt"/>
              <a:buAutoNum type="arabicPeriod"/>
            </a:pPr>
            <a:r>
              <a:rPr lang="en-US" b="0" i="0" dirty="0">
                <a:solidFill>
                  <a:srgbClr val="565656"/>
                </a:solidFill>
                <a:effectLst/>
                <a:latin typeface="Lato"/>
              </a:rPr>
              <a:t>Room Air Conditioners</a:t>
            </a:r>
          </a:p>
          <a:p>
            <a:pPr algn="l">
              <a:buFont typeface="+mj-lt"/>
              <a:buAutoNum type="arabicPeriod"/>
            </a:pPr>
            <a:r>
              <a:rPr lang="en-US" b="0" i="0" dirty="0">
                <a:solidFill>
                  <a:srgbClr val="565656"/>
                </a:solidFill>
                <a:effectLst/>
                <a:latin typeface="Lato"/>
              </a:rPr>
              <a:t>Distribution Transformers</a:t>
            </a:r>
          </a:p>
          <a:p>
            <a:pPr algn="l">
              <a:buFont typeface="+mj-lt"/>
              <a:buAutoNum type="arabicPeriod"/>
            </a:pPr>
            <a:r>
              <a:rPr lang="en-US" b="0" i="0" dirty="0">
                <a:solidFill>
                  <a:srgbClr val="565656"/>
                </a:solidFill>
                <a:effectLst/>
                <a:latin typeface="Lato"/>
              </a:rPr>
              <a:t>Room Air Conditioners (Cassette, Floor Standing Tower, Ceiling, Corner AC)</a:t>
            </a:r>
          </a:p>
          <a:p>
            <a:pPr algn="l">
              <a:buFont typeface="+mj-lt"/>
              <a:buAutoNum type="arabicPeriod"/>
            </a:pPr>
            <a:r>
              <a:rPr lang="en-US" b="0" i="0" dirty="0">
                <a:solidFill>
                  <a:srgbClr val="565656"/>
                </a:solidFill>
                <a:effectLst/>
                <a:latin typeface="Lato"/>
              </a:rPr>
              <a:t>Direct Cool Refrigerator</a:t>
            </a:r>
          </a:p>
          <a:p>
            <a:pPr algn="l">
              <a:buFont typeface="+mj-lt"/>
              <a:buAutoNum type="arabicPeriod"/>
            </a:pPr>
            <a:r>
              <a:rPr lang="en-US" b="0" i="0" dirty="0">
                <a:solidFill>
                  <a:srgbClr val="565656"/>
                </a:solidFill>
                <a:effectLst/>
                <a:latin typeface="Lato"/>
              </a:rPr>
              <a:t>Electric Geysers</a:t>
            </a:r>
          </a:p>
          <a:p>
            <a:pPr algn="l">
              <a:buFont typeface="+mj-lt"/>
              <a:buAutoNum type="arabicPeriod"/>
            </a:pPr>
            <a:r>
              <a:rPr lang="en-US" b="0" i="0" dirty="0">
                <a:solidFill>
                  <a:srgbClr val="565656"/>
                </a:solidFill>
                <a:effectLst/>
                <a:latin typeface="Lato"/>
              </a:rPr>
              <a:t>Color TV</a:t>
            </a:r>
          </a:p>
          <a:p>
            <a:pPr algn="l">
              <a:buFont typeface="+mj-lt"/>
              <a:buAutoNum type="arabicPeriod"/>
            </a:pPr>
            <a:r>
              <a:rPr lang="en-US" b="0" i="0" dirty="0">
                <a:solidFill>
                  <a:srgbClr val="565656"/>
                </a:solidFill>
                <a:effectLst/>
                <a:latin typeface="Lato"/>
              </a:rPr>
              <a:t>Room Air Conditioners (Inverter type)</a:t>
            </a:r>
          </a:p>
          <a:p>
            <a:pPr algn="l">
              <a:buFont typeface="+mj-lt"/>
              <a:buAutoNum type="arabicPeriod"/>
            </a:pPr>
            <a:r>
              <a:rPr lang="en-US" b="0" i="0" dirty="0">
                <a:solidFill>
                  <a:srgbClr val="565656"/>
                </a:solidFill>
                <a:effectLst/>
                <a:latin typeface="Lato"/>
              </a:rPr>
              <a:t>LED lamps</a:t>
            </a:r>
            <a:br>
              <a:rPr lang="en-US" dirty="0"/>
            </a:br>
            <a:endParaRPr lang="en-US"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907409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normAutofit/>
          </a:bodyPr>
          <a:lstStyle/>
          <a:p>
            <a:pPr algn="l"/>
            <a:r>
              <a:rPr lang="en-US" b="0" i="0" dirty="0">
                <a:solidFill>
                  <a:srgbClr val="1E1E1E"/>
                </a:solidFill>
                <a:effectLst/>
                <a:latin typeface="Lato"/>
              </a:rPr>
              <a:t>Products under voluntary labelling</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5298830" cy="6019127"/>
          </a:xfrm>
        </p:spPr>
        <p:txBody>
          <a:bodyPr>
            <a:normAutofit/>
          </a:bodyPr>
          <a:lstStyle/>
          <a:p>
            <a:pPr algn="l">
              <a:buFont typeface="+mj-lt"/>
              <a:buAutoNum type="arabicPeriod"/>
            </a:pPr>
            <a:r>
              <a:rPr lang="en-US" b="0" i="0" dirty="0">
                <a:solidFill>
                  <a:srgbClr val="565656"/>
                </a:solidFill>
                <a:effectLst/>
                <a:latin typeface="Lato"/>
              </a:rPr>
              <a:t>Induction Motors</a:t>
            </a:r>
          </a:p>
          <a:p>
            <a:pPr algn="l">
              <a:buFont typeface="+mj-lt"/>
              <a:buAutoNum type="arabicPeriod"/>
            </a:pPr>
            <a:r>
              <a:rPr lang="en-US" b="0" i="0" dirty="0">
                <a:solidFill>
                  <a:srgbClr val="565656"/>
                </a:solidFill>
                <a:effectLst/>
                <a:latin typeface="Lato"/>
              </a:rPr>
              <a:t>Pump sets</a:t>
            </a:r>
          </a:p>
          <a:p>
            <a:pPr algn="l">
              <a:buFont typeface="+mj-lt"/>
              <a:buAutoNum type="arabicPeriod"/>
            </a:pPr>
            <a:r>
              <a:rPr lang="en-US" b="0" i="0" dirty="0">
                <a:solidFill>
                  <a:srgbClr val="565656"/>
                </a:solidFill>
                <a:effectLst/>
                <a:latin typeface="Lato"/>
              </a:rPr>
              <a:t>Ceiling fans</a:t>
            </a:r>
          </a:p>
          <a:p>
            <a:pPr algn="l">
              <a:buFont typeface="+mj-lt"/>
              <a:buAutoNum type="arabicPeriod"/>
            </a:pPr>
            <a:r>
              <a:rPr lang="en-US" b="0" i="0" dirty="0">
                <a:solidFill>
                  <a:srgbClr val="565656"/>
                </a:solidFill>
                <a:effectLst/>
                <a:latin typeface="Lato"/>
              </a:rPr>
              <a:t>Liquefied Petroleum Gas (LPG) Stoves</a:t>
            </a:r>
          </a:p>
          <a:p>
            <a:pPr algn="l">
              <a:buFont typeface="+mj-lt"/>
              <a:buAutoNum type="arabicPeriod"/>
            </a:pPr>
            <a:r>
              <a:rPr lang="en-US" b="0" i="0" dirty="0">
                <a:solidFill>
                  <a:srgbClr val="565656"/>
                </a:solidFill>
                <a:effectLst/>
                <a:latin typeface="Lato"/>
              </a:rPr>
              <a:t>Washing machine</a:t>
            </a:r>
          </a:p>
          <a:p>
            <a:pPr algn="l">
              <a:buFont typeface="+mj-lt"/>
              <a:buAutoNum type="arabicPeriod"/>
            </a:pPr>
            <a:r>
              <a:rPr lang="en-US" b="0" i="0" dirty="0">
                <a:solidFill>
                  <a:srgbClr val="565656"/>
                </a:solidFill>
                <a:effectLst/>
                <a:latin typeface="Lato"/>
              </a:rPr>
              <a:t>Computer (Notebook/Laptops)</a:t>
            </a:r>
          </a:p>
          <a:p>
            <a:pPr algn="l">
              <a:buFont typeface="+mj-lt"/>
              <a:buAutoNum type="arabicPeriod"/>
            </a:pPr>
            <a:r>
              <a:rPr lang="en-US" b="0" i="0" dirty="0">
                <a:solidFill>
                  <a:srgbClr val="565656"/>
                </a:solidFill>
                <a:effectLst/>
                <a:latin typeface="Lato"/>
              </a:rPr>
              <a:t>Ballast (Electronic/Magnetic)</a:t>
            </a:r>
          </a:p>
        </p:txBody>
      </p:sp>
      <p:sp>
        <p:nvSpPr>
          <p:cNvPr id="4" name="Content Placeholder 2">
            <a:extLst>
              <a:ext uri="{FF2B5EF4-FFF2-40B4-BE49-F238E27FC236}">
                <a16:creationId xmlns:a16="http://schemas.microsoft.com/office/drawing/2014/main" id="{1DF95227-9741-477B-8002-BE3E2ED3EC5D}"/>
              </a:ext>
            </a:extLst>
          </p:cNvPr>
          <p:cNvSpPr txBox="1">
            <a:spLocks/>
          </p:cNvSpPr>
          <p:nvPr/>
        </p:nvSpPr>
        <p:spPr>
          <a:xfrm>
            <a:off x="5794131" y="874043"/>
            <a:ext cx="5298830" cy="6019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r>
              <a:rPr lang="en-US" dirty="0">
                <a:solidFill>
                  <a:srgbClr val="565656"/>
                </a:solidFill>
                <a:latin typeface="Lato"/>
              </a:rPr>
              <a:t>Office equipment's (Printer, Copier, Scanner, MFD's)</a:t>
            </a:r>
          </a:p>
          <a:p>
            <a:pPr>
              <a:buFont typeface="+mj-lt"/>
              <a:buAutoNum type="arabicPeriod" startAt="8"/>
            </a:pPr>
            <a:r>
              <a:rPr lang="en-US" dirty="0">
                <a:solidFill>
                  <a:srgbClr val="565656"/>
                </a:solidFill>
                <a:latin typeface="Lato"/>
              </a:rPr>
              <a:t>Diesel Engine Driven </a:t>
            </a:r>
            <a:r>
              <a:rPr lang="en-US" dirty="0" err="1">
                <a:solidFill>
                  <a:srgbClr val="565656"/>
                </a:solidFill>
                <a:latin typeface="Lato"/>
              </a:rPr>
              <a:t>Monoset</a:t>
            </a:r>
            <a:r>
              <a:rPr lang="en-US" dirty="0">
                <a:solidFill>
                  <a:srgbClr val="565656"/>
                </a:solidFill>
                <a:latin typeface="Lato"/>
              </a:rPr>
              <a:t> Pumps for Agricultural Purposes</a:t>
            </a:r>
          </a:p>
          <a:p>
            <a:pPr>
              <a:buFont typeface="+mj-lt"/>
              <a:buAutoNum type="arabicPeriod" startAt="8"/>
            </a:pPr>
            <a:r>
              <a:rPr lang="en-US" dirty="0">
                <a:solidFill>
                  <a:srgbClr val="565656"/>
                </a:solidFill>
                <a:latin typeface="Lato"/>
              </a:rPr>
              <a:t>Solid State Inventor</a:t>
            </a:r>
          </a:p>
          <a:p>
            <a:pPr>
              <a:buFont typeface="+mj-lt"/>
              <a:buAutoNum type="arabicPeriod" startAt="8"/>
            </a:pPr>
            <a:r>
              <a:rPr lang="en-US" dirty="0">
                <a:solidFill>
                  <a:srgbClr val="565656"/>
                </a:solidFill>
                <a:latin typeface="Lato"/>
              </a:rPr>
              <a:t>Diesel Generator</a:t>
            </a:r>
          </a:p>
          <a:p>
            <a:pPr>
              <a:buFont typeface="+mj-lt"/>
              <a:buAutoNum type="arabicPeriod" startAt="8"/>
            </a:pPr>
            <a:r>
              <a:rPr lang="en-US" dirty="0">
                <a:solidFill>
                  <a:srgbClr val="565656"/>
                </a:solidFill>
                <a:latin typeface="Lato"/>
              </a:rPr>
              <a:t>Chillers</a:t>
            </a:r>
          </a:p>
          <a:p>
            <a:pPr>
              <a:buFont typeface="+mj-lt"/>
              <a:buAutoNum type="arabicPeriod" startAt="8"/>
            </a:pPr>
            <a:r>
              <a:rPr lang="en-US" dirty="0">
                <a:solidFill>
                  <a:srgbClr val="565656"/>
                </a:solidFill>
                <a:latin typeface="Lato"/>
              </a:rPr>
              <a:t>Microwave Ovens</a:t>
            </a:r>
          </a:p>
          <a:p>
            <a:pPr>
              <a:buFont typeface="+mj-lt"/>
              <a:buAutoNum type="arabicPeriod" startAt="8"/>
            </a:pPr>
            <a:r>
              <a:rPr lang="en-US" dirty="0">
                <a:solidFill>
                  <a:srgbClr val="565656"/>
                </a:solidFill>
                <a:latin typeface="Lato"/>
              </a:rPr>
              <a:t>Deep Freezers</a:t>
            </a:r>
          </a:p>
          <a:p>
            <a:pPr>
              <a:buFont typeface="+mj-lt"/>
              <a:buAutoNum type="arabicPeriod" startAt="8"/>
            </a:pPr>
            <a:r>
              <a:rPr lang="en-US" dirty="0">
                <a:solidFill>
                  <a:srgbClr val="565656"/>
                </a:solidFill>
                <a:latin typeface="Lato"/>
              </a:rPr>
              <a:t>Light Commercial Air Conditioners (LCAC)</a:t>
            </a:r>
            <a:br>
              <a:rPr lang="en-US" dirty="0"/>
            </a:b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261373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PAST AND PRESENT ENERGY SCENARIO</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5838092"/>
          </a:xfrm>
        </p:spPr>
        <p:txBody>
          <a:bodyPr/>
          <a:lstStyle/>
          <a:p>
            <a:pPr algn="just"/>
            <a:r>
              <a:rPr lang="en-US" dirty="0"/>
              <a:t>Energy - one of the major inputs - for the economic development of any country. </a:t>
            </a:r>
          </a:p>
          <a:p>
            <a:pPr algn="just"/>
            <a:endParaRPr lang="en-US" dirty="0"/>
          </a:p>
          <a:p>
            <a:pPr algn="just"/>
            <a:r>
              <a:rPr lang="en-US" dirty="0"/>
              <a:t>In the case of the developing countries - energy sector assumes a critical importance in view of the ever increasing energy needs - requiring huge investments to meet them. </a:t>
            </a:r>
          </a:p>
          <a:p>
            <a:pPr algn="just"/>
            <a:endParaRPr lang="en-US" dirty="0"/>
          </a:p>
          <a:p>
            <a:pPr algn="just"/>
            <a:r>
              <a:rPr lang="en-US" dirty="0"/>
              <a:t>Energy can be classified into several types based on the following criteria: </a:t>
            </a:r>
          </a:p>
          <a:p>
            <a:pPr lvl="1" algn="just"/>
            <a:r>
              <a:rPr lang="en-US" dirty="0"/>
              <a:t>Primary and Secondary energy  </a:t>
            </a:r>
          </a:p>
          <a:p>
            <a:pPr lvl="1" algn="just"/>
            <a:r>
              <a:rPr lang="en-US" dirty="0"/>
              <a:t>Commercial and Non commercial energy </a:t>
            </a:r>
          </a:p>
          <a:p>
            <a:pPr lvl="1" algn="just"/>
            <a:r>
              <a:rPr lang="en-US" dirty="0"/>
              <a:t>Renewable and Non-Renewable energy </a:t>
            </a:r>
          </a:p>
        </p:txBody>
      </p:sp>
    </p:spTree>
    <p:extLst>
      <p:ext uri="{BB962C8B-B14F-4D97-AF65-F5344CB8AC3E}">
        <p14:creationId xmlns:p14="http://schemas.microsoft.com/office/powerpoint/2010/main" val="59068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PRIMARY AND SECONDARY ENERGY</a:t>
            </a:r>
          </a:p>
        </p:txBody>
      </p:sp>
      <p:pic>
        <p:nvPicPr>
          <p:cNvPr id="7" name="Picture 6">
            <a:extLst>
              <a:ext uri="{FF2B5EF4-FFF2-40B4-BE49-F238E27FC236}">
                <a16:creationId xmlns:a16="http://schemas.microsoft.com/office/drawing/2014/main" id="{EA0FFEC9-E72F-4660-9C69-4185CE201D2D}"/>
              </a:ext>
            </a:extLst>
          </p:cNvPr>
          <p:cNvPicPr>
            <a:picLocks noChangeAspect="1"/>
          </p:cNvPicPr>
          <p:nvPr/>
        </p:nvPicPr>
        <p:blipFill>
          <a:blip r:embed="rId2"/>
          <a:stretch>
            <a:fillRect/>
          </a:stretch>
        </p:blipFill>
        <p:spPr>
          <a:xfrm>
            <a:off x="2625969" y="720931"/>
            <a:ext cx="6705600" cy="6094014"/>
          </a:xfrm>
          <a:prstGeom prst="rect">
            <a:avLst/>
          </a:prstGeom>
        </p:spPr>
      </p:pic>
    </p:spTree>
    <p:extLst>
      <p:ext uri="{BB962C8B-B14F-4D97-AF65-F5344CB8AC3E}">
        <p14:creationId xmlns:p14="http://schemas.microsoft.com/office/powerpoint/2010/main" val="110978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normAutofit fontScale="90000"/>
          </a:bodyPr>
          <a:lstStyle/>
          <a:p>
            <a:pPr algn="ctr"/>
            <a:r>
              <a:rPr lang="en-US" b="1" dirty="0"/>
              <a:t>COMMERCIAL AND NON- COMMERCIAL ENERGY</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2215661"/>
          </a:xfrm>
        </p:spPr>
        <p:txBody>
          <a:bodyPr/>
          <a:lstStyle/>
          <a:p>
            <a:pPr algn="just"/>
            <a:r>
              <a:rPr lang="en-US" dirty="0"/>
              <a:t>Commercial - Electricity, lignite, coal, oil, natural gas etc.</a:t>
            </a:r>
          </a:p>
          <a:p>
            <a:pPr algn="just"/>
            <a:r>
              <a:rPr lang="en-US" dirty="0"/>
              <a:t>Non- commercial - Firewood, </a:t>
            </a:r>
            <a:r>
              <a:rPr lang="en-US" dirty="0" err="1"/>
              <a:t>agro</a:t>
            </a:r>
            <a:r>
              <a:rPr lang="en-US" dirty="0"/>
              <a:t> waste in rural areas; solar energy for water heating, electricity generation, for drying grain, fish and fruits; animal power for transport, threshing, lifting water for irrigation, crushing sugarcane; wind energy for lifting water and electricity generation.</a:t>
            </a:r>
          </a:p>
        </p:txBody>
      </p:sp>
      <p:sp>
        <p:nvSpPr>
          <p:cNvPr id="4" name="Title 1">
            <a:extLst>
              <a:ext uri="{FF2B5EF4-FFF2-40B4-BE49-F238E27FC236}">
                <a16:creationId xmlns:a16="http://schemas.microsoft.com/office/drawing/2014/main" id="{981C377E-3258-4998-9143-06D661679696}"/>
              </a:ext>
            </a:extLst>
          </p:cNvPr>
          <p:cNvSpPr txBox="1">
            <a:spLocks/>
          </p:cNvSpPr>
          <p:nvPr/>
        </p:nvSpPr>
        <p:spPr>
          <a:xfrm>
            <a:off x="867508" y="3036277"/>
            <a:ext cx="10515600" cy="8023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RENEWABLE AND NON- RENEWABLE ENERGY</a:t>
            </a:r>
          </a:p>
        </p:txBody>
      </p:sp>
      <p:pic>
        <p:nvPicPr>
          <p:cNvPr id="6" name="Picture 5">
            <a:extLst>
              <a:ext uri="{FF2B5EF4-FFF2-40B4-BE49-F238E27FC236}">
                <a16:creationId xmlns:a16="http://schemas.microsoft.com/office/drawing/2014/main" id="{A30353FC-7879-4D1D-96DC-EB9D84BE764E}"/>
              </a:ext>
            </a:extLst>
          </p:cNvPr>
          <p:cNvPicPr>
            <a:picLocks noChangeAspect="1"/>
          </p:cNvPicPr>
          <p:nvPr/>
        </p:nvPicPr>
        <p:blipFill>
          <a:blip r:embed="rId2"/>
          <a:stretch>
            <a:fillRect/>
          </a:stretch>
        </p:blipFill>
        <p:spPr>
          <a:xfrm>
            <a:off x="2326352" y="3720826"/>
            <a:ext cx="6618355" cy="3062223"/>
          </a:xfrm>
          <a:prstGeom prst="rect">
            <a:avLst/>
          </a:prstGeom>
        </p:spPr>
      </p:pic>
    </p:spTree>
    <p:extLst>
      <p:ext uri="{BB962C8B-B14F-4D97-AF65-F5344CB8AC3E}">
        <p14:creationId xmlns:p14="http://schemas.microsoft.com/office/powerpoint/2010/main" val="326839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WORLD ENERGY CONSUMPTION</a:t>
            </a:r>
          </a:p>
        </p:txBody>
      </p:sp>
      <p:sp>
        <p:nvSpPr>
          <p:cNvPr id="3" name="Content Placeholder 2">
            <a:extLst>
              <a:ext uri="{FF2B5EF4-FFF2-40B4-BE49-F238E27FC236}">
                <a16:creationId xmlns:a16="http://schemas.microsoft.com/office/drawing/2014/main" id="{7B1E6A81-9A83-4645-A999-2EC616DBBB0A}"/>
              </a:ext>
            </a:extLst>
          </p:cNvPr>
          <p:cNvSpPr>
            <a:spLocks noGrp="1"/>
          </p:cNvSpPr>
          <p:nvPr>
            <p:ph idx="1"/>
          </p:nvPr>
        </p:nvSpPr>
        <p:spPr>
          <a:xfrm>
            <a:off x="234462" y="820616"/>
            <a:ext cx="11781692" cy="5838092"/>
          </a:xfrm>
        </p:spPr>
        <p:txBody>
          <a:bodyPr>
            <a:normAutofit/>
          </a:bodyPr>
          <a:lstStyle/>
          <a:p>
            <a:r>
              <a:rPr lang="en-US" dirty="0"/>
              <a:t>Total energy produced and used by the entire human civilization. </a:t>
            </a:r>
          </a:p>
          <a:p>
            <a:r>
              <a:rPr lang="en-US" dirty="0"/>
              <a:t>Measured per year – unit is </a:t>
            </a:r>
            <a:r>
              <a:rPr lang="en-US" dirty="0" err="1"/>
              <a:t>TWh</a:t>
            </a:r>
            <a:r>
              <a:rPr lang="en-US" dirty="0"/>
              <a:t>/y</a:t>
            </a:r>
          </a:p>
          <a:p>
            <a:r>
              <a:rPr lang="en-US" b="0" i="0" dirty="0">
                <a:solidFill>
                  <a:srgbClr val="202122"/>
                </a:solidFill>
                <a:effectLst/>
                <a:latin typeface="Arial" panose="020B0604020202020204" pitchFamily="34" charset="0"/>
              </a:rPr>
              <a:t>All energy harnessed from every energy sources for the purpose of industrial and technological uses are considered</a:t>
            </a:r>
          </a:p>
          <a:p>
            <a:r>
              <a:rPr lang="en-US" b="0" i="0" dirty="0">
                <a:solidFill>
                  <a:srgbClr val="202122"/>
                </a:solidFill>
                <a:effectLst/>
                <a:latin typeface="Arial" panose="020B0604020202020204" pitchFamily="34" charset="0"/>
              </a:rPr>
              <a:t>It has deep implications for humanity's socio-economic-political sphere</a:t>
            </a:r>
          </a:p>
          <a:p>
            <a:r>
              <a:rPr lang="en-US" dirty="0">
                <a:solidFill>
                  <a:srgbClr val="202122"/>
                </a:solidFill>
                <a:latin typeface="Arial" panose="020B0604020202020204" pitchFamily="34" charset="0"/>
              </a:rPr>
              <a:t>World e</a:t>
            </a:r>
            <a:r>
              <a:rPr lang="en-US" b="0" i="0" dirty="0">
                <a:solidFill>
                  <a:srgbClr val="202122"/>
                </a:solidFill>
                <a:effectLst/>
                <a:latin typeface="Arial" panose="020B0604020202020204" pitchFamily="34" charset="0"/>
              </a:rPr>
              <a:t>nergy consumption is recorded and published periodically by</a:t>
            </a:r>
          </a:p>
          <a:p>
            <a:pPr lvl="1"/>
            <a:r>
              <a:rPr lang="en-US" b="0" i="0" dirty="0">
                <a:solidFill>
                  <a:srgbClr val="202122"/>
                </a:solidFill>
                <a:effectLst/>
                <a:latin typeface="Arial" panose="020B0604020202020204" pitchFamily="34" charset="0"/>
              </a:rPr>
              <a:t>International Energy Agency (IEA), </a:t>
            </a:r>
          </a:p>
          <a:p>
            <a:pPr lvl="1"/>
            <a:r>
              <a:rPr lang="en-US" b="0" i="0" dirty="0">
                <a:solidFill>
                  <a:srgbClr val="202122"/>
                </a:solidFill>
                <a:effectLst/>
                <a:latin typeface="Arial" panose="020B0604020202020204" pitchFamily="34" charset="0"/>
              </a:rPr>
              <a:t>Energy Information Administration (EIA), US</a:t>
            </a:r>
          </a:p>
          <a:p>
            <a:pPr lvl="1"/>
            <a:r>
              <a:rPr lang="en-US" b="0" i="0" dirty="0">
                <a:solidFill>
                  <a:srgbClr val="202122"/>
                </a:solidFill>
                <a:effectLst/>
                <a:latin typeface="Arial" panose="020B0604020202020204" pitchFamily="34" charset="0"/>
              </a:rPr>
              <a:t>European Environment Agency </a:t>
            </a:r>
            <a:r>
              <a:rPr lang="en-US" b="0" i="0" u="none" strike="noStrike" dirty="0">
                <a:solidFill>
                  <a:srgbClr val="0B0080"/>
                </a:solidFill>
                <a:effectLst/>
                <a:latin typeface="Arial" panose="020B0604020202020204" pitchFamily="34" charset="0"/>
              </a:rPr>
              <a:t> </a:t>
            </a:r>
            <a:r>
              <a:rPr lang="en-US" b="0" i="0" dirty="0">
                <a:solidFill>
                  <a:srgbClr val="202122"/>
                </a:solidFill>
                <a:effectLst/>
                <a:latin typeface="Arial" panose="020B0604020202020204" pitchFamily="34" charset="0"/>
              </a:rPr>
              <a:t>(EEA)</a:t>
            </a:r>
          </a:p>
          <a:p>
            <a:r>
              <a:rPr lang="en-US" b="0" i="0" dirty="0">
                <a:solidFill>
                  <a:srgbClr val="202122"/>
                </a:solidFill>
                <a:effectLst/>
                <a:latin typeface="Arial" panose="020B0604020202020204" pitchFamily="34" charset="0"/>
              </a:rPr>
              <a:t>Improved data and understanding of world energy consumption - reveal systemic trends and patterns - help frame current energy issues -encourage movement towards collectively useful solutions.</a:t>
            </a:r>
            <a:endParaRPr lang="en-US" dirty="0"/>
          </a:p>
        </p:txBody>
      </p:sp>
    </p:spTree>
    <p:extLst>
      <p:ext uri="{BB962C8B-B14F-4D97-AF65-F5344CB8AC3E}">
        <p14:creationId xmlns:p14="http://schemas.microsoft.com/office/powerpoint/2010/main" val="110252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WORLD ENERGY CONSUMPTION 2017</a:t>
            </a:r>
          </a:p>
        </p:txBody>
      </p:sp>
      <p:pic>
        <p:nvPicPr>
          <p:cNvPr id="5" name="Picture 4">
            <a:extLst>
              <a:ext uri="{FF2B5EF4-FFF2-40B4-BE49-F238E27FC236}">
                <a16:creationId xmlns:a16="http://schemas.microsoft.com/office/drawing/2014/main" id="{A94E4BA2-7458-46BA-9A6C-07196DBF47FA}"/>
              </a:ext>
            </a:extLst>
          </p:cNvPr>
          <p:cNvPicPr>
            <a:picLocks noChangeAspect="1"/>
          </p:cNvPicPr>
          <p:nvPr/>
        </p:nvPicPr>
        <p:blipFill>
          <a:blip r:embed="rId2"/>
          <a:stretch>
            <a:fillRect/>
          </a:stretch>
        </p:blipFill>
        <p:spPr>
          <a:xfrm>
            <a:off x="403938" y="820616"/>
            <a:ext cx="6196154" cy="6050706"/>
          </a:xfrm>
          <a:prstGeom prst="rect">
            <a:avLst/>
          </a:prstGeom>
        </p:spPr>
      </p:pic>
      <p:pic>
        <p:nvPicPr>
          <p:cNvPr id="8" name="Picture 7">
            <a:extLst>
              <a:ext uri="{FF2B5EF4-FFF2-40B4-BE49-F238E27FC236}">
                <a16:creationId xmlns:a16="http://schemas.microsoft.com/office/drawing/2014/main" id="{AAA90744-DE30-43B1-AE43-BD001D3F81A4}"/>
              </a:ext>
            </a:extLst>
          </p:cNvPr>
          <p:cNvPicPr>
            <a:picLocks noChangeAspect="1"/>
          </p:cNvPicPr>
          <p:nvPr/>
        </p:nvPicPr>
        <p:blipFill>
          <a:blip r:embed="rId3"/>
          <a:stretch>
            <a:fillRect/>
          </a:stretch>
        </p:blipFill>
        <p:spPr>
          <a:xfrm>
            <a:off x="7050300" y="1576084"/>
            <a:ext cx="5141700" cy="4545149"/>
          </a:xfrm>
          <a:prstGeom prst="rect">
            <a:avLst/>
          </a:prstGeom>
        </p:spPr>
      </p:pic>
    </p:spTree>
    <p:extLst>
      <p:ext uri="{BB962C8B-B14F-4D97-AF65-F5344CB8AC3E}">
        <p14:creationId xmlns:p14="http://schemas.microsoft.com/office/powerpoint/2010/main" val="202470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ED5-2EFC-4649-9FFE-20436800B207}"/>
              </a:ext>
            </a:extLst>
          </p:cNvPr>
          <p:cNvSpPr>
            <a:spLocks noGrp="1"/>
          </p:cNvSpPr>
          <p:nvPr>
            <p:ph type="title"/>
          </p:nvPr>
        </p:nvSpPr>
        <p:spPr>
          <a:xfrm>
            <a:off x="838200" y="18256"/>
            <a:ext cx="10515600" cy="802360"/>
          </a:xfrm>
        </p:spPr>
        <p:txBody>
          <a:bodyPr/>
          <a:lstStyle/>
          <a:p>
            <a:pPr algn="ctr"/>
            <a:r>
              <a:rPr lang="en-US" b="1" dirty="0"/>
              <a:t>WORLD ENERGY CONSUMPTION 2018</a:t>
            </a:r>
          </a:p>
        </p:txBody>
      </p:sp>
      <p:pic>
        <p:nvPicPr>
          <p:cNvPr id="4" name="Picture 3">
            <a:extLst>
              <a:ext uri="{FF2B5EF4-FFF2-40B4-BE49-F238E27FC236}">
                <a16:creationId xmlns:a16="http://schemas.microsoft.com/office/drawing/2014/main" id="{B1F5537F-7A53-4540-AF12-762630E430B1}"/>
              </a:ext>
            </a:extLst>
          </p:cNvPr>
          <p:cNvPicPr>
            <a:picLocks noChangeAspect="1"/>
          </p:cNvPicPr>
          <p:nvPr/>
        </p:nvPicPr>
        <p:blipFill>
          <a:blip r:embed="rId2"/>
          <a:stretch>
            <a:fillRect/>
          </a:stretch>
        </p:blipFill>
        <p:spPr>
          <a:xfrm>
            <a:off x="0" y="626725"/>
            <a:ext cx="6160718" cy="6102322"/>
          </a:xfrm>
          <a:prstGeom prst="rect">
            <a:avLst/>
          </a:prstGeom>
        </p:spPr>
      </p:pic>
      <p:pic>
        <p:nvPicPr>
          <p:cNvPr id="6" name="Picture 5">
            <a:extLst>
              <a:ext uri="{FF2B5EF4-FFF2-40B4-BE49-F238E27FC236}">
                <a16:creationId xmlns:a16="http://schemas.microsoft.com/office/drawing/2014/main" id="{25A86A52-1313-4261-B697-BFAFE7D02769}"/>
              </a:ext>
            </a:extLst>
          </p:cNvPr>
          <p:cNvPicPr>
            <a:picLocks noChangeAspect="1"/>
          </p:cNvPicPr>
          <p:nvPr/>
        </p:nvPicPr>
        <p:blipFill>
          <a:blip r:embed="rId3"/>
          <a:stretch>
            <a:fillRect/>
          </a:stretch>
        </p:blipFill>
        <p:spPr>
          <a:xfrm>
            <a:off x="6150719" y="1492591"/>
            <a:ext cx="5864486" cy="4638577"/>
          </a:xfrm>
          <a:prstGeom prst="rect">
            <a:avLst/>
          </a:prstGeom>
        </p:spPr>
      </p:pic>
    </p:spTree>
    <p:extLst>
      <p:ext uri="{BB962C8B-B14F-4D97-AF65-F5344CB8AC3E}">
        <p14:creationId xmlns:p14="http://schemas.microsoft.com/office/powerpoint/2010/main" val="2178737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1666</Words>
  <Application>Microsoft Office PowerPoint</Application>
  <PresentationFormat>Widescreen</PresentationFormat>
  <Paragraphs>168</Paragraphs>
  <Slides>39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vt:lpstr>
      <vt:lpstr>Calibri</vt:lpstr>
      <vt:lpstr>Calibri Light</vt:lpstr>
      <vt:lpstr>Gravity</vt:lpstr>
      <vt:lpstr>HelveticaNeueLTPro-Lt</vt:lpstr>
      <vt:lpstr>Lato</vt:lpstr>
      <vt:lpstr>Office Theme</vt:lpstr>
      <vt:lpstr>UNIT 1 - INTRODUCTION TO ENERGY CONSERVATION</vt:lpstr>
      <vt:lpstr>ENERGY</vt:lpstr>
      <vt:lpstr>ENERGY (contd…)</vt:lpstr>
      <vt:lpstr>PAST AND PRESENT ENERGY SCENARIO</vt:lpstr>
      <vt:lpstr>PRIMARY AND SECONDARY ENERGY</vt:lpstr>
      <vt:lpstr>COMMERCIAL AND NON- COMMERCIAL ENERGY</vt:lpstr>
      <vt:lpstr>WORLD ENERGY CONSUMPTION</vt:lpstr>
      <vt:lpstr>WORLD ENERGY CONSUMPTION 2017</vt:lpstr>
      <vt:lpstr>WORLD ENERGY CONSUMPTION 2018</vt:lpstr>
      <vt:lpstr>YEARLY WORLD ENERGY CONSUMPTION </vt:lpstr>
      <vt:lpstr>WORLD ENERGY CONSUMPTION - ELECTRICITY </vt:lpstr>
      <vt:lpstr>Energy intensity of different economies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RESIDENTIAL ELECTRICITY CONSUMPTION - INDIA </vt:lpstr>
      <vt:lpstr>IMPORTANT MEANINGS</vt:lpstr>
      <vt:lpstr>RESOURCE AVAILABILITY</vt:lpstr>
      <vt:lpstr>Three relevant and demanding narratives for the times ahead</vt:lpstr>
      <vt:lpstr>Four distinct sets of perceptions (paradigms)</vt:lpstr>
      <vt:lpstr>Five cross-cutting and important insights</vt:lpstr>
      <vt:lpstr>DEMAND SUPPLY GAP</vt:lpstr>
      <vt:lpstr>DEMAND SUPPLY GAP</vt:lpstr>
      <vt:lpstr>DEMAND SUPPLY GAP</vt:lpstr>
      <vt:lpstr>DEMAND SUPPLY GAP</vt:lpstr>
      <vt:lpstr>DEMAND SUPPLY GAP</vt:lpstr>
      <vt:lpstr>ENERGY CONSERVATION ACT</vt:lpstr>
      <vt:lpstr>OBJECTIVES OF BEE</vt:lpstr>
      <vt:lpstr>ACTIVITIES OF BEE</vt:lpstr>
      <vt:lpstr>STNADARDS AND LABELING</vt:lpstr>
      <vt:lpstr>TYPICAL EXAMPLES</vt:lpstr>
      <vt:lpstr>STNADARDS AND LABELING PROGRAMME</vt:lpstr>
      <vt:lpstr>Products notified under mandatory appliance</vt:lpstr>
      <vt:lpstr>Products under voluntary labelling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INTRODUCTION TO ENERGY CONSERVATION</dc:title>
  <dc:creator>Dr.N.DILIP RAJA</dc:creator>
  <cp:lastModifiedBy>Dr.N.DILIP RAJA</cp:lastModifiedBy>
  <cp:revision>62</cp:revision>
  <dcterms:created xsi:type="dcterms:W3CDTF">2020-08-13T09:53:40Z</dcterms:created>
  <dcterms:modified xsi:type="dcterms:W3CDTF">2020-09-10T10:27:11Z</dcterms:modified>
</cp:coreProperties>
</file>