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780A-A5F8-49D9-8501-B3F70C1F5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CB1C3-ECE1-40C4-91F7-808AA3F57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0C5EF-447F-4AC8-B477-BEC78204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CD03-D8EB-4C5A-A979-22E88A41EEC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F4709-EE69-4B67-A503-7CA93444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65C2-E20F-4CF9-9127-26399A00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343A-A8BC-4687-B513-4C0D2FEB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5448-3BCA-499B-AB65-FAC9D618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0EC57-8FEE-40EA-80FA-F5F05F00F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F2AB1-BB76-402C-8DF4-4AE5F717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CD03-D8EB-4C5A-A979-22E88A41EEC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643A-A249-4B79-9337-38DF834B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DB80-B81C-4882-96FF-5B5DF598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343A-A8BC-4687-B513-4C0D2FEB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8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12F07-AD3B-4BB5-AF2E-9F9BE34E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2E88C-4826-4639-BB11-DD1BE625A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BF8C6-6A24-45F5-928B-219DEBFB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CD03-D8EB-4C5A-A979-22E88A41EEC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FE6C-7635-4A2E-923A-FD832DE7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668C5-810F-4B10-9B5A-3FFABB87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343A-A8BC-4687-B513-4C0D2FEB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6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50B3-EAD1-4427-96B5-6E324D6C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F13EB-BA92-4687-BF4E-027D8AB6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5D495-CF26-4E61-9BCA-329720C6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CD03-D8EB-4C5A-A979-22E88A41EEC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7E387-063C-4668-ABC4-21E0910C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ADD31-5A52-4B2B-B6AA-C628615B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343A-A8BC-4687-B513-4C0D2FEB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A-925C-4196-BD2A-BE09DBC7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4DE2F-32BA-4803-A5DB-EC7E2677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41AB-2112-4788-9130-1D6975CC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CD03-D8EB-4C5A-A979-22E88A41EEC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BF51C-9085-4D54-BDB4-3A7CF1C6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143D-563B-4DA7-8F5A-6B9052B0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343A-A8BC-4687-B513-4C0D2FEB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1217-F27D-4378-9882-BD849565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49A1-4193-4AFF-96F2-A95B02D3D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8BA96-4485-44EB-A0B8-EB1914ABF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10488-2681-4090-9807-987C3450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CD03-D8EB-4C5A-A979-22E88A41EEC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F0880-ACF9-4877-81FE-E8BE7F6A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461C9-0E06-4668-A600-C8BDA023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343A-A8BC-4687-B513-4C0D2FEB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1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7C7A-7C77-4299-A487-D68E4E64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294B-331B-49DC-A393-90E83A306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4AC67-BD5B-4AA5-98DC-0BB4273A7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F3243-EAFF-4E1C-BDC1-37B021F91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9F490-9507-4D9C-B5B4-AF34F1366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018C1-6ED2-43F9-8C77-B3EF96F5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CD03-D8EB-4C5A-A979-22E88A41EEC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BC3ED-51BE-4C8F-80AF-5F4F8BCC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914FE-2E1A-47C8-BB45-613BBFC4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343A-A8BC-4687-B513-4C0D2FEB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2964-9A7B-4B99-AC33-B570CFA4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917D9-9DBB-4605-B4BB-2A68F9B3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CD03-D8EB-4C5A-A979-22E88A41EEC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50337-47E3-4507-80CF-50041C47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1310D-5235-456A-ADD5-F097446E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343A-A8BC-4687-B513-4C0D2FEB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84279-4539-440A-AF84-74C5EF78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CD03-D8EB-4C5A-A979-22E88A41EEC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22FEC-C77C-4CF6-8962-F883F8D1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341CB-9FC7-42EE-95B1-7690227A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343A-A8BC-4687-B513-4C0D2FEB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4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9B81-3539-4228-8D4E-A0B5EFC5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8838-F77B-4789-8E2E-9503C27ED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C224F-5D0D-4F36-98A7-5AE145E17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BA6E0-A258-4860-96BA-AE683129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CD03-D8EB-4C5A-A979-22E88A41EEC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8098B-D6E3-4B28-94F2-8D772CE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EC179-6306-48E1-AFF0-45352D5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343A-A8BC-4687-B513-4C0D2FEB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2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7080-015D-4EFB-8CF3-CBCA18BC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D51A7-1182-4527-88D2-E2BD1525F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0AACA-0C5A-4CB4-A952-E71CE768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D655C-9990-420F-B69F-EFA7D1D3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CD03-D8EB-4C5A-A979-22E88A41EEC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92B9-2DA1-45E8-B58D-3D4475AD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35F03-4FED-4330-AFCC-64006C9B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343A-A8BC-4687-B513-4C0D2FEB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5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FCFA5-351C-47DF-9D2E-A374FED7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08F76-AD0C-4787-81EF-3E09B399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7DA89-6579-46D2-9742-BA33B6EB3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7CD03-D8EB-4C5A-A979-22E88A41EECF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C8925-489E-4863-80DA-DED163C4F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CFC59-6902-42DD-8814-1C8D044A2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343A-A8BC-4687-B513-4C0D2FEB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8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EB33-541C-4219-9597-B9FF12186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UNIT 2</a:t>
            </a:r>
            <a:br>
              <a:rPr lang="en-US" dirty="0"/>
            </a:b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ENERGY CONSERVATION IN THERMAL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D631E-3F28-46DD-80D3-4B40A8292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341"/>
            <a:ext cx="9144000" cy="1655762"/>
          </a:xfrm>
        </p:spPr>
        <p:txBody>
          <a:bodyPr/>
          <a:lstStyle/>
          <a:p>
            <a:r>
              <a:rPr lang="en-US" sz="3200" dirty="0"/>
              <a:t>By </a:t>
            </a:r>
          </a:p>
          <a:p>
            <a:r>
              <a:rPr lang="en-US" sz="3200" dirty="0"/>
              <a:t>Dr. N. </a:t>
            </a:r>
            <a:r>
              <a:rPr lang="en-US" sz="3200" dirty="0" err="1"/>
              <a:t>Dilip</a:t>
            </a:r>
            <a:r>
              <a:rPr lang="en-US" sz="3200" dirty="0"/>
              <a:t> Raja, Ph.D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311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EC78-78F1-48CA-8CA2-293A3AAE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INTRODUCTION </a:t>
            </a: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 THERMODYNAMICS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618E-AC18-4FC4-8500-199C6863F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681038"/>
            <a:ext cx="11840308" cy="615870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Thermodynamic definition of a system</a:t>
            </a:r>
          </a:p>
          <a:p>
            <a:pPr lvl="1" algn="just"/>
            <a:r>
              <a:rPr lang="en-US" sz="2800" dirty="0"/>
              <a:t>A closed region in space or a physical body on which an experiment is carried out</a:t>
            </a:r>
          </a:p>
          <a:p>
            <a:pPr lvl="1" algn="just"/>
            <a:endParaRPr lang="en-US" sz="2800" dirty="0"/>
          </a:p>
          <a:p>
            <a:pPr marL="342900" lvl="1" indent="-342900" algn="just"/>
            <a:r>
              <a:rPr lang="en-US" sz="2800" dirty="0"/>
              <a:t>Types of thermodynamic system</a:t>
            </a:r>
          </a:p>
          <a:p>
            <a:pPr marL="800100" lvl="2" indent="-342900" algn="just"/>
            <a:r>
              <a:rPr lang="en-US" sz="2800" u="sng" dirty="0"/>
              <a:t>Open system: </a:t>
            </a:r>
            <a:r>
              <a:rPr lang="en-US" sz="2800" dirty="0"/>
              <a:t>Energy transfer and mass transfer take place. </a:t>
            </a:r>
            <a:r>
              <a:rPr lang="en-US" sz="2800" dirty="0" err="1"/>
              <a:t>Eg</a:t>
            </a:r>
            <a:r>
              <a:rPr lang="en-US" sz="2800" dirty="0"/>
              <a:t>: Automobile engine, cycle pump, water heated in an open beaker, flute, etc.</a:t>
            </a:r>
          </a:p>
          <a:p>
            <a:pPr marL="800100" lvl="2" indent="-342900" algn="just"/>
            <a:r>
              <a:rPr lang="en-US" sz="2800" u="sng" dirty="0"/>
              <a:t>Closed system: </a:t>
            </a:r>
            <a:r>
              <a:rPr lang="en-US" sz="2800" dirty="0"/>
              <a:t>Energy transfer takes place but mass transfer do not take place. </a:t>
            </a:r>
            <a:r>
              <a:rPr lang="en-US" sz="2800" dirty="0" err="1"/>
              <a:t>Eg</a:t>
            </a:r>
            <a:r>
              <a:rPr lang="en-US" sz="2800" dirty="0"/>
              <a:t>: pressure cooker, inflated gas balloon, bomb calorimeter, etc.</a:t>
            </a:r>
          </a:p>
          <a:p>
            <a:pPr marL="800100" lvl="2" indent="-342900" algn="just"/>
            <a:r>
              <a:rPr lang="en-US" sz="2800" u="sng" dirty="0"/>
              <a:t>Isolated system: </a:t>
            </a:r>
            <a:r>
              <a:rPr lang="en-US" sz="2800" dirty="0"/>
              <a:t>Neither energy transfer nor mass transfer takes place. </a:t>
            </a:r>
            <a:r>
              <a:rPr lang="en-US" sz="2800" dirty="0" err="1"/>
              <a:t>Eg</a:t>
            </a:r>
            <a:r>
              <a:rPr lang="en-US" sz="2800" dirty="0"/>
              <a:t>: Flask, universe</a:t>
            </a:r>
          </a:p>
          <a:p>
            <a:pPr marL="800100" lvl="2" indent="-342900" algn="just"/>
            <a:endParaRPr lang="en-US" sz="2800" dirty="0"/>
          </a:p>
          <a:p>
            <a:pPr marL="342900" lvl="1" indent="-342900" algn="just"/>
            <a:r>
              <a:rPr lang="en-US" sz="2800" dirty="0"/>
              <a:t>Steam system</a:t>
            </a:r>
          </a:p>
          <a:p>
            <a:pPr marL="800100" lvl="2" indent="-342900" algn="just"/>
            <a:r>
              <a:rPr lang="en-US" sz="2800" dirty="0"/>
              <a:t>A thermodynamic system that uses steam as the working fluid.</a:t>
            </a:r>
          </a:p>
        </p:txBody>
      </p:sp>
    </p:spTree>
    <p:extLst>
      <p:ext uri="{BB962C8B-B14F-4D97-AF65-F5344CB8AC3E}">
        <p14:creationId xmlns:p14="http://schemas.microsoft.com/office/powerpoint/2010/main" val="197867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EC78-78F1-48CA-8CA2-293A3AAE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IMPORTANT TERMS IN THERMODYNAMICS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618E-AC18-4FC4-8500-199C6863F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681038"/>
            <a:ext cx="11840308" cy="6158706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System: Region in space or body on which experiment is carried out</a:t>
            </a:r>
          </a:p>
          <a:p>
            <a:pPr algn="just"/>
            <a:endParaRPr lang="en-US" sz="2800" dirty="0"/>
          </a:p>
          <a:p>
            <a:pPr algn="just"/>
            <a:r>
              <a:rPr lang="en-US" dirty="0"/>
              <a:t>Properties: Measurable quantity. </a:t>
            </a:r>
            <a:r>
              <a:rPr lang="en-US" dirty="0" err="1"/>
              <a:t>Eg</a:t>
            </a:r>
            <a:r>
              <a:rPr lang="en-US" dirty="0"/>
              <a:t>: pressure, temperature, time, velocity, density, etc.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State: Properties having definite value at given time</a:t>
            </a:r>
          </a:p>
          <a:p>
            <a:pPr algn="just"/>
            <a:endParaRPr lang="en-US" sz="2800" dirty="0"/>
          </a:p>
          <a:p>
            <a:pPr algn="just"/>
            <a:r>
              <a:rPr lang="en-US" dirty="0"/>
              <a:t>Process: Change of state of system</a:t>
            </a:r>
          </a:p>
          <a:p>
            <a:pPr algn="just"/>
            <a:endParaRPr lang="en-US" dirty="0"/>
          </a:p>
          <a:p>
            <a:pPr algn="just"/>
            <a:r>
              <a:rPr lang="en-US" sz="2800" dirty="0"/>
              <a:t>Cycle: Series of processes having same state at the beginning and end</a:t>
            </a:r>
          </a:p>
          <a:p>
            <a:pPr algn="just"/>
            <a:endParaRPr lang="en-US" sz="2800" dirty="0"/>
          </a:p>
          <a:p>
            <a:pPr algn="just"/>
            <a:r>
              <a:rPr lang="en-US" dirty="0"/>
              <a:t>Equilibrium: Constant change of state in a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928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EC78-78F1-48CA-8CA2-293A3AAE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STEAM SYSTEM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618E-AC18-4FC4-8500-199C6863F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681038"/>
            <a:ext cx="11840308" cy="14291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Steam system having steam as the working fluid</a:t>
            </a:r>
          </a:p>
          <a:p>
            <a:pPr algn="just"/>
            <a:r>
              <a:rPr lang="en-US" dirty="0"/>
              <a:t>Obeys Rankine cycle</a:t>
            </a:r>
          </a:p>
          <a:p>
            <a:pPr algn="just"/>
            <a:r>
              <a:rPr lang="en-US" sz="2800" dirty="0"/>
              <a:t>Obeys law of conservation </a:t>
            </a:r>
            <a:r>
              <a:rPr lang="en-US" dirty="0"/>
              <a:t>of energy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36C8B3-0615-43CA-9E9C-85E2A2B36320}"/>
              </a:ext>
            </a:extLst>
          </p:cNvPr>
          <p:cNvSpPr txBox="1">
            <a:spLocks/>
          </p:cNvSpPr>
          <p:nvPr/>
        </p:nvSpPr>
        <p:spPr>
          <a:xfrm>
            <a:off x="756138" y="2292290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RANKINE CYCLE</a:t>
            </a:r>
            <a:endParaRPr lang="en-US" b="1" dirty="0"/>
          </a:p>
        </p:txBody>
      </p:sp>
      <p:pic>
        <p:nvPicPr>
          <p:cNvPr id="1026" name="Picture 2" descr="Rankine cycle - Energy Education">
            <a:extLst>
              <a:ext uri="{FF2B5EF4-FFF2-40B4-BE49-F238E27FC236}">
                <a16:creationId xmlns:a16="http://schemas.microsoft.com/office/drawing/2014/main" id="{8AB2DE8F-6823-41A9-A2D8-2D295BF7B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" b="14014"/>
          <a:stretch/>
        </p:blipFill>
        <p:spPr bwMode="auto">
          <a:xfrm>
            <a:off x="3153074" y="2955072"/>
            <a:ext cx="5885852" cy="3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91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EC78-78F1-48CA-8CA2-293A3AAE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BOILERS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618E-AC18-4FC4-8500-199C6863F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681038"/>
            <a:ext cx="11840308" cy="61587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Classifications 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Based on applications: domestic boilers, commercial boilers, locomotive boilers, power plant boilers</a:t>
            </a:r>
          </a:p>
          <a:p>
            <a:pPr lvl="1" algn="just">
              <a:lnSpc>
                <a:spcPct val="150000"/>
              </a:lnSpc>
            </a:pP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/>
              <a:t>Based on applied pressure: Low pressure boiler (1 bar), medium pressure boiler (1 to 10 bar), high pressure boiler (&gt;10 bar)</a:t>
            </a:r>
          </a:p>
          <a:p>
            <a:pPr lvl="1" algn="just">
              <a:lnSpc>
                <a:spcPct val="150000"/>
              </a:lnSpc>
            </a:pP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/>
              <a:t>Based on capacity: Non-IBR boiler (&lt;25 l), IBR boiler (&gt;25 l)</a:t>
            </a:r>
          </a:p>
          <a:p>
            <a:pPr lvl="1" algn="just">
              <a:lnSpc>
                <a:spcPct val="150000"/>
              </a:lnSpc>
            </a:pP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/>
              <a:t>Based on construction: Water tube boiler, Fire tube boiler</a:t>
            </a:r>
          </a:p>
        </p:txBody>
      </p:sp>
    </p:spTree>
    <p:extLst>
      <p:ext uri="{BB962C8B-B14F-4D97-AF65-F5344CB8AC3E}">
        <p14:creationId xmlns:p14="http://schemas.microsoft.com/office/powerpoint/2010/main" val="104655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EC78-78F1-48CA-8CA2-293A3AAE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WATER TUBE BOILERS</a:t>
            </a:r>
            <a:endParaRPr lang="en-US" b="1" dirty="0"/>
          </a:p>
        </p:txBody>
      </p:sp>
      <p:pic>
        <p:nvPicPr>
          <p:cNvPr id="1026" name="Picture 2" descr="Water Tube Boiler | Operation and Types of Water Tube Boiler | Electrical4U">
            <a:extLst>
              <a:ext uri="{FF2B5EF4-FFF2-40B4-BE49-F238E27FC236}">
                <a16:creationId xmlns:a16="http://schemas.microsoft.com/office/drawing/2014/main" id="{35B82245-4188-4D46-A98B-0E3768904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1" y="578898"/>
            <a:ext cx="11629291" cy="61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62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EC78-78F1-48CA-8CA2-293A3AAE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FIRE TUBE BOILERS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F21AD-651A-4EC8-BFA5-148F5FE9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8" y="681038"/>
            <a:ext cx="11280968" cy="586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9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EC78-78F1-48CA-8CA2-293A3AAE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BOILER MOUNTINGS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618E-AC18-4FC4-8500-199C6863F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681038"/>
            <a:ext cx="11840308" cy="61587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Used to improve safety in operation of the boilers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Pressure gauge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Steam stop valve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Safety valve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Water level indicator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Feed check valve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Blow off valve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Fusible plug</a:t>
            </a:r>
          </a:p>
        </p:txBody>
      </p:sp>
    </p:spTree>
    <p:extLst>
      <p:ext uri="{BB962C8B-B14F-4D97-AF65-F5344CB8AC3E}">
        <p14:creationId xmlns:p14="http://schemas.microsoft.com/office/powerpoint/2010/main" val="338697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EC78-78F1-48CA-8CA2-293A3AAE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BOILER accessories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618E-AC18-4FC4-8500-199C6863F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681038"/>
            <a:ext cx="11840308" cy="61587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Used to improve efficiency of the boiler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Feed pump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Super heater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Economizer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Air preheater</a:t>
            </a:r>
          </a:p>
        </p:txBody>
      </p:sp>
    </p:spTree>
    <p:extLst>
      <p:ext uri="{BB962C8B-B14F-4D97-AF65-F5344CB8AC3E}">
        <p14:creationId xmlns:p14="http://schemas.microsoft.com/office/powerpoint/2010/main" val="384099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356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UNIT 2 ENERGY CONSERVATION IN THERMAL SYSTEMS</vt:lpstr>
      <vt:lpstr>INTRODUCTION TO THERMODYNAMICS</vt:lpstr>
      <vt:lpstr>IMPORTANT TERMS IN THERMODYNAMICS</vt:lpstr>
      <vt:lpstr>STEAM SYSTEM</vt:lpstr>
      <vt:lpstr>BOILERS</vt:lpstr>
      <vt:lpstr>WATER TUBE BOILERS</vt:lpstr>
      <vt:lpstr>FIRE TUBE BOILERS</vt:lpstr>
      <vt:lpstr>BOILER MOUNTINGS</vt:lpstr>
      <vt:lpstr>BOILER accessories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ENERGY CONSERVATION IN THERMAL SYSTEMS</dc:title>
  <dc:creator>Dr.N.DILIP RAJA</dc:creator>
  <cp:lastModifiedBy>Dr.N.DILIP RAJA</cp:lastModifiedBy>
  <cp:revision>17</cp:revision>
  <dcterms:created xsi:type="dcterms:W3CDTF">2020-09-18T10:06:43Z</dcterms:created>
  <dcterms:modified xsi:type="dcterms:W3CDTF">2020-09-24T11:09:53Z</dcterms:modified>
</cp:coreProperties>
</file>