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83773-7AC2-4843-88FE-477AA8C561F5}" type="doc">
      <dgm:prSet loTypeId="urn:microsoft.com/office/officeart/2005/8/layout/pyramid4" loCatId="pyramid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A0170-A965-4A84-9EA7-4034337BDE33}">
      <dgm:prSet/>
      <dgm:spPr/>
      <dgm:t>
        <a:bodyPr/>
        <a:lstStyle/>
        <a:p>
          <a:r>
            <a:rPr lang="en-US"/>
            <a:t>Objectives</a:t>
          </a:r>
        </a:p>
      </dgm:t>
    </dgm:pt>
    <dgm:pt modelId="{A8C294AC-37AE-4E2E-ADC1-2E8876D75AAB}" type="parTrans" cxnId="{4898867C-1E72-4140-8561-570339386EA3}">
      <dgm:prSet/>
      <dgm:spPr/>
      <dgm:t>
        <a:bodyPr/>
        <a:lstStyle/>
        <a:p>
          <a:endParaRPr lang="en-US"/>
        </a:p>
      </dgm:t>
    </dgm:pt>
    <dgm:pt modelId="{CA84C9AC-78AF-4834-81FC-85234FA7BD4A}" type="sibTrans" cxnId="{4898867C-1E72-4140-8561-570339386EA3}">
      <dgm:prSet/>
      <dgm:spPr/>
      <dgm:t>
        <a:bodyPr/>
        <a:lstStyle/>
        <a:p>
          <a:endParaRPr lang="en-US"/>
        </a:p>
      </dgm:t>
    </dgm:pt>
    <dgm:pt modelId="{99617E76-470F-43A1-8B96-2DCDACA285E4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1A64AEDB-97B5-42F8-967F-0C6B46C0EE5B}" type="parTrans" cxnId="{03C32C30-1DDF-4C62-81BE-32C5A7B7DD94}">
      <dgm:prSet/>
      <dgm:spPr/>
      <dgm:t>
        <a:bodyPr/>
        <a:lstStyle/>
        <a:p>
          <a:endParaRPr lang="en-US"/>
        </a:p>
      </dgm:t>
    </dgm:pt>
    <dgm:pt modelId="{7D9A4CCE-766C-4B1B-B586-EC19517CC4B6}" type="sibTrans" cxnId="{03C32C30-1DDF-4C62-81BE-32C5A7B7DD94}">
      <dgm:prSet/>
      <dgm:spPr/>
      <dgm:t>
        <a:bodyPr/>
        <a:lstStyle/>
        <a:p>
          <a:endParaRPr lang="en-US"/>
        </a:p>
      </dgm:t>
    </dgm:pt>
    <dgm:pt modelId="{F2D20DB6-F9FE-4C3C-A75C-CD29A686FCA5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69260CB1-82BD-47A1-B8BC-BA3AE63E5790}" type="parTrans" cxnId="{C6C12F29-5895-48D7-9A91-D9B28CF0DE2B}">
      <dgm:prSet/>
      <dgm:spPr/>
      <dgm:t>
        <a:bodyPr/>
        <a:lstStyle/>
        <a:p>
          <a:endParaRPr lang="en-US"/>
        </a:p>
      </dgm:t>
    </dgm:pt>
    <dgm:pt modelId="{4D22395F-4634-46BE-988F-4BF489C6604C}" type="sibTrans" cxnId="{C6C12F29-5895-48D7-9A91-D9B28CF0DE2B}">
      <dgm:prSet/>
      <dgm:spPr/>
      <dgm:t>
        <a:bodyPr/>
        <a:lstStyle/>
        <a:p>
          <a:endParaRPr lang="en-US"/>
        </a:p>
      </dgm:t>
    </dgm:pt>
    <dgm:pt modelId="{4B18E6C1-AF6B-464B-86E5-941B45002D70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B1EC3F8D-9349-4B55-AAA2-E848C9C6DA19}" type="parTrans" cxnId="{38DF0BBC-4A10-4F50-A550-E9CED9536CDA}">
      <dgm:prSet/>
      <dgm:spPr/>
      <dgm:t>
        <a:bodyPr/>
        <a:lstStyle/>
        <a:p>
          <a:endParaRPr lang="en-US"/>
        </a:p>
      </dgm:t>
    </dgm:pt>
    <dgm:pt modelId="{A0B815B6-87D6-468F-BD61-759919E39EE1}" type="sibTrans" cxnId="{38DF0BBC-4A10-4F50-A550-E9CED9536CDA}">
      <dgm:prSet/>
      <dgm:spPr/>
      <dgm:t>
        <a:bodyPr/>
        <a:lstStyle/>
        <a:p>
          <a:endParaRPr lang="en-US"/>
        </a:p>
      </dgm:t>
    </dgm:pt>
    <dgm:pt modelId="{179FCB31-3F3F-4D9B-B22D-47C8FDD80102}">
      <dgm:prSet/>
      <dgm:spPr/>
      <dgm:t>
        <a:bodyPr/>
        <a:lstStyle/>
        <a:p>
          <a:r>
            <a:rPr lang="en-US" dirty="0"/>
            <a:t>a .Donut Chart</a:t>
          </a:r>
        </a:p>
      </dgm:t>
    </dgm:pt>
    <dgm:pt modelId="{71CDB578-CEEC-4BC3-AC65-150161A966F5}" type="parTrans" cxnId="{16E2D25C-8407-47DD-AEA5-0E175441C8FE}">
      <dgm:prSet/>
      <dgm:spPr/>
      <dgm:t>
        <a:bodyPr/>
        <a:lstStyle/>
        <a:p>
          <a:endParaRPr lang="en-US"/>
        </a:p>
      </dgm:t>
    </dgm:pt>
    <dgm:pt modelId="{68527D33-509E-4ED4-87D4-9806A20EDBB8}" type="sibTrans" cxnId="{16E2D25C-8407-47DD-AEA5-0E175441C8FE}">
      <dgm:prSet/>
      <dgm:spPr/>
      <dgm:t>
        <a:bodyPr/>
        <a:lstStyle/>
        <a:p>
          <a:endParaRPr lang="en-US"/>
        </a:p>
      </dgm:t>
    </dgm:pt>
    <dgm:pt modelId="{9552ED56-4473-483E-9056-41AEA6A57D67}">
      <dgm:prSet/>
      <dgm:spPr/>
      <dgm:t>
        <a:bodyPr/>
        <a:lstStyle/>
        <a:p>
          <a:r>
            <a:rPr lang="en-US" dirty="0"/>
            <a:t>b . Column Chart</a:t>
          </a:r>
        </a:p>
      </dgm:t>
    </dgm:pt>
    <dgm:pt modelId="{7E53887E-BE52-4495-A998-7F2BC8108152}" type="parTrans" cxnId="{EC70CBB5-D1B2-45DD-BA76-D191929C5143}">
      <dgm:prSet/>
      <dgm:spPr/>
      <dgm:t>
        <a:bodyPr/>
        <a:lstStyle/>
        <a:p>
          <a:endParaRPr lang="en-US"/>
        </a:p>
      </dgm:t>
    </dgm:pt>
    <dgm:pt modelId="{687F4AF0-2754-4772-B0F2-68CF38607BC9}" type="sibTrans" cxnId="{EC70CBB5-D1B2-45DD-BA76-D191929C5143}">
      <dgm:prSet/>
      <dgm:spPr/>
      <dgm:t>
        <a:bodyPr/>
        <a:lstStyle/>
        <a:p>
          <a:endParaRPr lang="en-US"/>
        </a:p>
      </dgm:t>
    </dgm:pt>
    <dgm:pt modelId="{E494740D-3A80-474B-AE8D-3DF41D1F4EA5}">
      <dgm:prSet/>
      <dgm:spPr/>
      <dgm:t>
        <a:bodyPr/>
        <a:lstStyle/>
        <a:p>
          <a:r>
            <a:rPr lang="en-US"/>
            <a:t>c . Waterfall Chart</a:t>
          </a:r>
        </a:p>
      </dgm:t>
    </dgm:pt>
    <dgm:pt modelId="{12448ECD-7853-4C5E-94EF-78C0685F2885}" type="parTrans" cxnId="{E00C9D34-6BA2-4734-9EC3-627E37961FC0}">
      <dgm:prSet/>
      <dgm:spPr/>
      <dgm:t>
        <a:bodyPr/>
        <a:lstStyle/>
        <a:p>
          <a:endParaRPr lang="en-US"/>
        </a:p>
      </dgm:t>
    </dgm:pt>
    <dgm:pt modelId="{CECCA019-AC84-4156-A58B-4F0A65E15EAE}" type="sibTrans" cxnId="{E00C9D34-6BA2-4734-9EC3-627E37961FC0}">
      <dgm:prSet/>
      <dgm:spPr/>
      <dgm:t>
        <a:bodyPr/>
        <a:lstStyle/>
        <a:p>
          <a:endParaRPr lang="en-US"/>
        </a:p>
      </dgm:t>
    </dgm:pt>
    <dgm:pt modelId="{76DA34EA-58A6-4224-9D67-C8373A97F78E}">
      <dgm:prSet/>
      <dgm:spPr/>
      <dgm:t>
        <a:bodyPr/>
        <a:lstStyle/>
        <a:p>
          <a:r>
            <a:rPr lang="en-US" dirty="0"/>
            <a:t>d . Matrix Table &amp; Slicer card</a:t>
          </a:r>
        </a:p>
      </dgm:t>
    </dgm:pt>
    <dgm:pt modelId="{12E803D5-C017-4C5E-AD23-94CE83B21717}" type="parTrans" cxnId="{125A3053-B481-4538-B4F1-173FD3B351B4}">
      <dgm:prSet/>
      <dgm:spPr/>
      <dgm:t>
        <a:bodyPr/>
        <a:lstStyle/>
        <a:p>
          <a:endParaRPr lang="en-US"/>
        </a:p>
      </dgm:t>
    </dgm:pt>
    <dgm:pt modelId="{B698F3A9-3A8E-4F68-92C3-A740C6FB2A03}" type="sibTrans" cxnId="{125A3053-B481-4538-B4F1-173FD3B351B4}">
      <dgm:prSet/>
      <dgm:spPr/>
      <dgm:t>
        <a:bodyPr/>
        <a:lstStyle/>
        <a:p>
          <a:endParaRPr lang="en-US"/>
        </a:p>
      </dgm:t>
    </dgm:pt>
    <dgm:pt modelId="{E99554C0-2CAC-4092-824C-FDE6862A2B3E}">
      <dgm:prSet/>
      <dgm:spPr/>
      <dgm:t>
        <a:bodyPr/>
        <a:lstStyle/>
        <a:p>
          <a:r>
            <a:rPr lang="en-US" dirty="0"/>
            <a:t>                     Conclusion &amp; Recommendation</a:t>
          </a:r>
        </a:p>
      </dgm:t>
    </dgm:pt>
    <dgm:pt modelId="{BDC25855-7727-4F6B-B406-373752869369}" type="parTrans" cxnId="{9B268AC2-B7FD-434F-BF73-69FCF40E2B41}">
      <dgm:prSet/>
      <dgm:spPr/>
      <dgm:t>
        <a:bodyPr/>
        <a:lstStyle/>
        <a:p>
          <a:endParaRPr lang="en-US"/>
        </a:p>
      </dgm:t>
    </dgm:pt>
    <dgm:pt modelId="{9C797AFB-5CC8-4607-AFDA-8C57F58C28AD}" type="sibTrans" cxnId="{9B268AC2-B7FD-434F-BF73-69FCF40E2B41}">
      <dgm:prSet/>
      <dgm:spPr/>
      <dgm:t>
        <a:bodyPr/>
        <a:lstStyle/>
        <a:p>
          <a:endParaRPr lang="en-US"/>
        </a:p>
      </dgm:t>
    </dgm:pt>
    <dgm:pt modelId="{16AFA4BA-53A5-4649-81AB-88074EE98527}" type="pres">
      <dgm:prSet presAssocID="{0C183773-7AC2-4843-88FE-477AA8C561F5}" presName="compositeShape" presStyleCnt="0">
        <dgm:presLayoutVars>
          <dgm:chMax val="9"/>
          <dgm:dir/>
          <dgm:resizeHandles val="exact"/>
        </dgm:presLayoutVars>
      </dgm:prSet>
      <dgm:spPr/>
    </dgm:pt>
    <dgm:pt modelId="{32C927D5-701A-40FC-AB26-58C43A8D0934}" type="pres">
      <dgm:prSet presAssocID="{0C183773-7AC2-4843-88FE-477AA8C561F5}" presName="triangle1" presStyleLbl="node1" presStyleIdx="0" presStyleCnt="9">
        <dgm:presLayoutVars>
          <dgm:bulletEnabled val="1"/>
        </dgm:presLayoutVars>
      </dgm:prSet>
      <dgm:spPr/>
    </dgm:pt>
    <dgm:pt modelId="{48F92F67-7DCB-4AB2-B5C8-C2C00B084D00}" type="pres">
      <dgm:prSet presAssocID="{0C183773-7AC2-4843-88FE-477AA8C561F5}" presName="triangle2" presStyleLbl="node1" presStyleIdx="1" presStyleCnt="9">
        <dgm:presLayoutVars>
          <dgm:bulletEnabled val="1"/>
        </dgm:presLayoutVars>
      </dgm:prSet>
      <dgm:spPr/>
    </dgm:pt>
    <dgm:pt modelId="{DEC6EA7F-33CC-4747-8F58-A6CCBB1817DC}" type="pres">
      <dgm:prSet presAssocID="{0C183773-7AC2-4843-88FE-477AA8C561F5}" presName="triangle3" presStyleLbl="node1" presStyleIdx="2" presStyleCnt="9">
        <dgm:presLayoutVars>
          <dgm:bulletEnabled val="1"/>
        </dgm:presLayoutVars>
      </dgm:prSet>
      <dgm:spPr/>
    </dgm:pt>
    <dgm:pt modelId="{8F6BDBDB-255D-45C5-A456-F93FF76713AF}" type="pres">
      <dgm:prSet presAssocID="{0C183773-7AC2-4843-88FE-477AA8C561F5}" presName="triangle4" presStyleLbl="node1" presStyleIdx="3" presStyleCnt="9">
        <dgm:presLayoutVars>
          <dgm:bulletEnabled val="1"/>
        </dgm:presLayoutVars>
      </dgm:prSet>
      <dgm:spPr/>
    </dgm:pt>
    <dgm:pt modelId="{F13A869F-5E81-40E8-BFA6-AB73BAAB3305}" type="pres">
      <dgm:prSet presAssocID="{0C183773-7AC2-4843-88FE-477AA8C561F5}" presName="triangle5" presStyleLbl="node1" presStyleIdx="4" presStyleCnt="9">
        <dgm:presLayoutVars>
          <dgm:bulletEnabled val="1"/>
        </dgm:presLayoutVars>
      </dgm:prSet>
      <dgm:spPr/>
    </dgm:pt>
    <dgm:pt modelId="{A4318953-9117-41B4-BD0B-8A4C25B3CACC}" type="pres">
      <dgm:prSet presAssocID="{0C183773-7AC2-4843-88FE-477AA8C561F5}" presName="triangle6" presStyleLbl="node1" presStyleIdx="5" presStyleCnt="9">
        <dgm:presLayoutVars>
          <dgm:bulletEnabled val="1"/>
        </dgm:presLayoutVars>
      </dgm:prSet>
      <dgm:spPr/>
    </dgm:pt>
    <dgm:pt modelId="{1173CF29-D031-4BE9-803E-E1AD434141FD}" type="pres">
      <dgm:prSet presAssocID="{0C183773-7AC2-4843-88FE-477AA8C561F5}" presName="triangle7" presStyleLbl="node1" presStyleIdx="6" presStyleCnt="9">
        <dgm:presLayoutVars>
          <dgm:bulletEnabled val="1"/>
        </dgm:presLayoutVars>
      </dgm:prSet>
      <dgm:spPr/>
    </dgm:pt>
    <dgm:pt modelId="{935663B0-FB01-449A-BB18-1F26029F5789}" type="pres">
      <dgm:prSet presAssocID="{0C183773-7AC2-4843-88FE-477AA8C561F5}" presName="triangle8" presStyleLbl="node1" presStyleIdx="7" presStyleCnt="9">
        <dgm:presLayoutVars>
          <dgm:bulletEnabled val="1"/>
        </dgm:presLayoutVars>
      </dgm:prSet>
      <dgm:spPr/>
    </dgm:pt>
    <dgm:pt modelId="{4ECE67F3-DF34-4A61-82B0-E5BB5CD3F1B1}" type="pres">
      <dgm:prSet presAssocID="{0C183773-7AC2-4843-88FE-477AA8C561F5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C6C12F29-5895-48D7-9A91-D9B28CF0DE2B}" srcId="{0C183773-7AC2-4843-88FE-477AA8C561F5}" destId="{F2D20DB6-F9FE-4C3C-A75C-CD29A686FCA5}" srcOrd="2" destOrd="0" parTransId="{69260CB1-82BD-47A1-B8BC-BA3AE63E5790}" sibTransId="{4D22395F-4634-46BE-988F-4BF489C6604C}"/>
    <dgm:cxn modelId="{03C32C30-1DDF-4C62-81BE-32C5A7B7DD94}" srcId="{0C183773-7AC2-4843-88FE-477AA8C561F5}" destId="{99617E76-470F-43A1-8B96-2DCDACA285E4}" srcOrd="1" destOrd="0" parTransId="{1A64AEDB-97B5-42F8-967F-0C6B46C0EE5B}" sibTransId="{7D9A4CCE-766C-4B1B-B586-EC19517CC4B6}"/>
    <dgm:cxn modelId="{E00C9D34-6BA2-4734-9EC3-627E37961FC0}" srcId="{0C183773-7AC2-4843-88FE-477AA8C561F5}" destId="{E494740D-3A80-474B-AE8D-3DF41D1F4EA5}" srcOrd="6" destOrd="0" parTransId="{12448ECD-7853-4C5E-94EF-78C0685F2885}" sibTransId="{CECCA019-AC84-4156-A58B-4F0A65E15EAE}"/>
    <dgm:cxn modelId="{ECBAA93D-0274-41EB-BB7D-1597BE02D0AC}" type="presOf" srcId="{99617E76-470F-43A1-8B96-2DCDACA285E4}" destId="{48F92F67-7DCB-4AB2-B5C8-C2C00B084D00}" srcOrd="0" destOrd="0" presId="urn:microsoft.com/office/officeart/2005/8/layout/pyramid4"/>
    <dgm:cxn modelId="{16E2D25C-8407-47DD-AEA5-0E175441C8FE}" srcId="{0C183773-7AC2-4843-88FE-477AA8C561F5}" destId="{179FCB31-3F3F-4D9B-B22D-47C8FDD80102}" srcOrd="4" destOrd="0" parTransId="{71CDB578-CEEC-4BC3-AC65-150161A966F5}" sibTransId="{68527D33-509E-4ED4-87D4-9806A20EDBB8}"/>
    <dgm:cxn modelId="{EDEC605E-99BB-4015-B693-5D8EE43181E9}" type="presOf" srcId="{A49A0170-A965-4A84-9EA7-4034337BDE33}" destId="{32C927D5-701A-40FC-AB26-58C43A8D0934}" srcOrd="0" destOrd="0" presId="urn:microsoft.com/office/officeart/2005/8/layout/pyramid4"/>
    <dgm:cxn modelId="{125A3053-B481-4538-B4F1-173FD3B351B4}" srcId="{0C183773-7AC2-4843-88FE-477AA8C561F5}" destId="{76DA34EA-58A6-4224-9D67-C8373A97F78E}" srcOrd="7" destOrd="0" parTransId="{12E803D5-C017-4C5E-AD23-94CE83B21717}" sibTransId="{B698F3A9-3A8E-4F68-92C3-A740C6FB2A03}"/>
    <dgm:cxn modelId="{4898867C-1E72-4140-8561-570339386EA3}" srcId="{0C183773-7AC2-4843-88FE-477AA8C561F5}" destId="{A49A0170-A965-4A84-9EA7-4034337BDE33}" srcOrd="0" destOrd="0" parTransId="{A8C294AC-37AE-4E2E-ADC1-2E8876D75AAB}" sibTransId="{CA84C9AC-78AF-4834-81FC-85234FA7BD4A}"/>
    <dgm:cxn modelId="{16CE258E-B2B7-4643-9847-9B08C61DCD6A}" type="presOf" srcId="{179FCB31-3F3F-4D9B-B22D-47C8FDD80102}" destId="{F13A869F-5E81-40E8-BFA6-AB73BAAB3305}" srcOrd="0" destOrd="0" presId="urn:microsoft.com/office/officeart/2005/8/layout/pyramid4"/>
    <dgm:cxn modelId="{D60C2E97-DEC5-40F7-82DD-B6FE7B0027AD}" type="presOf" srcId="{E99554C0-2CAC-4092-824C-FDE6862A2B3E}" destId="{4ECE67F3-DF34-4A61-82B0-E5BB5CD3F1B1}" srcOrd="0" destOrd="0" presId="urn:microsoft.com/office/officeart/2005/8/layout/pyramid4"/>
    <dgm:cxn modelId="{74C451AB-B55C-45D7-B845-3D7813129B04}" type="presOf" srcId="{E494740D-3A80-474B-AE8D-3DF41D1F4EA5}" destId="{1173CF29-D031-4BE9-803E-E1AD434141FD}" srcOrd="0" destOrd="0" presId="urn:microsoft.com/office/officeart/2005/8/layout/pyramid4"/>
    <dgm:cxn modelId="{A51FB7AB-6109-4A90-ACF9-5F3E45881EE2}" type="presOf" srcId="{9552ED56-4473-483E-9056-41AEA6A57D67}" destId="{A4318953-9117-41B4-BD0B-8A4C25B3CACC}" srcOrd="0" destOrd="0" presId="urn:microsoft.com/office/officeart/2005/8/layout/pyramid4"/>
    <dgm:cxn modelId="{EC70CBB5-D1B2-45DD-BA76-D191929C5143}" srcId="{0C183773-7AC2-4843-88FE-477AA8C561F5}" destId="{9552ED56-4473-483E-9056-41AEA6A57D67}" srcOrd="5" destOrd="0" parTransId="{7E53887E-BE52-4495-A998-7F2BC8108152}" sibTransId="{687F4AF0-2754-4772-B0F2-68CF38607BC9}"/>
    <dgm:cxn modelId="{38DF0BBC-4A10-4F50-A550-E9CED9536CDA}" srcId="{0C183773-7AC2-4843-88FE-477AA8C561F5}" destId="{4B18E6C1-AF6B-464B-86E5-941B45002D70}" srcOrd="3" destOrd="0" parTransId="{B1EC3F8D-9349-4B55-AAA2-E848C9C6DA19}" sibTransId="{A0B815B6-87D6-468F-BD61-759919E39EE1}"/>
    <dgm:cxn modelId="{9B268AC2-B7FD-434F-BF73-69FCF40E2B41}" srcId="{0C183773-7AC2-4843-88FE-477AA8C561F5}" destId="{E99554C0-2CAC-4092-824C-FDE6862A2B3E}" srcOrd="8" destOrd="0" parTransId="{BDC25855-7727-4F6B-B406-373752869369}" sibTransId="{9C797AFB-5CC8-4607-AFDA-8C57F58C28AD}"/>
    <dgm:cxn modelId="{5436B1D9-71F9-48EA-8328-B4EC00990662}" type="presOf" srcId="{76DA34EA-58A6-4224-9D67-C8373A97F78E}" destId="{935663B0-FB01-449A-BB18-1F26029F5789}" srcOrd="0" destOrd="0" presId="urn:microsoft.com/office/officeart/2005/8/layout/pyramid4"/>
    <dgm:cxn modelId="{0AC4CADB-1356-4BC8-97EA-FA093B185501}" type="presOf" srcId="{F2D20DB6-F9FE-4C3C-A75C-CD29A686FCA5}" destId="{DEC6EA7F-33CC-4747-8F58-A6CCBB1817DC}" srcOrd="0" destOrd="0" presId="urn:microsoft.com/office/officeart/2005/8/layout/pyramid4"/>
    <dgm:cxn modelId="{A26F49DD-BD11-4466-BD14-90D2829D9601}" type="presOf" srcId="{0C183773-7AC2-4843-88FE-477AA8C561F5}" destId="{16AFA4BA-53A5-4649-81AB-88074EE98527}" srcOrd="0" destOrd="0" presId="urn:microsoft.com/office/officeart/2005/8/layout/pyramid4"/>
    <dgm:cxn modelId="{81DFB3E2-23E5-40A7-93CD-5F9EB3C74473}" type="presOf" srcId="{4B18E6C1-AF6B-464B-86E5-941B45002D70}" destId="{8F6BDBDB-255D-45C5-A456-F93FF76713AF}" srcOrd="0" destOrd="0" presId="urn:microsoft.com/office/officeart/2005/8/layout/pyramid4"/>
    <dgm:cxn modelId="{C14B7BF6-C7E4-498E-B9DD-0347E3AD628F}" type="presParOf" srcId="{16AFA4BA-53A5-4649-81AB-88074EE98527}" destId="{32C927D5-701A-40FC-AB26-58C43A8D0934}" srcOrd="0" destOrd="0" presId="urn:microsoft.com/office/officeart/2005/8/layout/pyramid4"/>
    <dgm:cxn modelId="{6B573352-A849-4C33-B4DB-EE891ACCAC84}" type="presParOf" srcId="{16AFA4BA-53A5-4649-81AB-88074EE98527}" destId="{48F92F67-7DCB-4AB2-B5C8-C2C00B084D00}" srcOrd="1" destOrd="0" presId="urn:microsoft.com/office/officeart/2005/8/layout/pyramid4"/>
    <dgm:cxn modelId="{C12BF41E-0B6D-44F7-89CF-5280D44D0917}" type="presParOf" srcId="{16AFA4BA-53A5-4649-81AB-88074EE98527}" destId="{DEC6EA7F-33CC-4747-8F58-A6CCBB1817DC}" srcOrd="2" destOrd="0" presId="urn:microsoft.com/office/officeart/2005/8/layout/pyramid4"/>
    <dgm:cxn modelId="{025F7D82-E610-472E-A29F-FB354175D6E8}" type="presParOf" srcId="{16AFA4BA-53A5-4649-81AB-88074EE98527}" destId="{8F6BDBDB-255D-45C5-A456-F93FF76713AF}" srcOrd="3" destOrd="0" presId="urn:microsoft.com/office/officeart/2005/8/layout/pyramid4"/>
    <dgm:cxn modelId="{677FBF72-67E3-4AFD-BF7E-F84ADA6E413E}" type="presParOf" srcId="{16AFA4BA-53A5-4649-81AB-88074EE98527}" destId="{F13A869F-5E81-40E8-BFA6-AB73BAAB3305}" srcOrd="4" destOrd="0" presId="urn:microsoft.com/office/officeart/2005/8/layout/pyramid4"/>
    <dgm:cxn modelId="{07699A30-82FF-4F55-B0B6-3FCC1EECD3C1}" type="presParOf" srcId="{16AFA4BA-53A5-4649-81AB-88074EE98527}" destId="{A4318953-9117-41B4-BD0B-8A4C25B3CACC}" srcOrd="5" destOrd="0" presId="urn:microsoft.com/office/officeart/2005/8/layout/pyramid4"/>
    <dgm:cxn modelId="{3DCC9745-254B-4DA5-BD64-40F2B290EE9D}" type="presParOf" srcId="{16AFA4BA-53A5-4649-81AB-88074EE98527}" destId="{1173CF29-D031-4BE9-803E-E1AD434141FD}" srcOrd="6" destOrd="0" presId="urn:microsoft.com/office/officeart/2005/8/layout/pyramid4"/>
    <dgm:cxn modelId="{9A517B80-4A52-49FF-BC35-6B3FDCE1EA8B}" type="presParOf" srcId="{16AFA4BA-53A5-4649-81AB-88074EE98527}" destId="{935663B0-FB01-449A-BB18-1F26029F5789}" srcOrd="7" destOrd="0" presId="urn:microsoft.com/office/officeart/2005/8/layout/pyramid4"/>
    <dgm:cxn modelId="{429DD431-36DE-4613-BD02-344E0DDDFA84}" type="presParOf" srcId="{16AFA4BA-53A5-4649-81AB-88074EE98527}" destId="{4ECE67F3-DF34-4A61-82B0-E5BB5CD3F1B1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927D5-701A-40FC-AB26-58C43A8D0934}">
      <dsp:nvSpPr>
        <dsp:cNvPr id="0" name=""/>
        <dsp:cNvSpPr/>
      </dsp:nvSpPr>
      <dsp:spPr>
        <a:xfrm>
          <a:off x="2853251" y="34072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Objectives</a:t>
          </a:r>
        </a:p>
      </dsp:txBody>
      <dsp:txXfrm>
        <a:off x="3415445" y="1158460"/>
        <a:ext cx="1124388" cy="1124388"/>
      </dsp:txXfrm>
    </dsp:sp>
    <dsp:sp modelId="{48F92F67-7DCB-4AB2-B5C8-C2C00B084D00}">
      <dsp:nvSpPr>
        <dsp:cNvPr id="0" name=""/>
        <dsp:cNvSpPr/>
      </dsp:nvSpPr>
      <dsp:spPr>
        <a:xfrm>
          <a:off x="1728863" y="2282848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Collection</a:t>
          </a:r>
        </a:p>
      </dsp:txBody>
      <dsp:txXfrm>
        <a:off x="2291057" y="3407236"/>
        <a:ext cx="1124388" cy="1124388"/>
      </dsp:txXfrm>
    </dsp:sp>
    <dsp:sp modelId="{DEC6EA7F-33CC-4747-8F58-A6CCBB1817DC}">
      <dsp:nvSpPr>
        <dsp:cNvPr id="0" name=""/>
        <dsp:cNvSpPr/>
      </dsp:nvSpPr>
      <dsp:spPr>
        <a:xfrm rot="10800000">
          <a:off x="2853251" y="2282848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Preprocessing</a:t>
          </a:r>
        </a:p>
      </dsp:txBody>
      <dsp:txXfrm rot="10800000">
        <a:off x="3415445" y="2282848"/>
        <a:ext cx="1124388" cy="1124388"/>
      </dsp:txXfrm>
    </dsp:sp>
    <dsp:sp modelId="{8F6BDBDB-255D-45C5-A456-F93FF76713AF}">
      <dsp:nvSpPr>
        <dsp:cNvPr id="0" name=""/>
        <dsp:cNvSpPr/>
      </dsp:nvSpPr>
      <dsp:spPr>
        <a:xfrm>
          <a:off x="3977639" y="2282848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Visualization</a:t>
          </a:r>
        </a:p>
      </dsp:txBody>
      <dsp:txXfrm>
        <a:off x="4539833" y="3407236"/>
        <a:ext cx="1124388" cy="1124388"/>
      </dsp:txXfrm>
    </dsp:sp>
    <dsp:sp modelId="{F13A869F-5E81-40E8-BFA6-AB73BAAB3305}">
      <dsp:nvSpPr>
        <dsp:cNvPr id="0" name=""/>
        <dsp:cNvSpPr/>
      </dsp:nvSpPr>
      <dsp:spPr>
        <a:xfrm>
          <a:off x="604475" y="4531625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 .Donut Chart</a:t>
          </a:r>
        </a:p>
      </dsp:txBody>
      <dsp:txXfrm>
        <a:off x="1166669" y="5656013"/>
        <a:ext cx="1124388" cy="1124388"/>
      </dsp:txXfrm>
    </dsp:sp>
    <dsp:sp modelId="{A4318953-9117-41B4-BD0B-8A4C25B3CACC}">
      <dsp:nvSpPr>
        <dsp:cNvPr id="0" name=""/>
        <dsp:cNvSpPr/>
      </dsp:nvSpPr>
      <dsp:spPr>
        <a:xfrm rot="10800000">
          <a:off x="1728863" y="4531625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 . Column Chart</a:t>
          </a:r>
        </a:p>
      </dsp:txBody>
      <dsp:txXfrm rot="10800000">
        <a:off x="2291057" y="4531625"/>
        <a:ext cx="1124388" cy="1124388"/>
      </dsp:txXfrm>
    </dsp:sp>
    <dsp:sp modelId="{1173CF29-D031-4BE9-803E-E1AD434141FD}">
      <dsp:nvSpPr>
        <dsp:cNvPr id="0" name=""/>
        <dsp:cNvSpPr/>
      </dsp:nvSpPr>
      <dsp:spPr>
        <a:xfrm>
          <a:off x="2853251" y="4531625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 . Waterfall Chart</a:t>
          </a:r>
        </a:p>
      </dsp:txBody>
      <dsp:txXfrm>
        <a:off x="3415445" y="5656013"/>
        <a:ext cx="1124388" cy="1124388"/>
      </dsp:txXfrm>
    </dsp:sp>
    <dsp:sp modelId="{935663B0-FB01-449A-BB18-1F26029F5789}">
      <dsp:nvSpPr>
        <dsp:cNvPr id="0" name=""/>
        <dsp:cNvSpPr/>
      </dsp:nvSpPr>
      <dsp:spPr>
        <a:xfrm rot="10800000">
          <a:off x="3977639" y="4531625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 . Matrix Table &amp; Slicer card</a:t>
          </a:r>
        </a:p>
      </dsp:txBody>
      <dsp:txXfrm rot="10800000">
        <a:off x="4539833" y="4531625"/>
        <a:ext cx="1124388" cy="1124388"/>
      </dsp:txXfrm>
    </dsp:sp>
    <dsp:sp modelId="{4ECE67F3-DF34-4A61-82B0-E5BB5CD3F1B1}">
      <dsp:nvSpPr>
        <dsp:cNvPr id="0" name=""/>
        <dsp:cNvSpPr/>
      </dsp:nvSpPr>
      <dsp:spPr>
        <a:xfrm>
          <a:off x="5102028" y="4531625"/>
          <a:ext cx="2248776" cy="224877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                    Conclusion &amp; Recommendation</a:t>
          </a:r>
        </a:p>
      </dsp:txBody>
      <dsp:txXfrm>
        <a:off x="5664222" y="5656013"/>
        <a:ext cx="1124388" cy="11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3A32-D509-4EB8-8FD3-1F7B92F31388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469A-9ABA-45D0-BD4B-835F384C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E6F-B34E-4C42-B989-0311F230FCE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2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230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94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5712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76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EF49-8146-43D2-80E7-0776B83C806B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89D9-B693-4F10-B278-61650C75B341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6FA-93A1-4E6C-B633-CBC0BF9334F5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E87-18CA-4CE8-9F97-2BDC99C24325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081B-9391-4D75-8083-79FE0A2DAA61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DAA-DD55-4426-9BD3-5A3D7DFDD5AF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9421-8F85-49D6-ADD7-0F3A774D7F62}" type="datetime1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49C3-BFDE-48BC-8065-7E71C00A2EA6}" type="datetime1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5C8-55FC-4E46-BF2C-978326D3CB20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25F-4022-47A8-80D1-F3971DB39581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74FD-DAAD-4367-853F-E1369A239AC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1E5E58-E9DF-4839-9EAE-7900FFBC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image" Target="../media/image2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7D68-D62B-B4D4-DF65-D60B609D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5" y="495120"/>
            <a:ext cx="6947535" cy="110507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Food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5F39-6E0C-E7DD-F9B3-862DD476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550" y="1457325"/>
            <a:ext cx="4638675" cy="59055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Dashboard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B7B07-AEFA-C641-D488-7899210C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CCB21-2D0C-AA98-0814-A9F84136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6" y="2047875"/>
            <a:ext cx="3047999" cy="304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00C7C-B8AB-DEB6-8B45-9E3B632B5DB4}"/>
              </a:ext>
            </a:extLst>
          </p:cNvPr>
          <p:cNvSpPr txBox="1"/>
          <p:nvPr/>
        </p:nvSpPr>
        <p:spPr>
          <a:xfrm>
            <a:off x="2819400" y="5152935"/>
            <a:ext cx="619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PTID-CDA-MAY-25-491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CDACL-004-FASTFOOD ANALYSIS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KUMAR JAISWAL</a:t>
            </a:r>
          </a:p>
        </p:txBody>
      </p:sp>
    </p:spTree>
    <p:extLst>
      <p:ext uri="{BB962C8B-B14F-4D97-AF65-F5344CB8AC3E}">
        <p14:creationId xmlns:p14="http://schemas.microsoft.com/office/powerpoint/2010/main" val="362656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F41A-51EF-251F-C520-792C4C50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274320"/>
            <a:ext cx="10982960" cy="6451600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graphical representation of information and data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143A-CC30-5B57-7AA7-5D987FE6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10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34983E-9DE1-BBCD-7717-24AB7BC1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10" y="1133387"/>
            <a:ext cx="4658375" cy="14670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68F3022-ADCC-20B6-A296-CC405A1DA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4045444"/>
            <a:ext cx="8573696" cy="1352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91838-5BC0-D5FC-7672-BD88F9623ADD}"/>
              </a:ext>
            </a:extLst>
          </p:cNvPr>
          <p:cNvSpPr txBox="1"/>
          <p:nvPr/>
        </p:nvSpPr>
        <p:spPr>
          <a:xfrm rot="10800000" flipV="1">
            <a:off x="1842051" y="1719323"/>
            <a:ext cx="217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7C3EE-7C22-70CD-D040-12625028DDCF}"/>
              </a:ext>
            </a:extLst>
          </p:cNvPr>
          <p:cNvSpPr txBox="1"/>
          <p:nvPr/>
        </p:nvSpPr>
        <p:spPr>
          <a:xfrm>
            <a:off x="477078" y="2917191"/>
            <a:ext cx="917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visual tool that allows users to filter report data interactively by selecting values displayed as individual cards or tiles</a:t>
            </a:r>
            <a:r>
              <a:rPr lang="en-US" sz="24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1969D-C805-0C1A-BB03-95CCA5FC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500385"/>
            <a:ext cx="8902700" cy="82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71978-31E4-1570-20DF-53A4521D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6275E-08E4-7657-85E7-41FCF0998396}"/>
              </a:ext>
            </a:extLst>
          </p:cNvPr>
          <p:cNvSpPr txBox="1"/>
          <p:nvPr/>
        </p:nvSpPr>
        <p:spPr>
          <a:xfrm>
            <a:off x="371475" y="451513"/>
            <a:ext cx="198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EA701-9F30-7D72-A39E-B731EF2A4694}"/>
              </a:ext>
            </a:extLst>
          </p:cNvPr>
          <p:cNvSpPr txBox="1"/>
          <p:nvPr/>
        </p:nvSpPr>
        <p:spPr>
          <a:xfrm>
            <a:off x="371476" y="974733"/>
            <a:ext cx="9170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Card in Power BI is a simple visual used to display a single value  typically a key metric, such as total sales, profit, count, or average. It’s designed to highlight important figures in a clean and easy-to-read format.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4C9C4-9771-5D5F-BFFA-5C1B1F61C5E5}"/>
              </a:ext>
            </a:extLst>
          </p:cNvPr>
          <p:cNvSpPr txBox="1"/>
          <p:nvPr/>
        </p:nvSpPr>
        <p:spPr>
          <a:xfrm>
            <a:off x="569843" y="3327064"/>
            <a:ext cx="7368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Protein.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Carbohydrate.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Calories.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Calcium.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Fiber.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Sugar.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Sodium.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1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F75A96-D41F-9232-F4CB-D1D5B414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" y="2164141"/>
            <a:ext cx="4318528" cy="2048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A19BA-8FFF-1760-9E38-79158A89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B11DE-666A-D6C4-27F3-773EEC86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40" y="2164141"/>
            <a:ext cx="4601217" cy="2048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D0132-F464-BE08-1D4B-40AD94DE8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5" y="4465246"/>
            <a:ext cx="3839111" cy="22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E1171-9DAE-90A0-3F28-E10AA95B2E88}"/>
              </a:ext>
            </a:extLst>
          </p:cNvPr>
          <p:cNvSpPr txBox="1"/>
          <p:nvPr/>
        </p:nvSpPr>
        <p:spPr>
          <a:xfrm>
            <a:off x="519024" y="163593"/>
            <a:ext cx="115006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 It is a graphical representation of data that uses rectangular bars to display categorical data.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highlights food items with the highest carbohydrate content, allowing quick comparison to identify items with the greatest carb load.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10B39-29A1-50F2-DA37-5A5D7440E35D}"/>
              </a:ext>
            </a:extLst>
          </p:cNvPr>
          <p:cNvSpPr txBox="1"/>
          <p:nvPr/>
        </p:nvSpPr>
        <p:spPr>
          <a:xfrm>
            <a:off x="4534877" y="4465246"/>
            <a:ext cx="6623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show proportional data or percentage contribution of categories to a whole.</a:t>
            </a:r>
          </a:p>
        </p:txBody>
      </p:sp>
    </p:spTree>
    <p:extLst>
      <p:ext uri="{BB962C8B-B14F-4D97-AF65-F5344CB8AC3E}">
        <p14:creationId xmlns:p14="http://schemas.microsoft.com/office/powerpoint/2010/main" val="350842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47C38-F846-D704-1CF8-EBFA6F5F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49" y="0"/>
            <a:ext cx="2734057" cy="36866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80474-E155-774F-1793-BA2CE94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B5A4A-9206-F84F-E999-6A1CDCC5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1" y="3731424"/>
            <a:ext cx="4686954" cy="2076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47F2D2-D5AB-40AB-077C-7D9DA1B6F89A}"/>
              </a:ext>
            </a:extLst>
          </p:cNvPr>
          <p:cNvSpPr txBox="1"/>
          <p:nvPr/>
        </p:nvSpPr>
        <p:spPr>
          <a:xfrm>
            <a:off x="728870" y="372466"/>
            <a:ext cx="2546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5DEE2-5E2A-9109-14CD-214A2557A15F}"/>
              </a:ext>
            </a:extLst>
          </p:cNvPr>
          <p:cNvSpPr txBox="1"/>
          <p:nvPr/>
        </p:nvSpPr>
        <p:spPr>
          <a:xfrm rot="10800000" flipV="1">
            <a:off x="728869" y="818252"/>
            <a:ext cx="6811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visualization that shows how an initial value is affected by a series of intermediate positive or negative values, leading to a final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bars represent incremental changes, while the blue bar represents the final total protein level.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19E7-BBF3-DB56-9ADC-A5B132210201}"/>
              </a:ext>
            </a:extLst>
          </p:cNvPr>
          <p:cNvSpPr txBox="1"/>
          <p:nvPr/>
        </p:nvSpPr>
        <p:spPr>
          <a:xfrm>
            <a:off x="583096" y="3126577"/>
            <a:ext cx="242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B1D34-B038-1645-38CC-4D3D7E757F6F}"/>
              </a:ext>
            </a:extLst>
          </p:cNvPr>
          <p:cNvSpPr txBox="1"/>
          <p:nvPr/>
        </p:nvSpPr>
        <p:spPr>
          <a:xfrm rot="10800000" flipV="1">
            <a:off x="5029693" y="3791821"/>
            <a:ext cx="6811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visual table that allows you to display data in a pivot-table format, similar to an Excel PivotTable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matrix table displays the sodium and sugar content of various food items, enabling easy comparison and highlighting total intake values for better nutritional 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E7DD-6D5A-7144-3183-2DCE8707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45440"/>
            <a:ext cx="8156402" cy="934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</a:t>
            </a:r>
            <a:br>
              <a:rPr lang="en-US" sz="20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5230-5216-7AE5-1F1D-3328ED75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198880"/>
            <a:ext cx="8623762" cy="48424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diagnostic analysis reveals clear nutritional imbalances in many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support data-driven improvements in menu planning and public health awareness.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Excess Nutrients.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Healthy Offerings.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Sodium &amp; Saturated Fat.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06481-5B60-09F4-3D7B-25DB95EC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007CA1-E548-BE3F-A50F-E18448E8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35" y="772159"/>
            <a:ext cx="4954905" cy="49549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37BC-205F-B567-6FAE-50D94BE8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B98-F2F5-E3AF-CE8B-00C2626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76326"/>
            <a:ext cx="3552825" cy="141922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E11691-3F8F-86CB-1AAC-0FA3F853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6" y="2209799"/>
            <a:ext cx="2731502" cy="26098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0F999-A3AF-574F-8B39-1ABD40B9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485FB38-18B3-B12B-4C22-44AC10259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074"/>
              </p:ext>
            </p:extLst>
          </p:nvPr>
        </p:nvGraphicFramePr>
        <p:xfrm>
          <a:off x="3962401" y="43527"/>
          <a:ext cx="7955280" cy="681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078EEDC-C1B8-9046-D816-76902F495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328" y="875991"/>
            <a:ext cx="733425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3CD24-5E60-7647-810C-B468A0999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453259" y="3260089"/>
            <a:ext cx="733426" cy="733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AE4E7-F03F-330E-C2E9-B19AEF5685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1731" y="3004630"/>
            <a:ext cx="733424" cy="71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7FF769-A7EE-69B9-7DF7-C6BAD2D3C4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0201" y="3232944"/>
            <a:ext cx="683339" cy="647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E462CB-97E9-7CE9-F661-A323ABC935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9658" y="5313998"/>
            <a:ext cx="878335" cy="727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8329A-EFB2-6410-4FB1-73E597D2C5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6429" y="5588318"/>
            <a:ext cx="553402" cy="553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2135E-8277-D3A4-A545-240DF7202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3271" y="5372895"/>
            <a:ext cx="553402" cy="553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FC06E-7E63-D81B-F3B6-A041286A0E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0113" y="5461473"/>
            <a:ext cx="553402" cy="5598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CE717D-A730-E964-838E-271A828B55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0663" y="523318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0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4E-1257-1A98-B3DE-EC99164A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6525"/>
            <a:ext cx="9366123" cy="10430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5573-76B6-D353-B540-731CFB2A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390651"/>
            <a:ext cx="10944987" cy="514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Analyze Nutritional &amp; Healthy data from fast food chains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Diagnostic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Interactive Power BI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Recommendations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4961-82B9-F58F-ED7C-D89C19CE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F464-7EF9-4489-B0DE-23D6DAB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5875" cy="8510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1612-348C-1B69-E79E-FE45EC71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216152"/>
            <a:ext cx="9186291" cy="496081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crucial for making informed decisions, conducting research, and analyzing trends. 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2681-8EFB-535E-0C91-36C8BAF2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CC60C-4F77-53A3-9046-3CAFFAD6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17" y="2484344"/>
            <a:ext cx="6595872" cy="36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70E-A042-CB23-0666-484764A1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9915525" cy="7412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F120-760B-FDD1-DF1F-90BF03DC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9105900" cy="494252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transforming raw data into a format that is suitable for analysis and modeling.</a:t>
            </a:r>
          </a:p>
          <a:p>
            <a:r>
              <a:rPr lang="en-US" sz="28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Data Structure</a:t>
            </a:r>
            <a:r>
              <a:rPr lang="en-US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E3CC-4787-6254-7620-C8F3937F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5D932-DB87-04BD-C2AF-5E027A8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28" y="2293737"/>
            <a:ext cx="3281872" cy="40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ED7-BC2F-DBFA-75FF-DECB3C32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29184"/>
            <a:ext cx="5276088" cy="58477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Data.                                        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61C5-657F-1E18-1870-9E6A6E8F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1CB4A-9E35-182D-362E-07E72E07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15" y="1020394"/>
            <a:ext cx="5035185" cy="4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B019-54AE-AD5A-DC7C-02763460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6524"/>
            <a:ext cx="10622280" cy="631913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Null Values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missing value with Mean of each column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                   BEFORE                                                      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2ABC-EE35-1A58-255D-958AA98D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703FD-0CEA-9C91-F365-F42920AF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85" y="1740689"/>
            <a:ext cx="3391373" cy="4163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72AE6-95D7-5FAA-1707-204F02928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65" y="1626373"/>
            <a:ext cx="371526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2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B51-841C-AEAA-0F56-2DFAC1A2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304800"/>
            <a:ext cx="3684105" cy="10204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0CEA-3EA2-C461-BA13-353F1547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980661"/>
            <a:ext cx="9382540" cy="50607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help of New column (POWER BI).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5EC2F-B997-B2F0-17D7-4781D946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B4170-DDB7-E4F8-B9CD-05A6309E5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846589"/>
            <a:ext cx="10588488" cy="1943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832D4-3FEA-0207-1477-CD56B94A0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4462954"/>
            <a:ext cx="10588488" cy="1943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06D41-C82A-7BEA-AB62-4CB060D8FDCE}"/>
              </a:ext>
            </a:extLst>
          </p:cNvPr>
          <p:cNvSpPr txBox="1"/>
          <p:nvPr/>
        </p:nvSpPr>
        <p:spPr>
          <a:xfrm>
            <a:off x="3048000" y="1481464"/>
            <a:ext cx="417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E47DB-242A-5DEB-592C-77D0BDB7066D}"/>
              </a:ext>
            </a:extLst>
          </p:cNvPr>
          <p:cNvSpPr txBox="1"/>
          <p:nvPr/>
        </p:nvSpPr>
        <p:spPr>
          <a:xfrm>
            <a:off x="2862470" y="4161183"/>
            <a:ext cx="314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2.HEALTHY STATUS</a:t>
            </a:r>
          </a:p>
        </p:txBody>
      </p:sp>
    </p:spTree>
    <p:extLst>
      <p:ext uri="{BB962C8B-B14F-4D97-AF65-F5344CB8AC3E}">
        <p14:creationId xmlns:p14="http://schemas.microsoft.com/office/powerpoint/2010/main" val="2850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6883-34B6-E74A-1928-63450FCE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76226"/>
            <a:ext cx="8454851" cy="10858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C2232-18A7-1778-C68E-C9CFADD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5E58-E9DF-4839-9EAE-7900FFBC6A7B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5272FCA-F5FD-3F1E-9FAF-9348337E2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" y="1169754"/>
            <a:ext cx="8987656" cy="5061072"/>
          </a:xfrm>
        </p:spPr>
      </p:pic>
    </p:spTree>
    <p:extLst>
      <p:ext uri="{BB962C8B-B14F-4D97-AF65-F5344CB8AC3E}">
        <p14:creationId xmlns:p14="http://schemas.microsoft.com/office/powerpoint/2010/main" val="859078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483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Google Sans</vt:lpstr>
      <vt:lpstr>Times New Roman</vt:lpstr>
      <vt:lpstr>Trebuchet MS</vt:lpstr>
      <vt:lpstr>Wingdings</vt:lpstr>
      <vt:lpstr>Wingdings 3</vt:lpstr>
      <vt:lpstr>Facet</vt:lpstr>
      <vt:lpstr>Fast Food Analysis</vt:lpstr>
      <vt:lpstr>CONTENTS</vt:lpstr>
      <vt:lpstr>OBJECTIVE </vt:lpstr>
      <vt:lpstr>DATA COLLECTION</vt:lpstr>
      <vt:lpstr>DATA PREPROSSING</vt:lpstr>
      <vt:lpstr>PowerPoint Presentation</vt:lpstr>
      <vt:lpstr>PowerPoint Presentation</vt:lpstr>
      <vt:lpstr>Add New Column</vt:lpstr>
      <vt:lpstr>DATA VISUALIZATION </vt:lpstr>
      <vt:lpstr>PowerPoint Presentation</vt:lpstr>
      <vt:lpstr>PowerPoint Presentation</vt:lpstr>
      <vt:lpstr>PowerPoint Presentation</vt:lpstr>
      <vt:lpstr>PowerPoint Presentation</vt:lpstr>
      <vt:lpstr>Conclusion &amp; 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 Jaiswal</dc:creator>
  <cp:lastModifiedBy>Vinay Kumar Jaiswal</cp:lastModifiedBy>
  <cp:revision>10</cp:revision>
  <dcterms:created xsi:type="dcterms:W3CDTF">2025-06-03T08:26:12Z</dcterms:created>
  <dcterms:modified xsi:type="dcterms:W3CDTF">2025-06-06T13:02:15Z</dcterms:modified>
</cp:coreProperties>
</file>