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4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02" autoAdjust="0"/>
    <p:restoredTop sz="94660"/>
  </p:normalViewPr>
  <p:slideViewPr>
    <p:cSldViewPr snapToGrid="0">
      <p:cViewPr varScale="1">
        <p:scale>
          <a:sx n="45" d="100"/>
          <a:sy n="45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4D179-4800-4930-A4D9-62B840F2E5D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860F8-B126-4033-966D-241F91D2E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662EA-2347-47B2-9431-7EF874D64576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9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91970-403D-4CB8-97C1-D90F06ED4444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2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6C74B-96D3-4423-8EE6-4757401956DE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2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16650-6D56-47B6-A0F1-D9EFACDC56C8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0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B4BF-05B3-4560-B28A-3E8B125B69E6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75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8B2-E5BF-4B5A-83DE-0A18010CB35A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0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9A9B-AC40-42D5-B6E6-70B6D00382CC}" type="datetime1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9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F2183-B158-4F4E-9CA6-6E0272C6818F}" type="datetime1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8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5D6D-5DB6-4981-8DC9-4FDE21AC719A}" type="datetime1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47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DDC5-310E-44A6-B64F-F69C35A1E84D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8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43EDE-F991-448F-93A7-1B82D808F6FE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8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78D1A-E9FE-4488-AAFC-7DDFD4211B2E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71FDB-FD97-42AF-8255-97A3BFF33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8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96AB-266C-E21E-B565-FFC82559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690" y="177759"/>
            <a:ext cx="13926700" cy="2455380"/>
          </a:xfrm>
        </p:spPr>
        <p:txBody>
          <a:bodyPr/>
          <a:lstStyle/>
          <a:p>
            <a:pPr algn="ctr"/>
            <a:r>
              <a:rPr lang="en-US" b="1" dirty="0" err="1"/>
              <a:t>Profit_Analysis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C75B-E4DE-7F47-1D90-BBE11E0FF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8026400"/>
            <a:ext cx="14020800" cy="1236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REGRESSION AND VISUALIZATION BASED ANALYSIS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DC14D0-4F8D-BB8A-C007-336505052C85}"/>
              </a:ext>
            </a:extLst>
          </p:cNvPr>
          <p:cNvSpPr txBox="1"/>
          <p:nvPr/>
        </p:nvSpPr>
        <p:spPr>
          <a:xfrm>
            <a:off x="4911816" y="8912530"/>
            <a:ext cx="6029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:Vinay Kumar Jaiswal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714EBB-8EFB-97B1-D925-9FA1C2B4DAC7}"/>
              </a:ext>
            </a:extLst>
          </p:cNvPr>
          <p:cNvSpPr txBox="1"/>
          <p:nvPr/>
        </p:nvSpPr>
        <p:spPr>
          <a:xfrm>
            <a:off x="4631264" y="9465733"/>
            <a:ext cx="699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: PTID-CDA-MAY-25-491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DB3A41-5978-4042-25A2-5ACAFB665F31}"/>
              </a:ext>
            </a:extLst>
          </p:cNvPr>
          <p:cNvSpPr txBox="1"/>
          <p:nvPr/>
        </p:nvSpPr>
        <p:spPr>
          <a:xfrm>
            <a:off x="5833533" y="9992098"/>
            <a:ext cx="6993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ID : PRDA-01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DCC97-BF55-EC3A-F7D3-9B91BEAA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59070-C4C9-6DF9-4BD3-15F7FA61B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56" y="2595716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0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5372-9B25-6CBD-B314-689C26A0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026695"/>
            <a:ext cx="12454021" cy="8823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</a:t>
            </a:r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D50D-4114-1705-46EF-7B8CCE86A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2213811"/>
            <a:ext cx="14020800" cy="90863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powerful statistical method used to model and examine the relationship between a dependent variable (also called the outcome, response, or target variable) and one or more independent variables (also called predictor, explanatory, or regressor variables).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08D07-1B80-7EF3-9418-43631EA7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93417B-BC24-36CE-0AC3-5314D7583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16" y="4345712"/>
            <a:ext cx="7589711" cy="29694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401475-87B3-02F2-7CAA-9AF020DD7419}"/>
              </a:ext>
            </a:extLst>
          </p:cNvPr>
          <p:cNvSpPr txBox="1"/>
          <p:nvPr/>
        </p:nvSpPr>
        <p:spPr>
          <a:xfrm>
            <a:off x="1540042" y="7746013"/>
            <a:ext cx="12031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Regression Formula</a:t>
            </a:r>
            <a:endParaRPr lang="en-US" sz="32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 = 0.806*</a:t>
            </a:r>
            <a:r>
              <a:rPr lang="en-US" sz="2400" b="1" i="0" u="none" strike="noStrike" dirty="0" err="1">
                <a:effectLst/>
                <a:latin typeface="Calibri" panose="020F0502020204030204" pitchFamily="34" charset="0"/>
              </a:rPr>
              <a:t>RD_Spend</a:t>
            </a:r>
            <a:r>
              <a:rPr lang="en-US" sz="2400" b="1" i="0" u="none" strike="noStrike" dirty="0">
                <a:effectLst/>
                <a:latin typeface="Calibri" panose="020F0502020204030204" pitchFamily="34" charset="0"/>
              </a:rPr>
              <a:t>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+(- 0.027*Administration) + 0.027*</a:t>
            </a:r>
            <a:r>
              <a:rPr lang="en-US" sz="24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Marketing_spend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+ 50122.193</a:t>
            </a:r>
            <a:r>
              <a:rPr lang="en-US" sz="2400" b="1" dirty="0"/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FDDE70-BCBF-A110-0814-0F0436368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67" y="9130934"/>
            <a:ext cx="8459381" cy="177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4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7D38-1F00-1585-B785-5C2C6B15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1372191"/>
          </a:xfrm>
        </p:spPr>
        <p:txBody>
          <a:bodyPr>
            <a:normAutofit/>
          </a:bodyPr>
          <a:lstStyle/>
          <a:p>
            <a:pPr algn="ctr"/>
            <a:r>
              <a:rPr lang="en-US" sz="7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AC77EB-CBA0-160F-A65A-2AAF48BC2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65" y="2101516"/>
            <a:ext cx="14020800" cy="60702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0A205-7DAF-FFD1-E18B-7CF077F2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53BB13-E00D-5E69-F8A9-A09ACA8C74B4}"/>
              </a:ext>
            </a:extLst>
          </p:cNvPr>
          <p:cNvSpPr txBox="1"/>
          <p:nvPr/>
        </p:nvSpPr>
        <p:spPr>
          <a:xfrm>
            <a:off x="1584959" y="8727440"/>
            <a:ext cx="1269251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profit.</a:t>
            </a:r>
          </a:p>
          <a:p>
            <a:pPr algn="just"/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RD_Spend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Administration     Marketing        Profit  </a:t>
            </a:r>
          </a:p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21892.92        81910.77            164270.7         70037.91</a:t>
            </a:r>
          </a:p>
          <a:p>
            <a:pPr marL="0" indent="0" algn="just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23940.93        96489.63            137001.1         70554.57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76080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2DCE-9A22-021A-52D5-EE7336F3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778934"/>
            <a:ext cx="14020800" cy="8223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RECOMMENDATION </a:t>
            </a:r>
            <a:endParaRPr lang="en-US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3273-E6C6-BB3B-9F36-7237B6378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920240"/>
            <a:ext cx="14020800" cy="100290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RD Spend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Strongest positive impact on profit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additional dollar spent increases profit significantly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Highly correlated with business success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Marketing Spend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Slight positive impact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boost profit, but less effective than R&amp;D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need better targeting or analysis of ROI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Administration Spend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significant effect on profit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Could be a candidate for cost reduction or optimization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State-wise Differences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Minor differences in profit across states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Could be due to operational or market differences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D58EB-8C3C-B598-C2CE-09337E4E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86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6D3D6-3E6D-5E6F-349F-452A61AE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Are thank you calls worth the effort? | Ruffalo Noel Levitz">
            <a:extLst>
              <a:ext uri="{FF2B5EF4-FFF2-40B4-BE49-F238E27FC236}">
                <a16:creationId xmlns:a16="http://schemas.microsoft.com/office/drawing/2014/main" id="{C1254911-FEC3-7698-1018-669F2A7B14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38" y="3078481"/>
            <a:ext cx="14057323" cy="4431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91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835C-E40A-7021-F234-E669BA09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2" y="2181726"/>
            <a:ext cx="5154861" cy="166837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A97A-92C4-7F5A-66B4-D7FA58981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8968" y="1315453"/>
            <a:ext cx="7347285" cy="9665815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en-US" dirty="0"/>
              <a:t>Objective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Data Collection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Preperation</a:t>
            </a:r>
            <a:endParaRPr lang="en-US" dirty="0"/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Data Visualization Dashboard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Correlation Analysis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Regression Model 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Prediction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Conclusion &amp; Recommendation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48,400+ Notepad And Pen Stock Illustrations, Royalty-Free Vector Graphics &amp;  Clip Art - iStock | Notepad and pen mockup, Notepad and pen on white,  Notepad and pen vector">
            <a:extLst>
              <a:ext uri="{FF2B5EF4-FFF2-40B4-BE49-F238E27FC236}">
                <a16:creationId xmlns:a16="http://schemas.microsoft.com/office/drawing/2014/main" id="{CABB1FFB-1F51-0F77-217B-D9A563A49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190" y="3577390"/>
            <a:ext cx="5829300" cy="526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8FA7EEA-5D1E-1FB7-589C-F3EEFD688E76}"/>
              </a:ext>
            </a:extLst>
          </p:cNvPr>
          <p:cNvSpPr/>
          <p:nvPr/>
        </p:nvSpPr>
        <p:spPr>
          <a:xfrm>
            <a:off x="7860632" y="1315453"/>
            <a:ext cx="737936" cy="64970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6CCDC41-31B5-3CC5-517A-91D0F4F7F427}"/>
              </a:ext>
            </a:extLst>
          </p:cNvPr>
          <p:cNvSpPr/>
          <p:nvPr/>
        </p:nvSpPr>
        <p:spPr>
          <a:xfrm>
            <a:off x="7860632" y="2366210"/>
            <a:ext cx="737936" cy="64970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7CA5922-5221-B9EE-0426-616521F00A21}"/>
              </a:ext>
            </a:extLst>
          </p:cNvPr>
          <p:cNvSpPr/>
          <p:nvPr/>
        </p:nvSpPr>
        <p:spPr>
          <a:xfrm>
            <a:off x="7860632" y="3208421"/>
            <a:ext cx="737936" cy="64970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446D6F9-202C-82BB-BC3D-C55175F21B80}"/>
              </a:ext>
            </a:extLst>
          </p:cNvPr>
          <p:cNvSpPr/>
          <p:nvPr/>
        </p:nvSpPr>
        <p:spPr>
          <a:xfrm>
            <a:off x="7860632" y="6541224"/>
            <a:ext cx="737936" cy="64970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3B31515-558C-02BE-59D1-7D7CC72AC30B}"/>
              </a:ext>
            </a:extLst>
          </p:cNvPr>
          <p:cNvSpPr/>
          <p:nvPr/>
        </p:nvSpPr>
        <p:spPr>
          <a:xfrm>
            <a:off x="7900737" y="7443537"/>
            <a:ext cx="697831" cy="64970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6050D7A-1E18-8D00-5BA5-EBB7EAC5EB97}"/>
              </a:ext>
            </a:extLst>
          </p:cNvPr>
          <p:cNvSpPr/>
          <p:nvPr/>
        </p:nvSpPr>
        <p:spPr>
          <a:xfrm>
            <a:off x="7860632" y="8406064"/>
            <a:ext cx="737936" cy="64970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0B82F622-C1C6-DBF0-0B3A-2F96B56B560A}"/>
              </a:ext>
            </a:extLst>
          </p:cNvPr>
          <p:cNvSpPr/>
          <p:nvPr/>
        </p:nvSpPr>
        <p:spPr>
          <a:xfrm>
            <a:off x="7860632" y="4140841"/>
            <a:ext cx="737936" cy="64970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5BEF9C7F-0908-FF4E-D853-92985981C7FD}"/>
              </a:ext>
            </a:extLst>
          </p:cNvPr>
          <p:cNvSpPr/>
          <p:nvPr/>
        </p:nvSpPr>
        <p:spPr>
          <a:xfrm>
            <a:off x="7860632" y="5638912"/>
            <a:ext cx="737936" cy="64970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A71B8-B621-A1DE-B1D3-CD95D3E9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3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C19D-9709-56A9-B5DB-7742ECDC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593558"/>
            <a:ext cx="14020800" cy="136357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AD39-8032-D8B3-E4B0-725719432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2502568"/>
            <a:ext cx="14020800" cy="84787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how different type of company expenditures RD Spend, Administration and Marketing Spend impact the Profit of the company.</a:t>
            </a:r>
          </a:p>
          <a:p>
            <a:pPr algn="just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 regression analysis to quantify the relationship between expenditures and profit.</a:t>
            </a:r>
          </a:p>
          <a:p>
            <a:pPr algn="just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model to predict profit for new scenarios based on input values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RD_Spend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Administration    Marketing      Profit  )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21892.92        81910.77            164270.7         ?  </a:t>
            </a:r>
          </a:p>
          <a:p>
            <a:pPr marL="0" indent="0" algn="just"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23940.93          96489.63           137001.1         ?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algn="just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data using Power BI to uncover trends and insights across different states.</a:t>
            </a:r>
          </a:p>
          <a:p>
            <a:pPr algn="just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data-driven recommendations to guide future spending strategies and maximize profitability.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65561-F9BC-A8C8-F921-4BEA0BDE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F9CC-F9D5-3838-BC99-C589CC06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05" y="649114"/>
            <a:ext cx="11421980" cy="97113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7B79-6298-8BBB-7CF5-45DE9B557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495" y="1948151"/>
            <a:ext cx="14020800" cy="902413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You’ve uploaded a file named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project_profit_analy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sis.csv) , which appears to contain the dataset. I’ll begin by examining its contents.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me now inspect the file 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the following features: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RD_Spend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Money spent on R&amp;D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Administration: Money spent on administration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Marketing_Spend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Money spent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marketingState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Location of the business unit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Profit: Target variable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0B845-623D-394A-F7CF-BC1A7B35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1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9E8E-86D1-485E-B9A1-6AD3FB095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609600"/>
            <a:ext cx="13801558" cy="1283368"/>
          </a:xfrm>
        </p:spPr>
        <p:txBody>
          <a:bodyPr>
            <a:normAutofit/>
          </a:bodyPr>
          <a:lstStyle/>
          <a:p>
            <a:pPr algn="ctr"/>
            <a:r>
              <a:rPr lang="en-US" sz="7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DCCE1A-8A48-5560-281F-007FAD831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05" y="2743572"/>
            <a:ext cx="8040222" cy="82452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5DA4B-4519-E301-DD40-9CB43691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5A381F-9415-0856-A8E2-09CCB37B1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461" y="3096125"/>
            <a:ext cx="6049219" cy="6877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BB123E-0B2B-E3CD-F73D-7B8BBF7CD2BC}"/>
              </a:ext>
            </a:extLst>
          </p:cNvPr>
          <p:cNvSpPr txBox="1"/>
          <p:nvPr/>
        </p:nvSpPr>
        <p:spPr>
          <a:xfrm>
            <a:off x="1812758" y="2165684"/>
            <a:ext cx="12609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the CSV file using Pandas.</a:t>
            </a:r>
          </a:p>
        </p:txBody>
      </p:sp>
    </p:spTree>
    <p:extLst>
      <p:ext uri="{BB962C8B-B14F-4D97-AF65-F5344CB8AC3E}">
        <p14:creationId xmlns:p14="http://schemas.microsoft.com/office/powerpoint/2010/main" val="246508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F34BF-06E5-5A8B-055F-679CB36E7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433137"/>
            <a:ext cx="14020800" cy="1054813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7C3B5-F7E1-8684-7036-929A94F5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6094C5-ABDB-5A22-142F-84791B00D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63" y="1395665"/>
            <a:ext cx="6251640" cy="44029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356480-60E0-D751-EFFE-7FD1B7740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794" y="1395665"/>
            <a:ext cx="6554115" cy="43814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33C4C3-337E-BC12-1F85-CAD99B3B464D}"/>
              </a:ext>
            </a:extLst>
          </p:cNvPr>
          <p:cNvSpPr txBox="1"/>
          <p:nvPr/>
        </p:nvSpPr>
        <p:spPr>
          <a:xfrm>
            <a:off x="1117600" y="6096000"/>
            <a:ext cx="12256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missing values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3EA635-4738-E586-7D3E-9B56F2B15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13" y="6999688"/>
            <a:ext cx="7190445" cy="37057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080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E1A4-FCB8-5002-7771-A03617AC1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649115"/>
            <a:ext cx="14020800" cy="122781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F70F62-1BC6-D4FC-6074-3FC03B061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79" y="2518610"/>
            <a:ext cx="12546945" cy="82616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09913-1B17-5C2B-5119-3B4EC97A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4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2347-6351-62CD-EDD6-77E23ED1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68" y="649115"/>
            <a:ext cx="13855032" cy="8909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A7AFA-CA6B-34C4-4A28-4CCC84FBA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716505"/>
            <a:ext cx="14020800" cy="9264763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Correlation analysis </a:t>
            </a:r>
            <a:r>
              <a:rPr lang="en-US" dirty="0"/>
              <a:t>is a statistical method used to measure and evaluate the strength and direction of the relationship between two or more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RD_Spend</a:t>
            </a:r>
            <a:r>
              <a:rPr lang="en-US" dirty="0"/>
              <a:t> has strong correlation with Profit.</a:t>
            </a:r>
          </a:p>
          <a:p>
            <a:r>
              <a:rPr lang="en-US" dirty="0" err="1"/>
              <a:t>Administration_Spend</a:t>
            </a:r>
            <a:r>
              <a:rPr lang="en-US" dirty="0"/>
              <a:t> has weak/negative.</a:t>
            </a:r>
          </a:p>
          <a:p>
            <a:r>
              <a:rPr lang="en-US" dirty="0" err="1"/>
              <a:t>Marketing_Spend</a:t>
            </a:r>
            <a:r>
              <a:rPr lang="en-US" dirty="0"/>
              <a:t> is moderate/weak.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9629C-4278-057F-43B6-07DA0971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BAAF4-7DAC-2EDD-79FF-5CEFD5396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62" y="4323015"/>
            <a:ext cx="8459381" cy="177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1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FA404E-FD3D-F449-BDA2-B824C9C78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6" y="6513095"/>
            <a:ext cx="5021179" cy="54361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93A23-185F-9D68-4884-A2F50367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71FDB-FD97-42AF-8255-97A3BFF33FFF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5825C5-E7C8-8691-EFF0-3E1F27D7C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323" y="6673517"/>
            <a:ext cx="4252866" cy="5156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B39550-8D9F-DD81-BF17-25B7AC257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81" y="6672742"/>
            <a:ext cx="4612819" cy="54361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045B9B-F337-1ECC-F9EF-636394CE5984}"/>
              </a:ext>
            </a:extLst>
          </p:cNvPr>
          <p:cNvSpPr txBox="1"/>
          <p:nvPr/>
        </p:nvSpPr>
        <p:spPr>
          <a:xfrm>
            <a:off x="770021" y="242708"/>
            <a:ext cx="14368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(also known as a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chart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graph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scattergram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type of graph that uses dots to represent the values for two different numerical variables.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DBC7FF-12BF-1F21-730C-25D1DEC2A9E6}"/>
              </a:ext>
            </a:extLst>
          </p:cNvPr>
          <p:cNvSpPr txBox="1"/>
          <p:nvPr/>
        </p:nvSpPr>
        <p:spPr>
          <a:xfrm rot="10800000" flipH="1" flipV="1">
            <a:off x="625643" y="2276701"/>
            <a:ext cx="143576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Relationship    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Correlation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the dots generally trend upwards from left to     right, it suggests that as one variable increases, the other tends to increase.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Correlation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the dots generally trend downwards from left to right, it suggests that as one variable increases, the other tends to decrease.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Correlation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the dots appear randomly scattered with no discernible pattern, it indicates little to no linear relationship between the variables.</a:t>
            </a:r>
          </a:p>
        </p:txBody>
      </p:sp>
    </p:spTree>
    <p:extLst>
      <p:ext uri="{BB962C8B-B14F-4D97-AF65-F5344CB8AC3E}">
        <p14:creationId xmlns:p14="http://schemas.microsoft.com/office/powerpoint/2010/main" val="183058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495</TotalTime>
  <Words>621</Words>
  <Application>Microsoft Office PowerPoint</Application>
  <PresentationFormat>Custom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Profit_Analysis</vt:lpstr>
      <vt:lpstr>CONTENTS</vt:lpstr>
      <vt:lpstr>OBJECTIVE</vt:lpstr>
      <vt:lpstr>DATA COLLECTION</vt:lpstr>
      <vt:lpstr>DATA PREPARATION</vt:lpstr>
      <vt:lpstr>PowerPoint Presentation</vt:lpstr>
      <vt:lpstr>DATA VISUALIZATION DASHBOARD</vt:lpstr>
      <vt:lpstr>CORRELATION ANALYSIS</vt:lpstr>
      <vt:lpstr>PowerPoint Presentation</vt:lpstr>
      <vt:lpstr>        REGRESSION MODEL </vt:lpstr>
      <vt:lpstr>PREDICTION</vt:lpstr>
      <vt:lpstr>CONCLUSION &amp; RECOMMENDATION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 Kumar Jaiswal</dc:creator>
  <cp:lastModifiedBy>Vinay Kumar Jaiswal</cp:lastModifiedBy>
  <cp:revision>21</cp:revision>
  <dcterms:created xsi:type="dcterms:W3CDTF">2025-05-24T02:45:32Z</dcterms:created>
  <dcterms:modified xsi:type="dcterms:W3CDTF">2025-05-27T07:34:34Z</dcterms:modified>
</cp:coreProperties>
</file>