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33"/>
  </p:notesMasterIdLst>
  <p:sldIdLst>
    <p:sldId id="441" r:id="rId2"/>
    <p:sldId id="468" r:id="rId3"/>
    <p:sldId id="469" r:id="rId4"/>
    <p:sldId id="470" r:id="rId5"/>
    <p:sldId id="471" r:id="rId6"/>
    <p:sldId id="472" r:id="rId7"/>
    <p:sldId id="473" r:id="rId8"/>
    <p:sldId id="370" r:id="rId9"/>
    <p:sldId id="371" r:id="rId10"/>
    <p:sldId id="372" r:id="rId11"/>
    <p:sldId id="377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4" r:id="rId21"/>
    <p:sldId id="397" r:id="rId22"/>
    <p:sldId id="407" r:id="rId23"/>
    <p:sldId id="381" r:id="rId24"/>
    <p:sldId id="409" r:id="rId25"/>
    <p:sldId id="475" r:id="rId26"/>
    <p:sldId id="375" r:id="rId27"/>
    <p:sldId id="376" r:id="rId28"/>
    <p:sldId id="374" r:id="rId29"/>
    <p:sldId id="373" r:id="rId30"/>
    <p:sldId id="401" r:id="rId31"/>
    <p:sldId id="44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0000CC"/>
    <a:srgbClr val="000066"/>
    <a:srgbClr val="9900CC"/>
    <a:srgbClr val="CC3399"/>
    <a:srgbClr val="DEFCFE"/>
    <a:srgbClr val="FF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4A3EAAB6-D70A-43AD-BF8D-D83260658C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C35AE202-9377-4B82-8894-AEBD3735E4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F992531-84B7-43B8-9935-D10CF333226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DFE37AD9-A5ED-4F84-89DA-20DF629803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F4BD9641-2075-416F-BF3D-343B8515F2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0C828C97-9F22-42B6-B5D4-5AFC463BD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C1218-C3E1-4B7C-9527-092783487D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C3CB-043D-415B-A588-650DF067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50D6-3DAA-4CC4-950F-2EE62054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5840-D592-40A9-BC34-7184EC39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D9CF5-277D-4C0D-8AC7-F904CD9966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77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8E4AD3D-54DE-4C51-AE54-BFD023F9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036C8E4-73F5-4B25-A345-C30953C6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4683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4841F0F-ADB6-47EA-A121-1BAAFDD3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A57FED5-DC9D-40B8-A5F1-20863B890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9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B502-76E8-46EE-9E74-7C1AACD4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62B3-DE30-4F2A-8C8A-3A7DCF99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6819-7B89-4138-BD48-78D28604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8574F-6514-4F85-B8AA-C31949B771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78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863F4-DCD1-4ED1-807C-B6297EC0DDA0}"/>
              </a:ext>
            </a:extLst>
          </p:cNvPr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093A7-F4E8-4509-A38A-E37332962D58}"/>
              </a:ext>
            </a:extLst>
          </p:cNvPr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2702A-EC17-46D6-8391-122CE862C9EA}"/>
              </a:ext>
            </a:extLst>
          </p:cNvPr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56642-BB4E-410D-A215-C4B5D8693ED5}"/>
              </a:ext>
            </a:extLst>
          </p:cNvPr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0C2A097E-6734-427D-AA93-E025DECBC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1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2ADD9288-F3CC-442A-AD3F-3FDBCB43706D}"/>
              </a:ext>
            </a:extLst>
          </p:cNvPr>
          <p:cNvGrpSpPr>
            <a:grpSpLocks/>
          </p:cNvGrpSpPr>
          <p:nvPr/>
        </p:nvGrpSpPr>
        <p:grpSpPr bwMode="auto">
          <a:xfrm>
            <a:off x="-76200" y="5257807"/>
            <a:ext cx="2209800" cy="686445"/>
            <a:chOff x="76200" y="2209800"/>
            <a:chExt cx="2209800" cy="6864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9B26F7-23CA-494E-9BEA-D2D8DDB7A17D}"/>
                </a:ext>
              </a:extLst>
            </p:cNvPr>
            <p:cNvSpPr txBox="1"/>
            <p:nvPr userDrawn="1"/>
          </p:nvSpPr>
          <p:spPr>
            <a:xfrm>
              <a:off x="76200" y="2209800"/>
              <a:ext cx="2209800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1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1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157543-EEBC-47E4-9F35-83C0575661E3}"/>
                </a:ext>
              </a:extLst>
            </p:cNvPr>
            <p:cNvSpPr txBox="1"/>
            <p:nvPr userDrawn="1"/>
          </p:nvSpPr>
          <p:spPr>
            <a:xfrm>
              <a:off x="228600" y="2665413"/>
              <a:ext cx="1905000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1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5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DD4BF5-4EB3-4982-B21F-42392702E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71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pic>
        <p:nvPicPr>
          <p:cNvPr id="5" name="Picture 7" descr="Picture 7.png">
            <a:extLst>
              <a:ext uri="{FF2B5EF4-FFF2-40B4-BE49-F238E27FC236}">
                <a16:creationId xmlns:a16="http://schemas.microsoft.com/office/drawing/2014/main" id="{21FB0496-8CDF-46BF-9D72-0AA9A5A54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5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A2E2E5F0-69D6-46F2-81F5-AB6E713FDDC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358040-5692-48FD-A7F3-5859579AECF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2284A8-B773-4087-975D-D5EC38AC72E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BEF16-E51A-4CAE-AE4B-0C5CFD2FD52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47FB371B-ED4C-42FB-87A8-768E59DDC5D5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FE844-53CA-4C7B-9DAC-FFFB68E2CA6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6B17D3-01DF-4A22-8210-1A1256653E1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C7F352-86FD-42B0-8349-F66F10F6DD2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8540A1D-20F8-4FE6-9439-21C00072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88085"/>
            <a:ext cx="144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7A09C63-981E-4A34-AC56-1DFE9A21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11898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BE564F1-3717-4E02-BFB1-0F1139BC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7025" y="623412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398C1A7-B944-485F-9D6F-B5FDA0BA2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C8D9-0B89-4B87-AD66-7E109D3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2057-9DC3-4FF5-B7FA-BF414355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5E01-DBDF-4C6A-BDBA-BCA6A627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EA972-0015-49E5-A3F5-967A72AA0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35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71420F-20A8-49C7-A181-D76BAAE6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D4677E-6C09-4147-8831-73B5E5CF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4ED306-BD57-4A55-952E-15513FA4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1B090-DA86-4DD1-BCE9-EBB2AD491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55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25B2F8-3D65-465F-8F20-0BB4EBBA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8D7434-D476-4905-8794-D66C69D5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CBC5D6-E7EA-4870-9AF3-6DE5D056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CBF34-8E34-43B7-A320-0A1624EBEA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9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897E4A-88C7-43FE-9F32-C87D27FBB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71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pic>
        <p:nvPicPr>
          <p:cNvPr id="4" name="Picture 7" descr="Picture 7.png">
            <a:extLst>
              <a:ext uri="{FF2B5EF4-FFF2-40B4-BE49-F238E27FC236}">
                <a16:creationId xmlns:a16="http://schemas.microsoft.com/office/drawing/2014/main" id="{87DDAA4B-D7B1-44D3-BE45-D5111E64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5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>
            <a:extLst>
              <a:ext uri="{FF2B5EF4-FFF2-40B4-BE49-F238E27FC236}">
                <a16:creationId xmlns:a16="http://schemas.microsoft.com/office/drawing/2014/main" id="{ED2E910A-648A-45D5-AA5B-D19A7A7FBA8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2FF9BF-F690-4129-B17D-509993A295A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60891-2562-498A-8E93-25F945323F3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9C4EB-4D34-434A-AE06-964E1FA8622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94436565-3CE3-42CE-A7D0-4F0EEB84AAB6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02E666-81DD-4D7C-A669-0C87188438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5703A-2130-4223-85B4-CBAD055370A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1C3987-19CA-479C-8A2B-08B9DC434A3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6DCFBAA4-909F-4211-9DEE-E9FE8C5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6BC89EA-715A-4060-9094-D4B04AE0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4683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16C1934-BEB7-4AD9-BC2D-CC77F830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FF7CAEF8-E94E-4C13-BF33-2159DBA856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1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033E51D1-A9E4-4BFB-9CE1-37E6DE4F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D358F08-A36C-4F3C-8033-7B346164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4683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CDA6693-1BFD-48F7-B5CC-AB482915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724B11FE-6790-4374-BB79-80A2545F8F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3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5DA3110-3BB3-4201-8300-22664A71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" y="6324610"/>
            <a:ext cx="84931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71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64BA76D-3860-44EB-AB19-07C70A3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0FF233-3106-4DC0-92CF-1E711076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4683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8EAC548-0837-4810-9D7F-95776A82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4D11E003-9B42-4D0F-A05E-BCFCB2ADE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09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>
            <a:extLst>
              <a:ext uri="{FF2B5EF4-FFF2-40B4-BE49-F238E27FC236}">
                <a16:creationId xmlns:a16="http://schemas.microsoft.com/office/drawing/2014/main" id="{308715F8-92F0-4DD6-9858-CE7415396D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CC8979A3-DF03-4BB7-934A-083CF68644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969F-A245-43DF-89B1-6F3E578A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602C-ABD2-414B-9BC9-28E973EE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5C22-70D8-48E3-853E-19FE58FC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0D91362-CAF9-4D9B-9F6F-EC6EF4DDBF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81" r:id="rId2"/>
    <p:sldLayoutId id="2147483977" r:id="rId3"/>
    <p:sldLayoutId id="2147483978" r:id="rId4"/>
    <p:sldLayoutId id="2147483979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0" r:id="rId11"/>
    <p:sldLayoutId id="21474839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>
            <a:extLst>
              <a:ext uri="{FF2B5EF4-FFF2-40B4-BE49-F238E27FC236}">
                <a16:creationId xmlns:a16="http://schemas.microsoft.com/office/drawing/2014/main" id="{31C24C23-BFD5-4CF7-808E-C403571F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352800"/>
            <a:ext cx="6248400" cy="1524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MATHEMATICAL FOUNDATIONS FOR DATA SCIENCE</a:t>
            </a:r>
            <a:endParaRPr lang="en-US" altLang="en-US" sz="3600" b="1" dirty="0">
              <a:solidFill>
                <a:srgbClr val="FFFF00"/>
              </a:solidFill>
            </a:endParaRPr>
          </a:p>
        </p:txBody>
      </p:sp>
      <p:sp>
        <p:nvSpPr>
          <p:cNvPr id="45059" name="Content Placeholder 5">
            <a:extLst>
              <a:ext uri="{FF2B5EF4-FFF2-40B4-BE49-F238E27FC236}">
                <a16:creationId xmlns:a16="http://schemas.microsoft.com/office/drawing/2014/main" id="{BBE98A94-5296-4416-9345-BDB3161B6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400" y="4724400"/>
            <a:ext cx="6172200" cy="9144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b="1" dirty="0"/>
              <a:t>Dr Y V K RAVI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6B8F375B-B272-45DC-B5AA-A892928DA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37849"/>
              </p:ext>
            </p:extLst>
          </p:nvPr>
        </p:nvGraphicFramePr>
        <p:xfrm>
          <a:off x="1234280" y="2776668"/>
          <a:ext cx="6675439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3" imgW="2082800" imgH="203200" progId="Equation.3">
                  <p:embed/>
                </p:oleObj>
              </mc:Choice>
              <mc:Fallback>
                <p:oleObj name="Equation" r:id="rId3" imgW="2082800" imgH="203200" progId="Equation.3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6B8F375B-B272-45DC-B5AA-A892928DA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280" y="2776668"/>
                        <a:ext cx="6675439" cy="646112"/>
                      </a:xfrm>
                      <a:prstGeom prst="rect">
                        <a:avLst/>
                      </a:prstGeom>
                      <a:solidFill>
                        <a:srgbClr val="FDCBF6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12A9CFB3-52EC-4DB3-B30B-33C2C515C4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78109"/>
              </p:ext>
            </p:extLst>
          </p:nvPr>
        </p:nvGraphicFramePr>
        <p:xfrm>
          <a:off x="1814517" y="3533355"/>
          <a:ext cx="535463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5" imgW="2095500" imgH="1168400" progId="Equation.3">
                  <p:embed/>
                </p:oleObj>
              </mc:Choice>
              <mc:Fallback>
                <p:oleObj name="Equation" r:id="rId5" imgW="2095500" imgH="1168400" progId="Equation.3">
                  <p:embed/>
                  <p:pic>
                    <p:nvPicPr>
                      <p:cNvPr id="13315" name="Object 4">
                        <a:extLst>
                          <a:ext uri="{FF2B5EF4-FFF2-40B4-BE49-F238E27FC236}">
                            <a16:creationId xmlns:a16="http://schemas.microsoft.com/office/drawing/2014/main" id="{12A9CFB3-52EC-4DB3-B30B-33C2C515C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7" y="3533355"/>
                        <a:ext cx="5354637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>
            <a:extLst>
              <a:ext uri="{FF2B5EF4-FFF2-40B4-BE49-F238E27FC236}">
                <a16:creationId xmlns:a16="http://schemas.microsoft.com/office/drawing/2014/main" id="{9324CE85-CD63-4BA5-BD47-03AD0066E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6202017" cy="1066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Mathematical background</a:t>
            </a:r>
            <a:endParaRPr lang="en-US" sz="3600" dirty="0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38CCB5AC-0B54-415B-B071-5A5234B8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77620"/>
            <a:ext cx="8178800" cy="12192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b="1" dirty="0"/>
              <a:t>It is convenient to write system of equations in matrix-vector form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133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0F2B4CAC-90B5-428B-A17C-BD53A985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417638"/>
            <a:ext cx="8584163" cy="510857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The matrix form of system of equations is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                                                  (------(1)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If (1) has a solution, then the linear system is said to be </a:t>
            </a:r>
            <a:r>
              <a:rPr lang="en-US" altLang="en-US" dirty="0">
                <a:solidFill>
                  <a:srgbClr val="FF0000"/>
                </a:solidFill>
              </a:rPr>
              <a:t>consistent</a:t>
            </a:r>
            <a:r>
              <a:rPr lang="en-US" altLang="en-US" dirty="0"/>
              <a:t> otherwise the linear system is said to be </a:t>
            </a:r>
            <a:r>
              <a:rPr lang="en-US" altLang="en-US" dirty="0">
                <a:solidFill>
                  <a:srgbClr val="FF0000"/>
                </a:solidFill>
              </a:rPr>
              <a:t>inconsistent.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If  b’s are all zero in equation (1) then, </a:t>
            </a:r>
          </a:p>
          <a:p>
            <a:pPr marL="0" indent="0" algn="just" eaLnBrk="1" hangingPunct="1">
              <a:buNone/>
            </a:pPr>
            <a:r>
              <a:rPr lang="en-US" altLang="en-US" dirty="0"/>
              <a:t>(1) is called </a:t>
            </a:r>
            <a:r>
              <a:rPr lang="en-US" altLang="en-US" dirty="0">
                <a:solidFill>
                  <a:srgbClr val="FF0000"/>
                </a:solidFill>
              </a:rPr>
              <a:t>homogeneous </a:t>
            </a:r>
            <a:r>
              <a:rPr lang="en-US" altLang="en-US" dirty="0"/>
              <a:t>linear system otherwise (1) is called </a:t>
            </a:r>
            <a:r>
              <a:rPr lang="en-US" altLang="en-US" dirty="0">
                <a:solidFill>
                  <a:srgbClr val="FF0000"/>
                </a:solidFill>
              </a:rPr>
              <a:t>non-homogeneous</a:t>
            </a:r>
            <a:r>
              <a:rPr lang="en-US" altLang="en-US" dirty="0"/>
              <a:t> system. 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Monotype Sorts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FD4EDF21-3544-4C97-AC27-F797F667F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26739"/>
              </p:ext>
            </p:extLst>
          </p:nvPr>
        </p:nvGraphicFramePr>
        <p:xfrm>
          <a:off x="2342578" y="1987066"/>
          <a:ext cx="2441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3" imgW="761669" imgH="203112" progId="Equation.3">
                  <p:embed/>
                </p:oleObj>
              </mc:Choice>
              <mc:Fallback>
                <p:oleObj name="Equation" r:id="rId3" imgW="761669" imgH="203112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FD4EDF21-3544-4C97-AC27-F797F667F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578" y="1987066"/>
                        <a:ext cx="2441575" cy="646112"/>
                      </a:xfrm>
                      <a:prstGeom prst="rect">
                        <a:avLst/>
                      </a:prstGeom>
                      <a:solidFill>
                        <a:srgbClr val="FDCBF6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674EEEF-FCA6-4969-B85D-89CB9EB8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917096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of Linear equations</a:t>
            </a:r>
            <a:endParaRPr lang="en-I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ig1">
            <a:extLst>
              <a:ext uri="{FF2B5EF4-FFF2-40B4-BE49-F238E27FC236}">
                <a16:creationId xmlns:a16="http://schemas.microsoft.com/office/drawing/2014/main" id="{A774744D-AB8E-42D7-B321-575831047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5131"/>
            <a:ext cx="8229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Rectangle 3">
            <a:extLst>
              <a:ext uri="{FF2B5EF4-FFF2-40B4-BE49-F238E27FC236}">
                <a16:creationId xmlns:a16="http://schemas.microsoft.com/office/drawing/2014/main" id="{59965C03-8A21-4FFF-9868-02C6D2812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Graphical Method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E2F0B91E-8873-474B-84C0-6CE7D5814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447811"/>
          <a:ext cx="47244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4" imgW="2730500" imgH="431800" progId="Equation.3">
                  <p:embed/>
                </p:oleObj>
              </mc:Choice>
              <mc:Fallback>
                <p:oleObj name="Equation" r:id="rId4" imgW="2730500" imgH="4318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E2F0B91E-8873-474B-84C0-6CE7D5814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11"/>
                        <a:ext cx="47244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>
            <a:extLst>
              <a:ext uri="{FF2B5EF4-FFF2-40B4-BE49-F238E27FC236}">
                <a16:creationId xmlns:a16="http://schemas.microsoft.com/office/drawing/2014/main" id="{0F7BA9BC-0846-4188-9A40-1E868E97E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09889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2x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– 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B23272CB-9012-432B-BB3C-D73B3603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09889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+ 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3896150-9860-43C8-9CD7-8B5FDA987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5181603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One solution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ig2">
            <a:extLst>
              <a:ext uri="{FF2B5EF4-FFF2-40B4-BE49-F238E27FC236}">
                <a16:creationId xmlns:a16="http://schemas.microsoft.com/office/drawing/2014/main" id="{5B749387-1020-4805-9302-77641947E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485786"/>
            <a:ext cx="84963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3">
            <a:extLst>
              <a:ext uri="{FF2B5EF4-FFF2-40B4-BE49-F238E27FC236}">
                <a16:creationId xmlns:a16="http://schemas.microsoft.com/office/drawing/2014/main" id="{FD14E4D1-8B34-447E-821E-4A4920A40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Graphical Method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39312C0-6C14-44A0-965E-B01B41E1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3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2x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– 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815A021D-37F5-4E42-BC48-4DD7A806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3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2x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– 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 = – 1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49F05D0C-BE9A-40AA-B4E2-9676B9BE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3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No solution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ig3">
            <a:extLst>
              <a:ext uri="{FF2B5EF4-FFF2-40B4-BE49-F238E27FC236}">
                <a16:creationId xmlns:a16="http://schemas.microsoft.com/office/drawing/2014/main" id="{D1AD15DC-B99C-4578-B725-76A184C9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4350"/>
            <a:ext cx="8458200" cy="634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Rectangle 3">
            <a:extLst>
              <a:ext uri="{FF2B5EF4-FFF2-40B4-BE49-F238E27FC236}">
                <a16:creationId xmlns:a16="http://schemas.microsoft.com/office/drawing/2014/main" id="{CE2BBCEA-C520-4628-BED4-9E70960FA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Graphical Method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F38D21D9-A153-4285-A0E4-4C3252B09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05203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6x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– 3x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 = 9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D47F077-97C8-4A38-81E5-BC6BD18A5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29003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2x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– 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0D8BE8FC-BBCD-422D-A99F-C3D627844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3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Infinite many solution</a:t>
            </a:r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D5DBC6CD-12EC-4B68-BE14-CCBDD644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962400"/>
            <a:ext cx="8382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5DBA5D1B-2B46-48FF-BF64-4003A11FF2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3276600"/>
            <a:ext cx="7620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9" name="Line 9">
            <a:extLst>
              <a:ext uri="{FF2B5EF4-FFF2-40B4-BE49-F238E27FC236}">
                <a16:creationId xmlns:a16="http://schemas.microsoft.com/office/drawing/2014/main" id="{6728CAB5-39F0-426F-BA05-39CF4890E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990600"/>
            <a:ext cx="6553200" cy="5181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EC05B07A-8ECA-4989-A707-A1E4B8B16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038601"/>
          <a:ext cx="6248400" cy="259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3" imgW="2260600" imgH="939800" progId="Equation.3">
                  <p:embed/>
                </p:oleObj>
              </mc:Choice>
              <mc:Fallback>
                <p:oleObj name="Equation" r:id="rId3" imgW="2260600" imgH="939800" progId="Equation.3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EC05B07A-8ECA-4989-A707-A1E4B8B16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1"/>
                        <a:ext cx="6248400" cy="2598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>
            <a:extLst>
              <a:ext uri="{FF2B5EF4-FFF2-40B4-BE49-F238E27FC236}">
                <a16:creationId xmlns:a16="http://schemas.microsoft.com/office/drawing/2014/main" id="{F220718E-D837-4404-B327-2E1687DF7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1143000"/>
          </a:xfrm>
        </p:spPr>
        <p:txBody>
          <a:bodyPr/>
          <a:lstStyle/>
          <a:p>
            <a:pPr algn="l" eaLnBrk="1" hangingPunct="1"/>
            <a:r>
              <a:rPr lang="en-US" altLang="en-US" sz="3200" b="1" dirty="0"/>
              <a:t>Non-Homogeneous Linear equations</a:t>
            </a:r>
            <a:endParaRPr lang="en-US" altLang="en-US" sz="3200" dirty="0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FDBA1759-7525-4EF3-BDD2-E7E2A6AFE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76405"/>
          <a:ext cx="66294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5" imgW="2667000" imgH="914400" progId="Equation.3">
                  <p:embed/>
                </p:oleObj>
              </mc:Choice>
              <mc:Fallback>
                <p:oleObj name="Equation" r:id="rId5" imgW="2667000" imgH="9144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FDBA1759-7525-4EF3-BDD2-E7E2A6AFE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5"/>
                        <a:ext cx="66294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5">
            <a:extLst>
              <a:ext uri="{FF2B5EF4-FFF2-40B4-BE49-F238E27FC236}">
                <a16:creationId xmlns:a16="http://schemas.microsoft.com/office/drawing/2014/main" id="{87EC8318-BA80-4C61-B10E-AE1B411A7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4800"/>
            <a:ext cx="0" cy="2514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4D812B24-ABF8-47A2-82C3-BBFCC525C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25B17B1-E368-4923-BD28-B32849693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50" y="152411"/>
            <a:ext cx="8045451" cy="10128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Elimination of first column</a:t>
            </a:r>
            <a:endParaRPr lang="en-US" sz="3600" dirty="0"/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71D58B95-1671-4E3F-9254-D93ABAA9A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4025" y="17526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17F817F6-D5E0-494F-ABA0-EA631CCBE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375" y="4335463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A322E15B-0FB8-4845-AE3A-3E3E6AA5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773239"/>
            <a:ext cx="609600" cy="6096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78463A6-0161-48D3-8D30-23D0DE1D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4906963"/>
            <a:ext cx="533400" cy="16002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20C76F95-425F-4128-AC63-75CC8B2E6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4" y="4213235"/>
          <a:ext cx="7204075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3" imgW="2794000" imgH="939800" progId="Equation.3">
                  <p:embed/>
                </p:oleObj>
              </mc:Choice>
              <mc:Fallback>
                <p:oleObj name="Equation" r:id="rId3" imgW="2794000" imgH="939800" progId="Equation.3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20C76F95-425F-4128-AC63-75CC8B2E6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4" y="4213235"/>
                        <a:ext cx="7204075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>
            <a:extLst>
              <a:ext uri="{FF2B5EF4-FFF2-40B4-BE49-F238E27FC236}">
                <a16:creationId xmlns:a16="http://schemas.microsoft.com/office/drawing/2014/main" id="{94CAF9E2-268C-49A6-ACDE-3E7B17A59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82" y="1660535"/>
          <a:ext cx="7107239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5" imgW="2755900" imgH="939800" progId="Equation.3">
                  <p:embed/>
                </p:oleObj>
              </mc:Choice>
              <mc:Fallback>
                <p:oleObj name="Equation" r:id="rId5" imgW="2755900" imgH="939800" progId="Equation.3">
                  <p:embed/>
                  <p:pic>
                    <p:nvPicPr>
                      <p:cNvPr id="19464" name="Object 7">
                        <a:extLst>
                          <a:ext uri="{FF2B5EF4-FFF2-40B4-BE49-F238E27FC236}">
                            <a16:creationId xmlns:a16="http://schemas.microsoft.com/office/drawing/2014/main" id="{94CAF9E2-268C-49A6-ACDE-3E7B17A59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82" y="1660535"/>
                        <a:ext cx="7107239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 autoUpdateAnimBg="0"/>
      <p:bldP spid="92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7DB9B48-D0BB-4678-AD6E-D4127F726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74" y="152405"/>
            <a:ext cx="6336943" cy="1057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Elimination of second column</a:t>
            </a:r>
            <a:endParaRPr lang="en-US" sz="3600" dirty="0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EA6158BF-1CB3-4A91-9DBC-6AC0CCE24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7526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0DC35F82-1D7B-4B51-B6C5-C19B07D59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113" y="4329113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6CB11A06-5020-4401-97BF-6485C39C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736725"/>
            <a:ext cx="609600" cy="6096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43116F19-2234-42D0-8ABE-59952EE0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1" y="4876800"/>
            <a:ext cx="533400" cy="16002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576F2279-FB94-4786-92F4-97D9E8FC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2330451"/>
            <a:ext cx="609600" cy="6096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7934456-0043-450D-8574-CC1A3AA7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9" y="5465763"/>
            <a:ext cx="533400" cy="990600"/>
          </a:xfrm>
          <a:prstGeom prst="rect">
            <a:avLst/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2CB1C3C4-8840-4575-97BC-1C30E09D6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93" y="1635126"/>
          <a:ext cx="7462837" cy="499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3" imgW="2806700" imgH="1879600" progId="Equation.3">
                  <p:embed/>
                </p:oleObj>
              </mc:Choice>
              <mc:Fallback>
                <p:oleObj name="Equation" r:id="rId3" imgW="2806700" imgH="1879600" progId="Equation.3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2CB1C3C4-8840-4575-97BC-1C30E09D6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93" y="1635126"/>
                        <a:ext cx="7462837" cy="4997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  <p:bldP spid="102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5DE8084-05A5-49AA-9986-93F28382C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6" y="152405"/>
            <a:ext cx="5789537" cy="9699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Elimination of third column</a:t>
            </a:r>
            <a:endParaRPr lang="en-US" sz="3600" dirty="0"/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F3F26D15-476F-4F96-BD2A-76CE9D785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7526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FEB1770E-66FA-43BA-B16A-7FCCEC4F2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BA280EA9-849E-4911-A9D7-28671F96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76400"/>
            <a:ext cx="609600" cy="6096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8FD532C9-666B-46E2-B0F6-10BFA990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76800"/>
            <a:ext cx="533400" cy="16002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770A639B-3826-493D-A419-EC3D1D46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609600" cy="6096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AF6D055F-6AE0-46A8-B41F-600ECC8E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86400"/>
            <a:ext cx="533400" cy="990600"/>
          </a:xfrm>
          <a:prstGeom prst="rect">
            <a:avLst/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77D74858-9C41-4BC4-A2FA-8C3E9F549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7523009-1BDA-48BE-976D-0262CC3B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19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D638FA9A-F419-4440-A65D-2BE92C628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2"/>
            <a:ext cx="304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Upper triangular matrix</a:t>
            </a:r>
          </a:p>
        </p:txBody>
      </p:sp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id="{E688F7F4-199D-409F-BFAC-C3A35FD4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86" y="1570044"/>
          <a:ext cx="7318375" cy="506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3" imgW="2717800" imgH="1879600" progId="Equation.3">
                  <p:embed/>
                </p:oleObj>
              </mc:Choice>
              <mc:Fallback>
                <p:oleObj name="Equation" r:id="rId3" imgW="2717800" imgH="1879600" progId="Equation.3">
                  <p:embed/>
                  <p:pic>
                    <p:nvPicPr>
                      <p:cNvPr id="21516" name="Object 12">
                        <a:extLst>
                          <a:ext uri="{FF2B5EF4-FFF2-40B4-BE49-F238E27FC236}">
                            <a16:creationId xmlns:a16="http://schemas.microsoft.com/office/drawing/2014/main" id="{E688F7F4-199D-409F-BFAC-C3A35FD4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6" y="1570044"/>
                        <a:ext cx="7318375" cy="5060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 autoUpdateAnimBg="0"/>
      <p:bldP spid="112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365F4370-DC95-4CDE-8EE6-BA01F14F9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7" y="4191011"/>
          <a:ext cx="6319839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3" imgW="2451100" imgH="914400" progId="Equation.3">
                  <p:embed/>
                </p:oleObj>
              </mc:Choice>
              <mc:Fallback>
                <p:oleObj name="Equation" r:id="rId3" imgW="2451100" imgH="914400" progId="Equation.3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365F4370-DC95-4CDE-8EE6-BA01F14F9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7" y="4191011"/>
                        <a:ext cx="6319839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>
            <a:extLst>
              <a:ext uri="{FF2B5EF4-FFF2-40B4-BE49-F238E27FC236}">
                <a16:creationId xmlns:a16="http://schemas.microsoft.com/office/drawing/2014/main" id="{C3360E09-6CB7-4F70-8E01-BF74EDC1A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14" y="152411"/>
            <a:ext cx="8869363" cy="8350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Back-Substitution</a:t>
            </a:r>
            <a:endParaRPr lang="en-US" dirty="0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48A3EB38-7E61-408E-B112-40365604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33602"/>
            <a:ext cx="304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Upper triangular matrix</a:t>
            </a: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904A98E0-E67A-4C21-9DB7-E3ED56460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2590800" cy="1752600"/>
          </a:xfrm>
          <a:prstGeom prst="rtTriangle">
            <a:avLst/>
          </a:prstGeom>
          <a:solidFill>
            <a:srgbClr val="66FFFF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6FAD23B2-40B3-46CA-95DD-9A160B43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050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E2CDED17-1B6E-4AC6-9B24-DF97F493D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419605"/>
          <a:ext cx="3581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Equation" r:id="rId5" imgW="1257300" imgH="228600" progId="Equation.3">
                  <p:embed/>
                </p:oleObj>
              </mc:Choice>
              <mc:Fallback>
                <p:oleObj name="Equation" r:id="rId5" imgW="1257300" imgH="22860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E2CDED17-1B6E-4AC6-9B24-DF97F493D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19605"/>
                        <a:ext cx="3581400" cy="650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99B50DAA-360C-4B62-ACAD-BFF9D2CC4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5" y="1752611"/>
          <a:ext cx="4748213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7" imgW="1841500" imgH="939800" progId="Equation.3">
                  <p:embed/>
                </p:oleObj>
              </mc:Choice>
              <mc:Fallback>
                <p:oleObj name="Equation" r:id="rId7" imgW="1841500" imgH="939800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99B50DAA-360C-4B62-ACAD-BFF9D2CC4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5" y="1752611"/>
                        <a:ext cx="4748213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2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4B281B-9E74-4EFF-9137-05FACCAD7E99}"/>
              </a:ext>
            </a:extLst>
          </p:cNvPr>
          <p:cNvSpPr/>
          <p:nvPr/>
        </p:nvSpPr>
        <p:spPr>
          <a:xfrm>
            <a:off x="0" y="685800"/>
            <a:ext cx="70866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Rank of the Matrix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AB9B7121-A3A4-4FA4-99E5-4E9B788CC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8016"/>
              </p:ext>
            </p:extLst>
          </p:nvPr>
        </p:nvGraphicFramePr>
        <p:xfrm>
          <a:off x="571499" y="2570922"/>
          <a:ext cx="7896639" cy="1696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3" imgW="2400120" imgH="685800" progId="">
                  <p:embed/>
                </p:oleObj>
              </mc:Choice>
              <mc:Fallback>
                <p:oleObj name="Equation" r:id="rId3" imgW="2400120" imgH="685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" y="2570922"/>
                        <a:ext cx="7896639" cy="1696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42F4323-026E-4238-B154-594AA4E5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603382"/>
            <a:ext cx="8233664" cy="4872039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dirty="0"/>
              <a:t>                                            </a:t>
            </a:r>
            <a:r>
              <a:rPr lang="en-US" altLang="en-US" dirty="0">
                <a:solidFill>
                  <a:srgbClr val="FF0000"/>
                </a:solidFill>
              </a:rPr>
              <a:t>|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                               |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                               |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                               |</a:t>
            </a:r>
            <a:r>
              <a:rPr lang="en-US" altLang="en-US" dirty="0"/>
              <a:t>                          </a:t>
            </a:r>
          </a:p>
          <a:p>
            <a:pPr algn="just" eaLnBrk="1" hangingPunct="1"/>
            <a:r>
              <a:rPr lang="en-US" altLang="en-US" dirty="0"/>
              <a:t>The matrix in the above form is called </a:t>
            </a:r>
            <a:r>
              <a:rPr lang="en-US" altLang="en-US" dirty="0">
                <a:solidFill>
                  <a:srgbClr val="FF0000"/>
                </a:solidFill>
              </a:rPr>
              <a:t>     echelon form.</a:t>
            </a:r>
          </a:p>
          <a:p>
            <a:pPr eaLnBrk="1" hangingPunct="1"/>
            <a:r>
              <a:rPr lang="en-US" altLang="en-US" dirty="0"/>
              <a:t>No. of non-zero rows in </a:t>
            </a:r>
            <a:r>
              <a:rPr lang="en-US" altLang="en-US" dirty="0">
                <a:solidFill>
                  <a:srgbClr val="FF0000"/>
                </a:solidFill>
              </a:rPr>
              <a:t> echelon form </a:t>
            </a:r>
            <a:r>
              <a:rPr lang="en-US" altLang="en-US" dirty="0"/>
              <a:t>is called </a:t>
            </a:r>
            <a:r>
              <a:rPr lang="en-US" altLang="en-US" dirty="0">
                <a:solidFill>
                  <a:srgbClr val="FF0000"/>
                </a:solidFill>
              </a:rPr>
              <a:t>rank </a:t>
            </a:r>
            <a:r>
              <a:rPr lang="en-US" altLang="en-US" dirty="0"/>
              <a:t>of the matrix.</a:t>
            </a:r>
          </a:p>
        </p:txBody>
      </p:sp>
      <p:graphicFrame>
        <p:nvGraphicFramePr>
          <p:cNvPr id="23555" name="Object 8">
            <a:extLst>
              <a:ext uri="{FF2B5EF4-FFF2-40B4-BE49-F238E27FC236}">
                <a16:creationId xmlns:a16="http://schemas.microsoft.com/office/drawing/2014/main" id="{8E84EACD-3755-4BBD-A23F-F1903D2DC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264936"/>
              </p:ext>
            </p:extLst>
          </p:nvPr>
        </p:nvGraphicFramePr>
        <p:xfrm>
          <a:off x="1215136" y="1603382"/>
          <a:ext cx="4748213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3" imgW="1841500" imgH="939800" progId="Equation.3">
                  <p:embed/>
                </p:oleObj>
              </mc:Choice>
              <mc:Fallback>
                <p:oleObj name="Equation" r:id="rId3" imgW="1841500" imgH="939800" progId="Equation.3">
                  <p:embed/>
                  <p:pic>
                    <p:nvPicPr>
                      <p:cNvPr id="23555" name="Object 8">
                        <a:extLst>
                          <a:ext uri="{FF2B5EF4-FFF2-40B4-BE49-F238E27FC236}">
                            <a16:creationId xmlns:a16="http://schemas.microsoft.com/office/drawing/2014/main" id="{8E84EACD-3755-4BBD-A23F-F1903D2DC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136" y="1603382"/>
                        <a:ext cx="4748213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47F5B22B-F32D-4531-9069-B8123566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143000"/>
            <a:ext cx="8778240" cy="5376672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 n=no. of unknowns in the linear system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If rank of A=rank of [A/b]=n ,then the system has </a:t>
            </a:r>
            <a:r>
              <a:rPr lang="en-US" altLang="en-US" dirty="0">
                <a:solidFill>
                  <a:srgbClr val="FF0000"/>
                </a:solidFill>
              </a:rPr>
              <a:t>unique solution</a:t>
            </a:r>
            <a:r>
              <a:rPr lang="en-US" altLang="en-US" dirty="0"/>
              <a:t>.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If rank of A=rank of [A/b]&lt;n ,then the system has </a:t>
            </a:r>
            <a:r>
              <a:rPr lang="en-US" altLang="en-US" dirty="0">
                <a:solidFill>
                  <a:srgbClr val="FF0000"/>
                </a:solidFill>
              </a:rPr>
              <a:t>infinite no. of solutions</a:t>
            </a:r>
            <a:r>
              <a:rPr lang="en-US" altLang="en-US" dirty="0"/>
              <a:t>.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If rank of A ≠ rank of [A/b] , then the system has </a:t>
            </a:r>
            <a:r>
              <a:rPr lang="en-US" altLang="en-US" dirty="0">
                <a:solidFill>
                  <a:srgbClr val="FF0000"/>
                </a:solidFill>
              </a:rPr>
              <a:t>no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48C6-8A2A-4C9F-977C-3FF80A5C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6559826" cy="989024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Solve the following system of equations</a:t>
            </a:r>
            <a:endParaRPr lang="en-IN" sz="3200" b="1" dirty="0"/>
          </a:p>
        </p:txBody>
      </p:sp>
      <p:sp>
        <p:nvSpPr>
          <p:cNvPr id="25604" name="Content Placeholder 2">
            <a:extLst>
              <a:ext uri="{FF2B5EF4-FFF2-40B4-BE49-F238E27FC236}">
                <a16:creationId xmlns:a16="http://schemas.microsoft.com/office/drawing/2014/main" id="{EFB3D66C-299F-43BB-8E5C-3E431EF1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1.x+ y +z =6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2x+3y-2z=2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5x+y+2z=13.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2. x+ y +z =9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2x+5y+7z=52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2x+y-z =0.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dirty="0"/>
          </a:p>
        </p:txBody>
      </p:sp>
      <p:sp>
        <p:nvSpPr>
          <p:cNvPr id="25605" name="Content Placeholder 5">
            <a:extLst>
              <a:ext uri="{FF2B5EF4-FFF2-40B4-BE49-F238E27FC236}">
                <a16:creationId xmlns:a16="http://schemas.microsoft.com/office/drawing/2014/main" id="{71DF72A5-8FEB-4D6F-96A9-33BBD9B7C45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6" y="1558098"/>
            <a:ext cx="3803236" cy="442753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3. x +y+ z+ t= 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 x+ y+ z- t= 4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 x+ y-z + t= -4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 x- y +z + t= 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4. x+2y -z =3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3x-y+2z=-1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2x-2y+3z=2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x- y + z= -1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3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D3557F9-2DC3-42DA-9928-6FDAB577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EFF7714-5C89-4E67-88A1-59CDA6BA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Solve the linear system</a:t>
            </a:r>
          </a:p>
          <a:p>
            <a:pPr marL="0" indent="0" eaLnBrk="1" hangingPunct="1">
              <a:buNone/>
            </a:pPr>
            <a:r>
              <a:rPr lang="en-US" altLang="en-US" dirty="0"/>
              <a:t>    (</a:t>
            </a:r>
            <a:r>
              <a:rPr lang="en-US" altLang="en-US" dirty="0" err="1"/>
              <a:t>i</a:t>
            </a:r>
            <a:r>
              <a:rPr lang="en-US" altLang="en-US" dirty="0"/>
              <a:t>)                                 (ii)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(iii)</a:t>
            </a:r>
          </a:p>
        </p:txBody>
      </p:sp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4C6F6274-7C39-4E4C-935F-298A1CA53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8" y="2127256"/>
          <a:ext cx="2860675" cy="145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3" imgW="1269720" imgH="685800" progId="Equation.3">
                  <p:embed/>
                </p:oleObj>
              </mc:Choice>
              <mc:Fallback>
                <p:oleObj name="Equation" r:id="rId3" imgW="1269720" imgH="685800" progId="Equation.3">
                  <p:embed/>
                  <p:pic>
                    <p:nvPicPr>
                      <p:cNvPr id="26628" name="Object 5">
                        <a:extLst>
                          <a:ext uri="{FF2B5EF4-FFF2-40B4-BE49-F238E27FC236}">
                            <a16:creationId xmlns:a16="http://schemas.microsoft.com/office/drawing/2014/main" id="{4C6F6274-7C39-4E4C-935F-298A1CA53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8" y="2127256"/>
                        <a:ext cx="2860675" cy="1454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>
            <a:extLst>
              <a:ext uri="{FF2B5EF4-FFF2-40B4-BE49-F238E27FC236}">
                <a16:creationId xmlns:a16="http://schemas.microsoft.com/office/drawing/2014/main" id="{52D0ABFB-E17D-4E48-9A2F-8D110285C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8449" y="2112964"/>
          <a:ext cx="277653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Equation" r:id="rId5" imgW="1231560" imgH="685800" progId="Equation.3">
                  <p:embed/>
                </p:oleObj>
              </mc:Choice>
              <mc:Fallback>
                <p:oleObj name="Equation" r:id="rId5" imgW="1231560" imgH="685800" progId="Equation.3">
                  <p:embed/>
                  <p:pic>
                    <p:nvPicPr>
                      <p:cNvPr id="26629" name="Object 6">
                        <a:extLst>
                          <a:ext uri="{FF2B5EF4-FFF2-40B4-BE49-F238E27FC236}">
                            <a16:creationId xmlns:a16="http://schemas.microsoft.com/office/drawing/2014/main" id="{52D0ABFB-E17D-4E48-9A2F-8D110285C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49" y="2112964"/>
                        <a:ext cx="277653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>
            <a:extLst>
              <a:ext uri="{FF2B5EF4-FFF2-40B4-BE49-F238E27FC236}">
                <a16:creationId xmlns:a16="http://schemas.microsoft.com/office/drawing/2014/main" id="{99B62FDD-64FB-4765-AED6-3D03542E8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7" y="3935420"/>
          <a:ext cx="2357439" cy="140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7" imgW="1041120" imgH="660240" progId="Equation.3">
                  <p:embed/>
                </p:oleObj>
              </mc:Choice>
              <mc:Fallback>
                <p:oleObj name="Equation" r:id="rId7" imgW="1041120" imgH="660240" progId="Equation.3">
                  <p:embed/>
                  <p:pic>
                    <p:nvPicPr>
                      <p:cNvPr id="26630" name="Object 4">
                        <a:extLst>
                          <a:ext uri="{FF2B5EF4-FFF2-40B4-BE49-F238E27FC236}">
                            <a16:creationId xmlns:a16="http://schemas.microsoft.com/office/drawing/2014/main" id="{99B62FDD-64FB-4765-AED6-3D03542E8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7" y="3935420"/>
                        <a:ext cx="2357439" cy="1403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58D6FF83-A8D1-453C-8A2A-0E2AAE470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49" y="4038601"/>
          <a:ext cx="6002337" cy="259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3" imgW="2171700" imgH="939800" progId="Equation.3">
                  <p:embed/>
                </p:oleObj>
              </mc:Choice>
              <mc:Fallback>
                <p:oleObj name="Equation" r:id="rId3" imgW="2171700" imgH="939800" progId="Equation.3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58D6FF83-A8D1-453C-8A2A-0E2AAE470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49" y="4038601"/>
                        <a:ext cx="6002337" cy="2598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>
            <a:extLst>
              <a:ext uri="{FF2B5EF4-FFF2-40B4-BE49-F238E27FC236}">
                <a16:creationId xmlns:a16="http://schemas.microsoft.com/office/drawing/2014/main" id="{AF74B5F8-9FE8-4D8B-BF7A-B0E4DD896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589" y="152400"/>
            <a:ext cx="6345237" cy="1143000"/>
          </a:xfrm>
        </p:spPr>
        <p:txBody>
          <a:bodyPr/>
          <a:lstStyle/>
          <a:p>
            <a:pPr algn="l" eaLnBrk="1" hangingPunct="1"/>
            <a:r>
              <a:rPr lang="en-US" altLang="en-US" sz="3600" b="1" dirty="0"/>
              <a:t>Homogeneous Linear equations</a:t>
            </a:r>
            <a:endParaRPr lang="en-US" altLang="en-US" sz="3600" dirty="0"/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906A54B8-78B8-40F0-93F0-33A69BA15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93" y="1676405"/>
          <a:ext cx="6345237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Equation" r:id="rId5" imgW="2552700" imgH="914400" progId="Equation.3">
                  <p:embed/>
                </p:oleObj>
              </mc:Choice>
              <mc:Fallback>
                <p:oleObj name="Equation" r:id="rId5" imgW="2552700" imgH="91440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906A54B8-78B8-40F0-93F0-33A69BA15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93" y="1676405"/>
                        <a:ext cx="6345237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Line 5">
            <a:extLst>
              <a:ext uri="{FF2B5EF4-FFF2-40B4-BE49-F238E27FC236}">
                <a16:creationId xmlns:a16="http://schemas.microsoft.com/office/drawing/2014/main" id="{8E3875E6-E80E-4483-AEE5-FDD9EBB57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4800"/>
            <a:ext cx="0" cy="2514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D32B3E25-DD5B-49ED-8377-2D0F3A27D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 animBg="1"/>
      <p:bldP spid="276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DF84-8460-49C1-B92D-6A6BEB14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258768"/>
            <a:ext cx="8229600" cy="8731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Solve the following system of equations</a:t>
            </a:r>
            <a:endParaRPr lang="en-IN" sz="3200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CB1DBFB-E7E2-485A-8A7C-B72FDB86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1.x+3y-2z = 0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2x-y+4z=0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x-11y+14z=0.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2. 4x+ 2y +z+3w =0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6x+3y+4z+7w=0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2x+y+w =0.</a:t>
            </a:r>
          </a:p>
          <a:p>
            <a:pPr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10FF60A4-B864-46EA-A81F-A97198465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843" y="228600"/>
            <a:ext cx="4426228" cy="889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Inverse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DFFCC2E-EDC4-471E-874D-2CA2602F38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448" y="1207014"/>
            <a:ext cx="8723509" cy="507491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Matrix division is undefined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However, there is a matrix inverse for non singular square matrices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          [</a:t>
            </a:r>
            <a:r>
              <a:rPr lang="en-US" altLang="en-US" i="1" dirty="0"/>
              <a:t>A</a:t>
            </a:r>
            <a:r>
              <a:rPr lang="en-US" altLang="en-US" dirty="0"/>
              <a:t>]</a:t>
            </a:r>
            <a:r>
              <a:rPr lang="en-US" altLang="en-US" baseline="30000" dirty="0">
                <a:sym typeface="Symbol" panose="05050102010706020507" pitchFamily="18" charset="2"/>
              </a:rPr>
              <a:t></a:t>
            </a:r>
            <a:r>
              <a:rPr lang="en-US" altLang="en-US" i="1" baseline="30000" dirty="0"/>
              <a:t>1</a:t>
            </a:r>
            <a:r>
              <a:rPr lang="en-US" altLang="en-US" dirty="0"/>
              <a:t> [</a:t>
            </a:r>
            <a:r>
              <a:rPr lang="en-US" altLang="en-US" i="1" dirty="0"/>
              <a:t>A</a:t>
            </a:r>
            <a:r>
              <a:rPr lang="en-US" altLang="en-US" dirty="0"/>
              <a:t>] = [</a:t>
            </a:r>
            <a:r>
              <a:rPr lang="en-US" altLang="en-US" i="1" dirty="0"/>
              <a:t>A</a:t>
            </a:r>
            <a:r>
              <a:rPr lang="en-US" altLang="en-US" dirty="0"/>
              <a:t>] [</a:t>
            </a:r>
            <a:r>
              <a:rPr lang="en-US" altLang="en-US" i="1" dirty="0"/>
              <a:t>A</a:t>
            </a:r>
            <a:r>
              <a:rPr lang="en-US" altLang="en-US" dirty="0"/>
              <a:t>]</a:t>
            </a:r>
            <a:r>
              <a:rPr lang="en-US" altLang="en-US" baseline="30000" dirty="0">
                <a:sym typeface="Symbol" panose="05050102010706020507" pitchFamily="18" charset="2"/>
              </a:rPr>
              <a:t></a:t>
            </a:r>
            <a:r>
              <a:rPr lang="en-US" altLang="en-US" i="1" baseline="30000" dirty="0"/>
              <a:t>1</a:t>
            </a:r>
            <a:r>
              <a:rPr lang="en-US" altLang="en-US" dirty="0"/>
              <a:t> = [</a:t>
            </a:r>
            <a:r>
              <a:rPr lang="en-US" altLang="en-US" i="1" dirty="0"/>
              <a:t>I</a:t>
            </a:r>
            <a:r>
              <a:rPr lang="en-US" altLang="en-US" dirty="0"/>
              <a:t>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Multiplication of a matrix by the inverse is analogous to 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969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55BD6E57-3D33-481F-B695-DC9452A0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355598"/>
            <a:ext cx="8083826" cy="5218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If  A has an inverse, then A is called a non-singular matrix. (|A|≠0)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If A has no inverse, the A is called a singular matrix.    (|A|=0)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If A has an inverse then it is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69DD32ED-7558-40A0-BE58-2DF9FC4A7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5901"/>
            <a:ext cx="8764587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Gauss-Jordan Elimination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503B09-ED24-4669-BF7B-B309853E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0386"/>
            <a:ext cx="8178800" cy="481171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dirty="0"/>
              <a:t>  To find the inverse of a Matrix </a:t>
            </a:r>
            <a:r>
              <a:rPr lang="en-US" altLang="en-US" b="1" dirty="0">
                <a:solidFill>
                  <a:srgbClr val="000099"/>
                </a:solidFill>
              </a:rPr>
              <a:t>A</a:t>
            </a:r>
            <a:r>
              <a:rPr lang="en-US" altLang="en-US" dirty="0"/>
              <a:t> using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/>
              <a:t>   Gauss-Jordan Method  where  </a:t>
            </a:r>
            <a:r>
              <a:rPr lang="en-US" altLang="en-US" b="1" dirty="0">
                <a:solidFill>
                  <a:srgbClr val="000099"/>
                </a:solidFill>
              </a:rPr>
              <a:t>A </a:t>
            </a:r>
            <a:r>
              <a:rPr lang="en-US" altLang="en-US" dirty="0"/>
              <a:t> is,</a:t>
            </a:r>
          </a:p>
        </p:txBody>
      </p:sp>
      <p:graphicFrame>
        <p:nvGraphicFramePr>
          <p:cNvPr id="31748" name="Object 8">
            <a:extLst>
              <a:ext uri="{FF2B5EF4-FFF2-40B4-BE49-F238E27FC236}">
                <a16:creationId xmlns:a16="http://schemas.microsoft.com/office/drawing/2014/main" id="{50BD96CA-89CC-4210-B61D-D465AC5C6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5" y="3394080"/>
          <a:ext cx="305752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3" imgW="1612900" imgH="939800" progId="Equation.3">
                  <p:embed/>
                </p:oleObj>
              </mc:Choice>
              <mc:Fallback>
                <p:oleObj name="Equation" r:id="rId3" imgW="1612900" imgH="939800" progId="Equation.3">
                  <p:embed/>
                  <p:pic>
                    <p:nvPicPr>
                      <p:cNvPr id="31748" name="Object 8">
                        <a:extLst>
                          <a:ext uri="{FF2B5EF4-FFF2-40B4-BE49-F238E27FC236}">
                            <a16:creationId xmlns:a16="http://schemas.microsoft.com/office/drawing/2014/main" id="{50BD96CA-89CC-4210-B61D-D465AC5C6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5" y="3394080"/>
                        <a:ext cx="3057525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74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5">
            <a:extLst>
              <a:ext uri="{FF2B5EF4-FFF2-40B4-BE49-F238E27FC236}">
                <a16:creationId xmlns:a16="http://schemas.microsoft.com/office/drawing/2014/main" id="{183DE95F-C63B-4EC8-8286-F9603759D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75157"/>
              </p:ext>
            </p:extLst>
          </p:nvPr>
        </p:nvGraphicFramePr>
        <p:xfrm>
          <a:off x="1268513" y="1935958"/>
          <a:ext cx="5343669" cy="210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3" imgW="2451100" imgH="965200" progId="Equation.3">
                  <p:embed/>
                </p:oleObj>
              </mc:Choice>
              <mc:Fallback>
                <p:oleObj name="Equation" r:id="rId3" imgW="2451100" imgH="965200" progId="Equation.3">
                  <p:embed/>
                  <p:pic>
                    <p:nvPicPr>
                      <p:cNvPr id="32770" name="Object 5">
                        <a:extLst>
                          <a:ext uri="{FF2B5EF4-FFF2-40B4-BE49-F238E27FC236}">
                            <a16:creationId xmlns:a16="http://schemas.microsoft.com/office/drawing/2014/main" id="{183DE95F-C63B-4EC8-8286-F9603759D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513" y="1935958"/>
                        <a:ext cx="5343669" cy="2105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itle 8">
            <a:extLst>
              <a:ext uri="{FF2B5EF4-FFF2-40B4-BE49-F238E27FC236}">
                <a16:creationId xmlns:a16="http://schemas.microsoft.com/office/drawing/2014/main" id="{3AA67835-D8B9-4794-8C33-1E7AA6A1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448594"/>
            <a:ext cx="7772400" cy="4873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We write </a:t>
            </a:r>
          </a:p>
        </p:txBody>
      </p:sp>
      <p:sp>
        <p:nvSpPr>
          <p:cNvPr id="32772" name="Rectangle 8">
            <a:extLst>
              <a:ext uri="{FF2B5EF4-FFF2-40B4-BE49-F238E27FC236}">
                <a16:creationId xmlns:a16="http://schemas.microsoft.com/office/drawing/2014/main" id="{BA67FDBC-339F-423E-B8E5-A0793DB04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0" y="4421199"/>
            <a:ext cx="8509000" cy="1252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rgbClr val="000099"/>
                </a:solidFill>
              </a:rPr>
              <a:t>Whatever you do to left-hand-side, do to the right-hand side </a:t>
            </a:r>
            <a:r>
              <a:rPr lang="en-US" altLang="en-US" sz="2800" b="1" dirty="0">
                <a:solidFill>
                  <a:srgbClr val="FF0000"/>
                </a:solidFill>
              </a:rPr>
              <a:t>(useful when solving system of equations)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B6F54-8D09-4F18-B18D-B5A59B82D5BD}"/>
              </a:ext>
            </a:extLst>
          </p:cNvPr>
          <p:cNvSpPr txBox="1"/>
          <p:nvPr/>
        </p:nvSpPr>
        <p:spPr>
          <a:xfrm>
            <a:off x="579443" y="581032"/>
            <a:ext cx="36912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Alternate Definition:</a:t>
            </a:r>
            <a:endParaRPr lang="en-US" b="1" dirty="0">
              <a:latin typeface="+mj-lt"/>
            </a:endParaRPr>
          </a:p>
        </p:txBody>
      </p:sp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97DDDE5B-C428-49D9-AD94-F90D05910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979099"/>
              </p:ext>
            </p:extLst>
          </p:nvPr>
        </p:nvGraphicFramePr>
        <p:xfrm>
          <a:off x="118963" y="1469142"/>
          <a:ext cx="8756787" cy="347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3517560" imgH="1396800" progId="Equation.DSMT4">
                  <p:embed/>
                </p:oleObj>
              </mc:Choice>
              <mc:Fallback>
                <p:oleObj name="Equation" r:id="rId3" imgW="3517560" imgH="139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3" y="1469142"/>
                        <a:ext cx="8756787" cy="347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1E81E73-73CD-410B-AC07-637B4461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</a:rPr>
              <a:t>Exercise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13D2404-A00A-4AD6-A51D-AB9496EC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3394"/>
            <a:ext cx="8178800" cy="4646612"/>
          </a:xfrm>
        </p:spPr>
        <p:txBody>
          <a:bodyPr/>
          <a:lstStyle/>
          <a:p>
            <a:pPr eaLnBrk="1" hangingPunct="1"/>
            <a:r>
              <a:rPr lang="en-US" altLang="en-US"/>
              <a:t>(i)                      (ii)                      (iii)     </a:t>
            </a:r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id="{58DA7B9A-5CDC-4D95-BC8A-B205A7B8B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4" y="1820868"/>
          <a:ext cx="1401763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3" imgW="774364" imgH="710891" progId="Equation.3">
                  <p:embed/>
                </p:oleObj>
              </mc:Choice>
              <mc:Fallback>
                <p:oleObj name="Equation" r:id="rId3" imgW="774364" imgH="710891" progId="Equation.3">
                  <p:embed/>
                  <p:pic>
                    <p:nvPicPr>
                      <p:cNvPr id="33796" name="Object 2">
                        <a:extLst>
                          <a:ext uri="{FF2B5EF4-FFF2-40B4-BE49-F238E27FC236}">
                            <a16:creationId xmlns:a16="http://schemas.microsoft.com/office/drawing/2014/main" id="{58DA7B9A-5CDC-4D95-BC8A-B205A7B8B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4" y="1820868"/>
                        <a:ext cx="1401763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>
            <a:extLst>
              <a:ext uri="{FF2B5EF4-FFF2-40B4-BE49-F238E27FC236}">
                <a16:creationId xmlns:a16="http://schemas.microsoft.com/office/drawing/2014/main" id="{1CEFD93B-9191-46E5-8036-D0EADF06C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1" y="1809757"/>
          <a:ext cx="1517651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5" imgW="838200" imgH="711200" progId="Equation.3">
                  <p:embed/>
                </p:oleObj>
              </mc:Choice>
              <mc:Fallback>
                <p:oleObj name="Equation" r:id="rId5" imgW="838200" imgH="711200" progId="Equation.3">
                  <p:embed/>
                  <p:pic>
                    <p:nvPicPr>
                      <p:cNvPr id="33797" name="Object 3">
                        <a:extLst>
                          <a:ext uri="{FF2B5EF4-FFF2-40B4-BE49-F238E27FC236}">
                            <a16:creationId xmlns:a16="http://schemas.microsoft.com/office/drawing/2014/main" id="{1CEFD93B-9191-46E5-8036-D0EADF06C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1" y="1809757"/>
                        <a:ext cx="1517651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75EF73F2-7DE2-45F8-AE6C-815C647F8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8424" y="1809757"/>
          <a:ext cx="14255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Equation" r:id="rId7" imgW="787400" imgH="711200" progId="Equation.3">
                  <p:embed/>
                </p:oleObj>
              </mc:Choice>
              <mc:Fallback>
                <p:oleObj name="Equation" r:id="rId7" imgW="787400" imgH="711200" progId="Equation.3">
                  <p:embed/>
                  <p:pic>
                    <p:nvPicPr>
                      <p:cNvPr id="33798" name="Object 5">
                        <a:extLst>
                          <a:ext uri="{FF2B5EF4-FFF2-40B4-BE49-F238E27FC236}">
                            <a16:creationId xmlns:a16="http://schemas.microsoft.com/office/drawing/2014/main" id="{75EF73F2-7DE2-45F8-AE6C-815C647F8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24" y="1809757"/>
                        <a:ext cx="1425575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4815-B347-4C01-B2B7-83894E08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/>
              <a:t>    </a:t>
            </a:r>
            <a:r>
              <a:rPr lang="en-US" sz="4800" dirty="0"/>
              <a:t>Thank you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BC615483-2B77-4540-8EC6-4C787C2D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32" indent="-28574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971" indent="-22859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160" indent="-22859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349" indent="-22859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5F9034-0C8C-4A82-8C8E-988789F717C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09C47-4ECD-481C-B8DC-65FF5A108B56}"/>
              </a:ext>
            </a:extLst>
          </p:cNvPr>
          <p:cNvSpPr txBox="1"/>
          <p:nvPr/>
        </p:nvSpPr>
        <p:spPr>
          <a:xfrm>
            <a:off x="304811" y="609603"/>
            <a:ext cx="671709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Important results of the Rank of the Matrix:</a:t>
            </a:r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69A324E8-930B-46E0-A57B-006E54C5E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59476"/>
              </p:ext>
            </p:extLst>
          </p:nvPr>
        </p:nvGraphicFramePr>
        <p:xfrm>
          <a:off x="380999" y="1371605"/>
          <a:ext cx="7437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3" imgW="2095200" imgH="203040" progId="">
                  <p:embed/>
                </p:oleObj>
              </mc:Choice>
              <mc:Fallback>
                <p:oleObj name="Equation" r:id="rId3" imgW="2095200" imgH="20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1371605"/>
                        <a:ext cx="74377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ADB15AA0-A1F8-43DC-B27D-B9B654D3B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3319"/>
              </p:ext>
            </p:extLst>
          </p:nvPr>
        </p:nvGraphicFramePr>
        <p:xfrm>
          <a:off x="381007" y="2057400"/>
          <a:ext cx="743777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5" imgW="2019240" imgH="203040" progId="">
                  <p:embed/>
                </p:oleObj>
              </mc:Choice>
              <mc:Fallback>
                <p:oleObj name="Equation" r:id="rId5" imgW="2019240" imgH="203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7" y="2057400"/>
                        <a:ext cx="7437776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553597B8-5317-44CC-A6FE-D9F2423D1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969202"/>
              </p:ext>
            </p:extLst>
          </p:nvPr>
        </p:nvGraphicFramePr>
        <p:xfrm>
          <a:off x="304805" y="2743200"/>
          <a:ext cx="768625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7" imgW="2425680" imgH="253800" progId="">
                  <p:embed/>
                </p:oleObj>
              </mc:Choice>
              <mc:Fallback>
                <p:oleObj name="Equation" r:id="rId7" imgW="2425680" imgH="253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5" y="2743200"/>
                        <a:ext cx="768625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9669E71D-826B-44AB-AE56-AE769DA2C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568513"/>
              </p:ext>
            </p:extLst>
          </p:nvPr>
        </p:nvGraphicFramePr>
        <p:xfrm>
          <a:off x="304805" y="3657600"/>
          <a:ext cx="795129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9" imgW="2450880" imgH="457200" progId="">
                  <p:embed/>
                </p:oleObj>
              </mc:Choice>
              <mc:Fallback>
                <p:oleObj name="Equation" r:id="rId9" imgW="245088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5" y="3657600"/>
                        <a:ext cx="7951299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D696DBA9-51A1-4DC5-8AE4-CCEA50FCF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4783"/>
              </p:ext>
            </p:extLst>
          </p:nvPr>
        </p:nvGraphicFramePr>
        <p:xfrm>
          <a:off x="381000" y="5029211"/>
          <a:ext cx="795129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11" imgW="2184120" imgH="457200" progId="">
                  <p:embed/>
                </p:oleObj>
              </mc:Choice>
              <mc:Fallback>
                <p:oleObj name="Equation" r:id="rId11" imgW="218412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29211"/>
                        <a:ext cx="795129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BC912C01-B34E-4818-B0AE-48EDCC29A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49829"/>
              </p:ext>
            </p:extLst>
          </p:nvPr>
        </p:nvGraphicFramePr>
        <p:xfrm>
          <a:off x="457211" y="1547882"/>
          <a:ext cx="797117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Equation" r:id="rId3" imgW="2768400" imgH="457200" progId="Equation.DSMT4">
                  <p:embed/>
                </p:oleObj>
              </mc:Choice>
              <mc:Fallback>
                <p:oleObj name="Equation" r:id="rId3" imgW="276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11" y="1547882"/>
                        <a:ext cx="797117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487CA10C-C47E-445F-A92E-3D0E1C4C4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20930"/>
              </p:ext>
            </p:extLst>
          </p:nvPr>
        </p:nvGraphicFramePr>
        <p:xfrm>
          <a:off x="533407" y="2932176"/>
          <a:ext cx="797117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Equation" r:id="rId5" imgW="2603160" imgH="457200" progId="">
                  <p:embed/>
                </p:oleObj>
              </mc:Choice>
              <mc:Fallback>
                <p:oleObj name="Equation" r:id="rId5" imgW="2603160" imgH="457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7" y="2932176"/>
                        <a:ext cx="797117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D3A6A0A4-20F6-4088-BE83-20C59DF14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397069"/>
              </p:ext>
            </p:extLst>
          </p:nvPr>
        </p:nvGraphicFramePr>
        <p:xfrm>
          <a:off x="457211" y="4151382"/>
          <a:ext cx="797117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7" name="Equation" r:id="rId7" imgW="3111480" imgH="431640" progId="">
                  <p:embed/>
                </p:oleObj>
              </mc:Choice>
              <mc:Fallback>
                <p:oleObj name="Equation" r:id="rId7" imgW="311148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11" y="4151382"/>
                        <a:ext cx="797117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CD3AA343-EF74-4D07-9325-74C1DB1D4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14833"/>
              </p:ext>
            </p:extLst>
          </p:nvPr>
        </p:nvGraphicFramePr>
        <p:xfrm>
          <a:off x="533400" y="5446776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9" imgW="1117440" imgH="279360" progId="">
                  <p:embed/>
                </p:oleObj>
              </mc:Choice>
              <mc:Fallback>
                <p:oleObj name="Equation" r:id="rId9" imgW="1117440" imgH="2793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46776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E1B6DEF2-54F7-468D-8E64-60D547389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7" y="1447801"/>
          <a:ext cx="8210551" cy="5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3" imgW="3771720" imgH="253800" progId="">
                  <p:embed/>
                </p:oleObj>
              </mc:Choice>
              <mc:Fallback>
                <p:oleObj name="Equation" r:id="rId3" imgW="3771720" imgH="253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7" y="1447801"/>
                        <a:ext cx="8210551" cy="552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9BAAB6-4D16-4083-B6BC-A17ED29B2840}"/>
              </a:ext>
            </a:extLst>
          </p:cNvPr>
          <p:cNvSpPr txBox="1"/>
          <p:nvPr/>
        </p:nvSpPr>
        <p:spPr>
          <a:xfrm>
            <a:off x="304800" y="533407"/>
            <a:ext cx="112524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Note: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F1734314-C7BF-488B-914D-54BC050AC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11" y="2286006"/>
          <a:ext cx="80629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5" imgW="3860640" imgH="431640" progId="">
                  <p:embed/>
                </p:oleObj>
              </mc:Choice>
              <mc:Fallback>
                <p:oleObj name="Equation" r:id="rId5" imgW="3860640" imgH="431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11" y="2286006"/>
                        <a:ext cx="80629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C:\Users\LENOVO\Desktop\Capture.JPG">
            <a:extLst>
              <a:ext uri="{FF2B5EF4-FFF2-40B4-BE49-F238E27FC236}">
                <a16:creationId xmlns:a16="http://schemas.microsoft.com/office/drawing/2014/main" id="{71BF5572-3B9C-4E5F-B076-370D9CC08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322" y="1497496"/>
            <a:ext cx="8269356" cy="491655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7">
            <a:extLst>
              <a:ext uri="{FF2B5EF4-FFF2-40B4-BE49-F238E27FC236}">
                <a16:creationId xmlns:a16="http://schemas.microsoft.com/office/drawing/2014/main" id="{66305593-3553-493C-BB39-BE3948660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544" y="228611"/>
            <a:ext cx="8755063" cy="8810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System of Linear Equations</a:t>
            </a:r>
            <a:endParaRPr lang="en-US" sz="3200" dirty="0"/>
          </a:p>
        </p:txBody>
      </p:sp>
      <p:sp>
        <p:nvSpPr>
          <p:cNvPr id="11267" name="Rectangle 8">
            <a:extLst>
              <a:ext uri="{FF2B5EF4-FFF2-40B4-BE49-F238E27FC236}">
                <a16:creationId xmlns:a16="http://schemas.microsoft.com/office/drawing/2014/main" id="{2C6A9816-F731-4998-90E5-6AD53C0ED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5"/>
            <a:ext cx="8102600" cy="44291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Linear equations are two  types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    1. Non-Homogeneous Linear equations </a:t>
            </a:r>
          </a:p>
          <a:p>
            <a:pPr eaLnBrk="1" hangingPunct="1">
              <a:lnSpc>
                <a:spcPct val="140000"/>
              </a:lnSpc>
            </a:pPr>
            <a:endParaRPr lang="en-US" altLang="en-US" sz="2800" b="1" dirty="0"/>
          </a:p>
          <a:p>
            <a:pPr eaLnBrk="1" hangingPunct="1">
              <a:lnSpc>
                <a:spcPct val="140000"/>
              </a:lnSpc>
            </a:pPr>
            <a:endParaRPr lang="en-US" altLang="en-US" sz="2800" b="1" dirty="0"/>
          </a:p>
          <a:p>
            <a:pPr eaLnBrk="1" hangingPunct="1">
              <a:lnSpc>
                <a:spcPct val="140000"/>
              </a:lnSpc>
            </a:pPr>
            <a:endParaRPr lang="en-US" altLang="en-US" sz="2800" b="1" dirty="0"/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en-US" sz="2800" b="1" dirty="0"/>
              <a:t>     2. Homogeneous Linear equations </a:t>
            </a:r>
          </a:p>
          <a:p>
            <a:pPr eaLnBrk="1" hangingPunct="1">
              <a:lnSpc>
                <a:spcPct val="140000"/>
              </a:lnSpc>
            </a:pPr>
            <a:endParaRPr lang="en-US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0C231B8E-1774-4791-AF5D-C8B68E12D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3563" y="2182814"/>
          <a:ext cx="1270000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3" imgW="520474" imgH="165028" progId="Equation.3">
                  <p:embed/>
                </p:oleObj>
              </mc:Choice>
              <mc:Fallback>
                <p:oleObj name="Equation" r:id="rId3" imgW="520474" imgH="165028" progId="Equation.3">
                  <p:embed/>
                  <p:pic>
                    <p:nvPicPr>
                      <p:cNvPr id="11268" name="Object 3">
                        <a:extLst>
                          <a:ext uri="{FF2B5EF4-FFF2-40B4-BE49-F238E27FC236}">
                            <a16:creationId xmlns:a16="http://schemas.microsoft.com/office/drawing/2014/main" id="{0C231B8E-1774-4791-AF5D-C8B68E12D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2182814"/>
                        <a:ext cx="1270000" cy="400051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19CB4A1C-F2E9-4B1A-9D44-A3BA87938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61" y="332106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11269" name="Object 4">
                        <a:extLst>
                          <a:ext uri="{FF2B5EF4-FFF2-40B4-BE49-F238E27FC236}">
                            <a16:creationId xmlns:a16="http://schemas.microsoft.com/office/drawing/2014/main" id="{19CB4A1C-F2E9-4B1A-9D44-A3BA87938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61" y="332106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>
            <a:extLst>
              <a:ext uri="{FF2B5EF4-FFF2-40B4-BE49-F238E27FC236}">
                <a16:creationId xmlns:a16="http://schemas.microsoft.com/office/drawing/2014/main" id="{C80F84C9-5E6A-4A8D-84A2-3F4B57F75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8268" y="4819660"/>
          <a:ext cx="1254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7" imgW="507780" imgH="177723" progId="Equation.3">
                  <p:embed/>
                </p:oleObj>
              </mc:Choice>
              <mc:Fallback>
                <p:oleObj name="Equation" r:id="rId7" imgW="507780" imgH="177723" progId="Equation.3">
                  <p:embed/>
                  <p:pic>
                    <p:nvPicPr>
                      <p:cNvPr id="11270" name="Object 9">
                        <a:extLst>
                          <a:ext uri="{FF2B5EF4-FFF2-40B4-BE49-F238E27FC236}">
                            <a16:creationId xmlns:a16="http://schemas.microsoft.com/office/drawing/2014/main" id="{C80F84C9-5E6A-4A8D-84A2-3F4B57F75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8" y="4819660"/>
                        <a:ext cx="1254125" cy="4349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1">
            <a:extLst>
              <a:ext uri="{FF2B5EF4-FFF2-40B4-BE49-F238E27FC236}">
                <a16:creationId xmlns:a16="http://schemas.microsoft.com/office/drawing/2014/main" id="{AF905ED5-77C4-491A-98E1-1B02D902E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86" y="2665417"/>
          <a:ext cx="416242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9" imgW="1955800" imgH="914400" progId="Equation.3">
                  <p:embed/>
                </p:oleObj>
              </mc:Choice>
              <mc:Fallback>
                <p:oleObj name="Equation" r:id="rId9" imgW="1955800" imgH="914400" progId="Equation.3">
                  <p:embed/>
                  <p:pic>
                    <p:nvPicPr>
                      <p:cNvPr id="11271" name="Object 11">
                        <a:extLst>
                          <a:ext uri="{FF2B5EF4-FFF2-40B4-BE49-F238E27FC236}">
                            <a16:creationId xmlns:a16="http://schemas.microsoft.com/office/drawing/2014/main" id="{AF905ED5-77C4-491A-98E1-1B02D902E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86" y="2665417"/>
                        <a:ext cx="416242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  <p:bldP spid="11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>
            <a:extLst>
              <a:ext uri="{FF2B5EF4-FFF2-40B4-BE49-F238E27FC236}">
                <a16:creationId xmlns:a16="http://schemas.microsoft.com/office/drawing/2014/main" id="{CEFAEB39-2EA3-4519-A864-CFB35FB3B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8" y="196851"/>
            <a:ext cx="76962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 Homogeneous Linear Systems</a:t>
            </a:r>
          </a:p>
        </p:txBody>
      </p:sp>
      <p:sp>
        <p:nvSpPr>
          <p:cNvPr id="12291" name="Rectangle 6">
            <a:extLst>
              <a:ext uri="{FF2B5EF4-FFF2-40B4-BE49-F238E27FC236}">
                <a16:creationId xmlns:a16="http://schemas.microsoft.com/office/drawing/2014/main" id="{C6F33196-8BA8-4DB5-8C10-D8C8D9018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550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Linear equations and constant coefficients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                                                               ____(1)                               </a:t>
            </a:r>
          </a:p>
          <a:p>
            <a:pPr eaLnBrk="1" hangingPunct="1"/>
            <a:r>
              <a:rPr lang="en-US" altLang="en-US" i="1" dirty="0" err="1"/>
              <a:t>a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are constants</a:t>
            </a: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8BB12DDD-F8B0-473F-81A6-59E59E872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82" y="2386024"/>
          <a:ext cx="4694239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3" imgW="1854200" imgH="914400" progId="Equation.3">
                  <p:embed/>
                </p:oleObj>
              </mc:Choice>
              <mc:Fallback>
                <p:oleObj name="Equation" r:id="rId3" imgW="1854200" imgH="914400" progId="Equation.3">
                  <p:embed/>
                  <p:pic>
                    <p:nvPicPr>
                      <p:cNvPr id="12292" name="Object 3">
                        <a:extLst>
                          <a:ext uri="{FF2B5EF4-FFF2-40B4-BE49-F238E27FC236}">
                            <a16:creationId xmlns:a16="http://schemas.microsoft.com/office/drawing/2014/main" id="{8BB12DDD-F8B0-473F-81A6-59E59E872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82" y="2386024"/>
                        <a:ext cx="4694239" cy="2314575"/>
                      </a:xfrm>
                      <a:prstGeom prst="rect">
                        <a:avLst/>
                      </a:prstGeom>
                      <a:solidFill>
                        <a:srgbClr val="C9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12291" grpId="0" uiExpand="1" build="p"/>
    </p:bldLst>
  </p:timing>
</p:sld>
</file>

<file path=ppt/theme/theme1.xml><?xml version="1.0" encoding="utf-8"?>
<a:theme xmlns:a="http://schemas.openxmlformats.org/drawingml/2006/main" name="PPT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</Template>
  <TotalTime>3174</TotalTime>
  <Words>690</Words>
  <Application>Microsoft Office PowerPoint</Application>
  <PresentationFormat>On-screen Show (4:3)</PresentationFormat>
  <Paragraphs>118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Monotype Sorts</vt:lpstr>
      <vt:lpstr>Times New Roman</vt:lpstr>
      <vt:lpstr>Wingdings</vt:lpstr>
      <vt:lpstr>PPT format</vt:lpstr>
      <vt:lpstr>Equation</vt:lpstr>
      <vt:lpstr>MATHEMATICAL FOUNDATIONS FOR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of Linear Equations</vt:lpstr>
      <vt:lpstr>Non Homogeneous Linear Systems</vt:lpstr>
      <vt:lpstr>Mathematical background</vt:lpstr>
      <vt:lpstr>Solution of Linear equations</vt:lpstr>
      <vt:lpstr>Graphical Method</vt:lpstr>
      <vt:lpstr>Graphical Method</vt:lpstr>
      <vt:lpstr>Graphical Method</vt:lpstr>
      <vt:lpstr>Non-Homogeneous Linear equations</vt:lpstr>
      <vt:lpstr>Elimination of first column</vt:lpstr>
      <vt:lpstr>Elimination of second column</vt:lpstr>
      <vt:lpstr>Elimination of third column</vt:lpstr>
      <vt:lpstr>Back-Substitution</vt:lpstr>
      <vt:lpstr>PowerPoint Presentation</vt:lpstr>
      <vt:lpstr>PowerPoint Presentation</vt:lpstr>
      <vt:lpstr>Solve the following system of equations</vt:lpstr>
      <vt:lpstr>   EXERCISE</vt:lpstr>
      <vt:lpstr>Homogeneous Linear equations</vt:lpstr>
      <vt:lpstr>Solve the following system of equations</vt:lpstr>
      <vt:lpstr>Matrix Inverse</vt:lpstr>
      <vt:lpstr>PowerPoint Presentation</vt:lpstr>
      <vt:lpstr>Gauss-Jordan Elimination</vt:lpstr>
      <vt:lpstr>We write </vt:lpstr>
      <vt:lpstr>Exercise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Dr.Riyazuddin</dc:creator>
  <cp:lastModifiedBy>YVKRaviKumar</cp:lastModifiedBy>
  <cp:revision>196</cp:revision>
  <dcterms:created xsi:type="dcterms:W3CDTF">1996-09-30T18:28:10Z</dcterms:created>
  <dcterms:modified xsi:type="dcterms:W3CDTF">2020-11-22T03:17:31Z</dcterms:modified>
</cp:coreProperties>
</file>