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0" r:id="rId4"/>
    <p:sldId id="257" r:id="rId5"/>
    <p:sldId id="271" r:id="rId6"/>
    <p:sldId id="259" r:id="rId7"/>
    <p:sldId id="266" r:id="rId8"/>
    <p:sldId id="264" r:id="rId9"/>
    <p:sldId id="265" r:id="rId10"/>
    <p:sldId id="260" r:id="rId11"/>
    <p:sldId id="272" r:id="rId12"/>
    <p:sldId id="261" r:id="rId13"/>
    <p:sldId id="273" r:id="rId14"/>
    <p:sldId id="262" r:id="rId15"/>
    <p:sldId id="269" r:id="rId16"/>
    <p:sldId id="274" r:id="rId17"/>
    <p:sldId id="267" r:id="rId18"/>
    <p:sldId id="268" r:id="rId19"/>
    <p:sldId id="275" r:id="rId20"/>
    <p:sldId id="279" r:id="rId21"/>
    <p:sldId id="280" r:id="rId22"/>
    <p:sldId id="276" r:id="rId23"/>
    <p:sldId id="263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3"/>
    <p:restoredTop sz="94620"/>
  </p:normalViewPr>
  <p:slideViewPr>
    <p:cSldViewPr snapToGrid="0">
      <p:cViewPr varScale="1">
        <p:scale>
          <a:sx n="124" d="100"/>
          <a:sy n="124" d="100"/>
        </p:scale>
        <p:origin x="19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4DDC50-AEDF-4CD2-AE14-8B37D99DF95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CFDA257-28FF-420B-9660-2FAC674029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Bathrooms Reign Supreme</a:t>
          </a:r>
          <a:r>
            <a:rPr lang="en-US" dirty="0"/>
            <a:t>: The most important feature by far is the number of bathrooms. This reinforces the well-known fact that more bathrooms are strongly associated with higher house prices.</a:t>
          </a:r>
        </a:p>
      </dgm:t>
    </dgm:pt>
    <dgm:pt modelId="{85C69F8D-0D4A-4315-ACD4-49678B71A7FF}" type="parTrans" cxnId="{F9B37EFB-5553-49C0-B7DA-62C22498EEEE}">
      <dgm:prSet/>
      <dgm:spPr/>
      <dgm:t>
        <a:bodyPr/>
        <a:lstStyle/>
        <a:p>
          <a:endParaRPr lang="en-US"/>
        </a:p>
      </dgm:t>
    </dgm:pt>
    <dgm:pt modelId="{BCD8908E-7955-439F-A431-B500376C3D80}" type="sibTrans" cxnId="{F9B37EFB-5553-49C0-B7DA-62C22498EEEE}">
      <dgm:prSet/>
      <dgm:spPr/>
      <dgm:t>
        <a:bodyPr/>
        <a:lstStyle/>
        <a:p>
          <a:endParaRPr lang="en-US"/>
        </a:p>
      </dgm:t>
    </dgm:pt>
    <dgm:pt modelId="{BF6F47A5-E4DF-460A-B89F-AE3B870B63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Space is Key</a:t>
          </a:r>
          <a:r>
            <a:rPr lang="en-US"/>
            <a:t>: The feature LivingAreaPerRoom, representing living area per room, has a significant importance score. It suggests that buyers value houses with ample space per room.</a:t>
          </a:r>
        </a:p>
      </dgm:t>
    </dgm:pt>
    <dgm:pt modelId="{3DBC47B7-689F-47FA-ACCD-B3D2918249A9}" type="parTrans" cxnId="{58E5FF82-5365-4DB2-A9FC-9B6A25D7CD80}">
      <dgm:prSet/>
      <dgm:spPr/>
      <dgm:t>
        <a:bodyPr/>
        <a:lstStyle/>
        <a:p>
          <a:endParaRPr lang="en-US"/>
        </a:p>
      </dgm:t>
    </dgm:pt>
    <dgm:pt modelId="{7A41CF48-EC74-4E93-8ED7-5C02DE6D07C0}" type="sibTrans" cxnId="{58E5FF82-5365-4DB2-A9FC-9B6A25D7CD80}">
      <dgm:prSet/>
      <dgm:spPr/>
      <dgm:t>
        <a:bodyPr/>
        <a:lstStyle/>
        <a:p>
          <a:endParaRPr lang="en-US"/>
        </a:p>
      </dgm:t>
    </dgm:pt>
    <dgm:pt modelId="{B302878C-6E28-4F40-8723-00D8846281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Notable Factors</a:t>
          </a:r>
          <a:r>
            <a:rPr lang="en-US" dirty="0"/>
            <a:t>:  Price change event, number of garage spaces, Bath to Bed ratio and number of bedrooms round up the top 10 impactful features.</a:t>
          </a:r>
        </a:p>
      </dgm:t>
    </dgm:pt>
    <dgm:pt modelId="{A38945C0-77F4-4811-9D21-3890853EA3F2}" type="parTrans" cxnId="{17C3558C-A1C1-4773-9FB7-515D7CCAB287}">
      <dgm:prSet/>
      <dgm:spPr/>
      <dgm:t>
        <a:bodyPr/>
        <a:lstStyle/>
        <a:p>
          <a:endParaRPr lang="en-US"/>
        </a:p>
      </dgm:t>
    </dgm:pt>
    <dgm:pt modelId="{E8699581-0CA0-4F25-87C0-30C2CC7DEE41}" type="sibTrans" cxnId="{17C3558C-A1C1-4773-9FB7-515D7CCAB287}">
      <dgm:prSet/>
      <dgm:spPr/>
      <dgm:t>
        <a:bodyPr/>
        <a:lstStyle/>
        <a:p>
          <a:endParaRPr lang="en-US"/>
        </a:p>
      </dgm:t>
    </dgm:pt>
    <dgm:pt modelId="{0C22BB5F-7685-4F69-AFF9-760F138911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Location is Crucial</a:t>
          </a:r>
          <a:r>
            <a:rPr lang="en-US" dirty="0"/>
            <a:t>: Some zip codes with significant importance scores, such as 94080 (south San Francisco), 95051 (Santa Clara),and  94941 (Marin County).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These zip codes represent the high impact they have on contributing to the Ridge model’s price predictions.</a:t>
          </a:r>
        </a:p>
      </dgm:t>
    </dgm:pt>
    <dgm:pt modelId="{DF41DD2E-1646-4AEC-BF95-85CB67F0CBBA}" type="parTrans" cxnId="{DBE3B905-8A30-4DC0-87CE-0001773E36EF}">
      <dgm:prSet/>
      <dgm:spPr/>
      <dgm:t>
        <a:bodyPr/>
        <a:lstStyle/>
        <a:p>
          <a:endParaRPr lang="en-US"/>
        </a:p>
      </dgm:t>
    </dgm:pt>
    <dgm:pt modelId="{99CD623A-F1FD-4CCE-A3F9-F3EE91BA1B3B}" type="sibTrans" cxnId="{DBE3B905-8A30-4DC0-87CE-0001773E36EF}">
      <dgm:prSet/>
      <dgm:spPr/>
      <dgm:t>
        <a:bodyPr/>
        <a:lstStyle/>
        <a:p>
          <a:endParaRPr lang="en-US"/>
        </a:p>
      </dgm:t>
    </dgm:pt>
    <dgm:pt modelId="{015664AB-2BA2-416F-8314-DE1E0FC38DC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Gold nuggets in the 'description' field</a:t>
          </a:r>
          <a:r>
            <a:rPr lang="en-US" dirty="0"/>
            <a:t>: Its interesting to note that mention of beach and architectural styles like the ranch play a significant factor too.</a:t>
          </a:r>
        </a:p>
      </dgm:t>
    </dgm:pt>
    <dgm:pt modelId="{A2CD6C85-9A2D-4BE0-BAAD-4DBDC10C2A01}" type="parTrans" cxnId="{8FFFD5AE-3BCC-437B-A167-C97C4C08DAC5}">
      <dgm:prSet/>
      <dgm:spPr/>
      <dgm:t>
        <a:bodyPr/>
        <a:lstStyle/>
        <a:p>
          <a:endParaRPr lang="en-US"/>
        </a:p>
      </dgm:t>
    </dgm:pt>
    <dgm:pt modelId="{00A79292-3AA3-4A46-A64F-EC0D2830312B}" type="sibTrans" cxnId="{8FFFD5AE-3BCC-437B-A167-C97C4C08DAC5}">
      <dgm:prSet/>
      <dgm:spPr/>
      <dgm:t>
        <a:bodyPr/>
        <a:lstStyle/>
        <a:p>
          <a:endParaRPr lang="en-US"/>
        </a:p>
      </dgm:t>
    </dgm:pt>
    <dgm:pt modelId="{B6E3DF0C-0D3A-4D7C-B63D-8F05D5FD0411}" type="pres">
      <dgm:prSet presAssocID="{214DDC50-AEDF-4CD2-AE14-8B37D99DF95B}" presName="root" presStyleCnt="0">
        <dgm:presLayoutVars>
          <dgm:dir/>
          <dgm:resizeHandles val="exact"/>
        </dgm:presLayoutVars>
      </dgm:prSet>
      <dgm:spPr/>
    </dgm:pt>
    <dgm:pt modelId="{7EB0EAB4-1035-4AF5-9FD4-1DDDAB74AC21}" type="pres">
      <dgm:prSet presAssocID="{FCFDA257-28FF-420B-9660-2FAC6740295A}" presName="compNode" presStyleCnt="0"/>
      <dgm:spPr/>
    </dgm:pt>
    <dgm:pt modelId="{CB5F4E20-A55A-4F72-AF72-3F13BBC76B75}" type="pres">
      <dgm:prSet presAssocID="{FCFDA257-28FF-420B-9660-2FAC6740295A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0E78B27-E03A-4D1E-AEE6-8ABC40D9CBA8}" type="pres">
      <dgm:prSet presAssocID="{FCFDA257-28FF-420B-9660-2FAC6740295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67F27F58-3C05-4CAA-BB8C-C780F3753730}" type="pres">
      <dgm:prSet presAssocID="{FCFDA257-28FF-420B-9660-2FAC6740295A}" presName="spaceRect" presStyleCnt="0"/>
      <dgm:spPr/>
    </dgm:pt>
    <dgm:pt modelId="{38DAD617-9735-49C9-9DF0-29CDA2AD2552}" type="pres">
      <dgm:prSet presAssocID="{FCFDA257-28FF-420B-9660-2FAC6740295A}" presName="textRect" presStyleLbl="revTx" presStyleIdx="0" presStyleCnt="5">
        <dgm:presLayoutVars>
          <dgm:chMax val="1"/>
          <dgm:chPref val="1"/>
        </dgm:presLayoutVars>
      </dgm:prSet>
      <dgm:spPr/>
    </dgm:pt>
    <dgm:pt modelId="{64A703F8-7A9F-4B41-8151-EFD4527EEC3D}" type="pres">
      <dgm:prSet presAssocID="{BCD8908E-7955-439F-A431-B500376C3D80}" presName="sibTrans" presStyleCnt="0"/>
      <dgm:spPr/>
    </dgm:pt>
    <dgm:pt modelId="{399CF35F-77F5-4909-9A9D-6DA7F2A9C805}" type="pres">
      <dgm:prSet presAssocID="{BF6F47A5-E4DF-460A-B89F-AE3B870B636A}" presName="compNode" presStyleCnt="0"/>
      <dgm:spPr/>
    </dgm:pt>
    <dgm:pt modelId="{5C43D98D-3B1D-46ED-BBA3-0BE92B6C3910}" type="pres">
      <dgm:prSet presAssocID="{BF6F47A5-E4DF-460A-B89F-AE3B870B636A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0F59F22-7C23-4C9D-AD18-AE5270D7D35B}" type="pres">
      <dgm:prSet presAssocID="{BF6F47A5-E4DF-460A-B89F-AE3B870B636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7319EDB4-08CD-43D0-BDD5-AB5A77BCE030}" type="pres">
      <dgm:prSet presAssocID="{BF6F47A5-E4DF-460A-B89F-AE3B870B636A}" presName="spaceRect" presStyleCnt="0"/>
      <dgm:spPr/>
    </dgm:pt>
    <dgm:pt modelId="{BB139729-E8A6-46A6-8631-CA9BA9050295}" type="pres">
      <dgm:prSet presAssocID="{BF6F47A5-E4DF-460A-B89F-AE3B870B636A}" presName="textRect" presStyleLbl="revTx" presStyleIdx="1" presStyleCnt="5">
        <dgm:presLayoutVars>
          <dgm:chMax val="1"/>
          <dgm:chPref val="1"/>
        </dgm:presLayoutVars>
      </dgm:prSet>
      <dgm:spPr/>
    </dgm:pt>
    <dgm:pt modelId="{F67B4522-131E-4D4A-9260-BA074EAE4C9A}" type="pres">
      <dgm:prSet presAssocID="{7A41CF48-EC74-4E93-8ED7-5C02DE6D07C0}" presName="sibTrans" presStyleCnt="0"/>
      <dgm:spPr/>
    </dgm:pt>
    <dgm:pt modelId="{6F7C1B91-7A2E-49CC-8E70-B91009C40EB0}" type="pres">
      <dgm:prSet presAssocID="{B302878C-6E28-4F40-8723-00D88462817B}" presName="compNode" presStyleCnt="0"/>
      <dgm:spPr/>
    </dgm:pt>
    <dgm:pt modelId="{7C364463-3CAF-4F06-A231-31DB07D66C26}" type="pres">
      <dgm:prSet presAssocID="{B302878C-6E28-4F40-8723-00D88462817B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15FEC0E-437B-4219-9BA0-DBB295CC11B6}" type="pres">
      <dgm:prSet presAssocID="{B302878C-6E28-4F40-8723-00D88462817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htub"/>
        </a:ext>
      </dgm:extLst>
    </dgm:pt>
    <dgm:pt modelId="{530C929A-5609-4030-A3B3-F01780298694}" type="pres">
      <dgm:prSet presAssocID="{B302878C-6E28-4F40-8723-00D88462817B}" presName="spaceRect" presStyleCnt="0"/>
      <dgm:spPr/>
    </dgm:pt>
    <dgm:pt modelId="{FB484113-E480-4A59-A3CC-3CAA35F72767}" type="pres">
      <dgm:prSet presAssocID="{B302878C-6E28-4F40-8723-00D88462817B}" presName="textRect" presStyleLbl="revTx" presStyleIdx="2" presStyleCnt="5">
        <dgm:presLayoutVars>
          <dgm:chMax val="1"/>
          <dgm:chPref val="1"/>
        </dgm:presLayoutVars>
      </dgm:prSet>
      <dgm:spPr/>
    </dgm:pt>
    <dgm:pt modelId="{E0B17726-39C0-46EC-A628-93220C97D0C5}" type="pres">
      <dgm:prSet presAssocID="{E8699581-0CA0-4F25-87C0-30C2CC7DEE41}" presName="sibTrans" presStyleCnt="0"/>
      <dgm:spPr/>
    </dgm:pt>
    <dgm:pt modelId="{5A13B417-6007-4B0B-9BA3-3E72286E3B83}" type="pres">
      <dgm:prSet presAssocID="{0C22BB5F-7685-4F69-AFF9-760F138911FA}" presName="compNode" presStyleCnt="0"/>
      <dgm:spPr/>
    </dgm:pt>
    <dgm:pt modelId="{3223E93D-2E47-4924-8716-F966FCA3BFB0}" type="pres">
      <dgm:prSet presAssocID="{0C22BB5F-7685-4F69-AFF9-760F138911FA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D638837-FDD7-4280-98D8-8E7396F1021C}" type="pres">
      <dgm:prSet presAssocID="{0C22BB5F-7685-4F69-AFF9-760F138911F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352145AF-A129-4FCE-B242-78E9D6EC2D6D}" type="pres">
      <dgm:prSet presAssocID="{0C22BB5F-7685-4F69-AFF9-760F138911FA}" presName="spaceRect" presStyleCnt="0"/>
      <dgm:spPr/>
    </dgm:pt>
    <dgm:pt modelId="{ADEF6432-3B95-41D7-837E-745A93005EC9}" type="pres">
      <dgm:prSet presAssocID="{0C22BB5F-7685-4F69-AFF9-760F138911FA}" presName="textRect" presStyleLbl="revTx" presStyleIdx="3" presStyleCnt="5">
        <dgm:presLayoutVars>
          <dgm:chMax val="1"/>
          <dgm:chPref val="1"/>
        </dgm:presLayoutVars>
      </dgm:prSet>
      <dgm:spPr/>
    </dgm:pt>
    <dgm:pt modelId="{47C8E8C2-3AC4-44F3-A9EC-715614AA3710}" type="pres">
      <dgm:prSet presAssocID="{99CD623A-F1FD-4CCE-A3F9-F3EE91BA1B3B}" presName="sibTrans" presStyleCnt="0"/>
      <dgm:spPr/>
    </dgm:pt>
    <dgm:pt modelId="{C09A22CC-96F5-4D12-B9E4-73174D972882}" type="pres">
      <dgm:prSet presAssocID="{015664AB-2BA2-416F-8314-DE1E0FC38DC8}" presName="compNode" presStyleCnt="0"/>
      <dgm:spPr/>
    </dgm:pt>
    <dgm:pt modelId="{CEFD3E48-EB79-4C2B-8175-3FCD83A10175}" type="pres">
      <dgm:prSet presAssocID="{015664AB-2BA2-416F-8314-DE1E0FC38DC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BB0F80A-92E2-442A-B3AC-42CC3902F1E4}" type="pres">
      <dgm:prSet presAssocID="{015664AB-2BA2-416F-8314-DE1E0FC38DC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545DA72E-B5B4-4878-A2F3-6B4C03B2C769}" type="pres">
      <dgm:prSet presAssocID="{015664AB-2BA2-416F-8314-DE1E0FC38DC8}" presName="spaceRect" presStyleCnt="0"/>
      <dgm:spPr/>
    </dgm:pt>
    <dgm:pt modelId="{9A70F0A7-C86B-493B-841C-922609B190E3}" type="pres">
      <dgm:prSet presAssocID="{015664AB-2BA2-416F-8314-DE1E0FC38DC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BE3B905-8A30-4DC0-87CE-0001773E36EF}" srcId="{214DDC50-AEDF-4CD2-AE14-8B37D99DF95B}" destId="{0C22BB5F-7685-4F69-AFF9-760F138911FA}" srcOrd="3" destOrd="0" parTransId="{DF41DD2E-1646-4AEC-BF95-85CB67F0CBBA}" sibTransId="{99CD623A-F1FD-4CCE-A3F9-F3EE91BA1B3B}"/>
    <dgm:cxn modelId="{B55A6D0B-B5AE-9345-A689-59C23B01162D}" type="presOf" srcId="{FCFDA257-28FF-420B-9660-2FAC6740295A}" destId="{38DAD617-9735-49C9-9DF0-29CDA2AD2552}" srcOrd="0" destOrd="0" presId="urn:microsoft.com/office/officeart/2018/5/layout/IconLeafLabelList"/>
    <dgm:cxn modelId="{68673516-9581-A84A-9F92-E9C2C3BB9C91}" type="presOf" srcId="{015664AB-2BA2-416F-8314-DE1E0FC38DC8}" destId="{9A70F0A7-C86B-493B-841C-922609B190E3}" srcOrd="0" destOrd="0" presId="urn:microsoft.com/office/officeart/2018/5/layout/IconLeafLabelList"/>
    <dgm:cxn modelId="{2EEFE32B-0C99-BA44-A299-BC5EF40490F4}" type="presOf" srcId="{214DDC50-AEDF-4CD2-AE14-8B37D99DF95B}" destId="{B6E3DF0C-0D3A-4D7C-B63D-8F05D5FD0411}" srcOrd="0" destOrd="0" presId="urn:microsoft.com/office/officeart/2018/5/layout/IconLeafLabelList"/>
    <dgm:cxn modelId="{5EB42A54-477C-494F-AB39-7926CBE36B88}" type="presOf" srcId="{B302878C-6E28-4F40-8723-00D88462817B}" destId="{FB484113-E480-4A59-A3CC-3CAA35F72767}" srcOrd="0" destOrd="0" presId="urn:microsoft.com/office/officeart/2018/5/layout/IconLeafLabelList"/>
    <dgm:cxn modelId="{58E5FF82-5365-4DB2-A9FC-9B6A25D7CD80}" srcId="{214DDC50-AEDF-4CD2-AE14-8B37D99DF95B}" destId="{BF6F47A5-E4DF-460A-B89F-AE3B870B636A}" srcOrd="1" destOrd="0" parTransId="{3DBC47B7-689F-47FA-ACCD-B3D2918249A9}" sibTransId="{7A41CF48-EC74-4E93-8ED7-5C02DE6D07C0}"/>
    <dgm:cxn modelId="{17C3558C-A1C1-4773-9FB7-515D7CCAB287}" srcId="{214DDC50-AEDF-4CD2-AE14-8B37D99DF95B}" destId="{B302878C-6E28-4F40-8723-00D88462817B}" srcOrd="2" destOrd="0" parTransId="{A38945C0-77F4-4811-9D21-3890853EA3F2}" sibTransId="{E8699581-0CA0-4F25-87C0-30C2CC7DEE41}"/>
    <dgm:cxn modelId="{F1972B9C-D4D3-D84D-B7CB-B9D1B42E46BF}" type="presOf" srcId="{0C22BB5F-7685-4F69-AFF9-760F138911FA}" destId="{ADEF6432-3B95-41D7-837E-745A93005EC9}" srcOrd="0" destOrd="0" presId="urn:microsoft.com/office/officeart/2018/5/layout/IconLeafLabelList"/>
    <dgm:cxn modelId="{4E02F9AC-1F04-5543-982E-C15C7E9A5400}" type="presOf" srcId="{BF6F47A5-E4DF-460A-B89F-AE3B870B636A}" destId="{BB139729-E8A6-46A6-8631-CA9BA9050295}" srcOrd="0" destOrd="0" presId="urn:microsoft.com/office/officeart/2018/5/layout/IconLeafLabelList"/>
    <dgm:cxn modelId="{8FFFD5AE-3BCC-437B-A167-C97C4C08DAC5}" srcId="{214DDC50-AEDF-4CD2-AE14-8B37D99DF95B}" destId="{015664AB-2BA2-416F-8314-DE1E0FC38DC8}" srcOrd="4" destOrd="0" parTransId="{A2CD6C85-9A2D-4BE0-BAAD-4DBDC10C2A01}" sibTransId="{00A79292-3AA3-4A46-A64F-EC0D2830312B}"/>
    <dgm:cxn modelId="{F9B37EFB-5553-49C0-B7DA-62C22498EEEE}" srcId="{214DDC50-AEDF-4CD2-AE14-8B37D99DF95B}" destId="{FCFDA257-28FF-420B-9660-2FAC6740295A}" srcOrd="0" destOrd="0" parTransId="{85C69F8D-0D4A-4315-ACD4-49678B71A7FF}" sibTransId="{BCD8908E-7955-439F-A431-B500376C3D80}"/>
    <dgm:cxn modelId="{101BE486-E607-8442-B3DF-8D5AE18A5731}" type="presParOf" srcId="{B6E3DF0C-0D3A-4D7C-B63D-8F05D5FD0411}" destId="{7EB0EAB4-1035-4AF5-9FD4-1DDDAB74AC21}" srcOrd="0" destOrd="0" presId="urn:microsoft.com/office/officeart/2018/5/layout/IconLeafLabelList"/>
    <dgm:cxn modelId="{E005702F-A43F-4543-A985-3DF8BC8539B8}" type="presParOf" srcId="{7EB0EAB4-1035-4AF5-9FD4-1DDDAB74AC21}" destId="{CB5F4E20-A55A-4F72-AF72-3F13BBC76B75}" srcOrd="0" destOrd="0" presId="urn:microsoft.com/office/officeart/2018/5/layout/IconLeafLabelList"/>
    <dgm:cxn modelId="{0CFB21CA-3D7D-3148-AD6F-07F66CFF17DF}" type="presParOf" srcId="{7EB0EAB4-1035-4AF5-9FD4-1DDDAB74AC21}" destId="{E0E78B27-E03A-4D1E-AEE6-8ABC40D9CBA8}" srcOrd="1" destOrd="0" presId="urn:microsoft.com/office/officeart/2018/5/layout/IconLeafLabelList"/>
    <dgm:cxn modelId="{30A2CCAD-C5AE-8343-A3F5-1F59EDD2F6B9}" type="presParOf" srcId="{7EB0EAB4-1035-4AF5-9FD4-1DDDAB74AC21}" destId="{67F27F58-3C05-4CAA-BB8C-C780F3753730}" srcOrd="2" destOrd="0" presId="urn:microsoft.com/office/officeart/2018/5/layout/IconLeafLabelList"/>
    <dgm:cxn modelId="{0133A473-9A28-E645-9334-F7A971D46E43}" type="presParOf" srcId="{7EB0EAB4-1035-4AF5-9FD4-1DDDAB74AC21}" destId="{38DAD617-9735-49C9-9DF0-29CDA2AD2552}" srcOrd="3" destOrd="0" presId="urn:microsoft.com/office/officeart/2018/5/layout/IconLeafLabelList"/>
    <dgm:cxn modelId="{8EFF6C25-996A-134F-BD92-6D7B2A05DA9D}" type="presParOf" srcId="{B6E3DF0C-0D3A-4D7C-B63D-8F05D5FD0411}" destId="{64A703F8-7A9F-4B41-8151-EFD4527EEC3D}" srcOrd="1" destOrd="0" presId="urn:microsoft.com/office/officeart/2018/5/layout/IconLeafLabelList"/>
    <dgm:cxn modelId="{F415C66E-98B8-F847-8D84-BC73072ADEB8}" type="presParOf" srcId="{B6E3DF0C-0D3A-4D7C-B63D-8F05D5FD0411}" destId="{399CF35F-77F5-4909-9A9D-6DA7F2A9C805}" srcOrd="2" destOrd="0" presId="urn:microsoft.com/office/officeart/2018/5/layout/IconLeafLabelList"/>
    <dgm:cxn modelId="{1DDCF263-1CA3-3041-AF20-6F3904F16E65}" type="presParOf" srcId="{399CF35F-77F5-4909-9A9D-6DA7F2A9C805}" destId="{5C43D98D-3B1D-46ED-BBA3-0BE92B6C3910}" srcOrd="0" destOrd="0" presId="urn:microsoft.com/office/officeart/2018/5/layout/IconLeafLabelList"/>
    <dgm:cxn modelId="{42C6B3D7-5925-B744-81CA-F394F644504F}" type="presParOf" srcId="{399CF35F-77F5-4909-9A9D-6DA7F2A9C805}" destId="{40F59F22-7C23-4C9D-AD18-AE5270D7D35B}" srcOrd="1" destOrd="0" presId="urn:microsoft.com/office/officeart/2018/5/layout/IconLeafLabelList"/>
    <dgm:cxn modelId="{1FD9D675-71FD-354E-95D0-9E28F404C4AB}" type="presParOf" srcId="{399CF35F-77F5-4909-9A9D-6DA7F2A9C805}" destId="{7319EDB4-08CD-43D0-BDD5-AB5A77BCE030}" srcOrd="2" destOrd="0" presId="urn:microsoft.com/office/officeart/2018/5/layout/IconLeafLabelList"/>
    <dgm:cxn modelId="{C4445540-B587-9049-A137-B37CA83D4878}" type="presParOf" srcId="{399CF35F-77F5-4909-9A9D-6DA7F2A9C805}" destId="{BB139729-E8A6-46A6-8631-CA9BA9050295}" srcOrd="3" destOrd="0" presId="urn:microsoft.com/office/officeart/2018/5/layout/IconLeafLabelList"/>
    <dgm:cxn modelId="{5A8BEDCA-AC1E-3A49-8F68-E09EAFDA4205}" type="presParOf" srcId="{B6E3DF0C-0D3A-4D7C-B63D-8F05D5FD0411}" destId="{F67B4522-131E-4D4A-9260-BA074EAE4C9A}" srcOrd="3" destOrd="0" presId="urn:microsoft.com/office/officeart/2018/5/layout/IconLeafLabelList"/>
    <dgm:cxn modelId="{350AB87A-5B2A-AA4F-9EE0-9A26280901BD}" type="presParOf" srcId="{B6E3DF0C-0D3A-4D7C-B63D-8F05D5FD0411}" destId="{6F7C1B91-7A2E-49CC-8E70-B91009C40EB0}" srcOrd="4" destOrd="0" presId="urn:microsoft.com/office/officeart/2018/5/layout/IconLeafLabelList"/>
    <dgm:cxn modelId="{8879ECDA-707E-F54C-9CFF-AA5E4A26C030}" type="presParOf" srcId="{6F7C1B91-7A2E-49CC-8E70-B91009C40EB0}" destId="{7C364463-3CAF-4F06-A231-31DB07D66C26}" srcOrd="0" destOrd="0" presId="urn:microsoft.com/office/officeart/2018/5/layout/IconLeafLabelList"/>
    <dgm:cxn modelId="{381A7FDE-823F-4446-AB40-B05556D0092B}" type="presParOf" srcId="{6F7C1B91-7A2E-49CC-8E70-B91009C40EB0}" destId="{015FEC0E-437B-4219-9BA0-DBB295CC11B6}" srcOrd="1" destOrd="0" presId="urn:microsoft.com/office/officeart/2018/5/layout/IconLeafLabelList"/>
    <dgm:cxn modelId="{5977B53D-874A-1E44-9888-3346783FEF11}" type="presParOf" srcId="{6F7C1B91-7A2E-49CC-8E70-B91009C40EB0}" destId="{530C929A-5609-4030-A3B3-F01780298694}" srcOrd="2" destOrd="0" presId="urn:microsoft.com/office/officeart/2018/5/layout/IconLeafLabelList"/>
    <dgm:cxn modelId="{F5333069-08AD-1E4B-ACD1-FF68F7E018A9}" type="presParOf" srcId="{6F7C1B91-7A2E-49CC-8E70-B91009C40EB0}" destId="{FB484113-E480-4A59-A3CC-3CAA35F72767}" srcOrd="3" destOrd="0" presId="urn:microsoft.com/office/officeart/2018/5/layout/IconLeafLabelList"/>
    <dgm:cxn modelId="{BB90E5AF-6BC9-0F48-8468-E277078EB8EC}" type="presParOf" srcId="{B6E3DF0C-0D3A-4D7C-B63D-8F05D5FD0411}" destId="{E0B17726-39C0-46EC-A628-93220C97D0C5}" srcOrd="5" destOrd="0" presId="urn:microsoft.com/office/officeart/2018/5/layout/IconLeafLabelList"/>
    <dgm:cxn modelId="{AB126E81-6F8C-2840-BF28-75E96AD015EE}" type="presParOf" srcId="{B6E3DF0C-0D3A-4D7C-B63D-8F05D5FD0411}" destId="{5A13B417-6007-4B0B-9BA3-3E72286E3B83}" srcOrd="6" destOrd="0" presId="urn:microsoft.com/office/officeart/2018/5/layout/IconLeafLabelList"/>
    <dgm:cxn modelId="{E749105E-30C7-E946-B9CD-DCA8A57FB93E}" type="presParOf" srcId="{5A13B417-6007-4B0B-9BA3-3E72286E3B83}" destId="{3223E93D-2E47-4924-8716-F966FCA3BFB0}" srcOrd="0" destOrd="0" presId="urn:microsoft.com/office/officeart/2018/5/layout/IconLeafLabelList"/>
    <dgm:cxn modelId="{9F4876F7-8BCD-6E4E-9652-55C709AE9E33}" type="presParOf" srcId="{5A13B417-6007-4B0B-9BA3-3E72286E3B83}" destId="{CD638837-FDD7-4280-98D8-8E7396F1021C}" srcOrd="1" destOrd="0" presId="urn:microsoft.com/office/officeart/2018/5/layout/IconLeafLabelList"/>
    <dgm:cxn modelId="{FB683D18-46F3-4144-A0D8-A1BE022F4D8C}" type="presParOf" srcId="{5A13B417-6007-4B0B-9BA3-3E72286E3B83}" destId="{352145AF-A129-4FCE-B242-78E9D6EC2D6D}" srcOrd="2" destOrd="0" presId="urn:microsoft.com/office/officeart/2018/5/layout/IconLeafLabelList"/>
    <dgm:cxn modelId="{0B9A9984-B88B-EC42-8A9A-D3B5BFD7AC70}" type="presParOf" srcId="{5A13B417-6007-4B0B-9BA3-3E72286E3B83}" destId="{ADEF6432-3B95-41D7-837E-745A93005EC9}" srcOrd="3" destOrd="0" presId="urn:microsoft.com/office/officeart/2018/5/layout/IconLeafLabelList"/>
    <dgm:cxn modelId="{C609B052-FFCD-374B-9BF7-0E5259613FFC}" type="presParOf" srcId="{B6E3DF0C-0D3A-4D7C-B63D-8F05D5FD0411}" destId="{47C8E8C2-3AC4-44F3-A9EC-715614AA3710}" srcOrd="7" destOrd="0" presId="urn:microsoft.com/office/officeart/2018/5/layout/IconLeafLabelList"/>
    <dgm:cxn modelId="{770009A4-6689-114B-833F-975E179067BF}" type="presParOf" srcId="{B6E3DF0C-0D3A-4D7C-B63D-8F05D5FD0411}" destId="{C09A22CC-96F5-4D12-B9E4-73174D972882}" srcOrd="8" destOrd="0" presId="urn:microsoft.com/office/officeart/2018/5/layout/IconLeafLabelList"/>
    <dgm:cxn modelId="{00F7711F-EFAA-A44B-BBF2-559C8CE473C4}" type="presParOf" srcId="{C09A22CC-96F5-4D12-B9E4-73174D972882}" destId="{CEFD3E48-EB79-4C2B-8175-3FCD83A10175}" srcOrd="0" destOrd="0" presId="urn:microsoft.com/office/officeart/2018/5/layout/IconLeafLabelList"/>
    <dgm:cxn modelId="{F0B6162D-5479-8E41-A828-FBD873251AF1}" type="presParOf" srcId="{C09A22CC-96F5-4D12-B9E4-73174D972882}" destId="{BBB0F80A-92E2-442A-B3AC-42CC3902F1E4}" srcOrd="1" destOrd="0" presId="urn:microsoft.com/office/officeart/2018/5/layout/IconLeafLabelList"/>
    <dgm:cxn modelId="{62F44C7F-60A9-644B-9B9D-7EF3423E47F2}" type="presParOf" srcId="{C09A22CC-96F5-4D12-B9E4-73174D972882}" destId="{545DA72E-B5B4-4878-A2F3-6B4C03B2C769}" srcOrd="2" destOrd="0" presId="urn:microsoft.com/office/officeart/2018/5/layout/IconLeafLabelList"/>
    <dgm:cxn modelId="{B21C0C4C-AD3A-F946-8C8F-8B82A83D3AA4}" type="presParOf" srcId="{C09A22CC-96F5-4D12-B9E4-73174D972882}" destId="{9A70F0A7-C86B-493B-841C-922609B190E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24FEAD-9B7C-4696-90C9-7B6DB5A23F4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7C55E4-05DD-4997-B82D-2853387046F7}">
      <dgm:prSet/>
      <dgm:spPr/>
      <dgm:t>
        <a:bodyPr/>
        <a:lstStyle/>
        <a:p>
          <a:pPr>
            <a:defRPr b="1"/>
          </a:pPr>
          <a:r>
            <a:rPr lang="en-US" dirty="0"/>
            <a:t>The capstone project gave me a chance to apply many of my learnings from this course:</a:t>
          </a:r>
        </a:p>
      </dgm:t>
    </dgm:pt>
    <dgm:pt modelId="{DBFF1223-E7C6-41EB-9DAA-FE559C84810D}" type="parTrans" cxnId="{48777A8A-5686-45F7-97CF-B83F826A4562}">
      <dgm:prSet/>
      <dgm:spPr/>
      <dgm:t>
        <a:bodyPr/>
        <a:lstStyle/>
        <a:p>
          <a:endParaRPr lang="en-US"/>
        </a:p>
      </dgm:t>
    </dgm:pt>
    <dgm:pt modelId="{3D91FDB4-372E-4857-8D3A-819EB4247BD9}" type="sibTrans" cxnId="{48777A8A-5686-45F7-97CF-B83F826A4562}">
      <dgm:prSet/>
      <dgm:spPr/>
      <dgm:t>
        <a:bodyPr/>
        <a:lstStyle/>
        <a:p>
          <a:endParaRPr lang="en-US"/>
        </a:p>
      </dgm:t>
    </dgm:pt>
    <dgm:pt modelId="{CCA571EF-8DC6-4098-A1C7-4E511F7F3F19}">
      <dgm:prSet/>
      <dgm:spPr/>
      <dgm:t>
        <a:bodyPr/>
        <a:lstStyle/>
        <a:p>
          <a:r>
            <a:rPr lang="en-US"/>
            <a:t>Data analysis with various visualizations</a:t>
          </a:r>
        </a:p>
      </dgm:t>
    </dgm:pt>
    <dgm:pt modelId="{53982608-9B43-4874-84B8-E960EAFEB1D7}" type="parTrans" cxnId="{F9E24507-6CCD-4EC2-8FA2-CC46941FB3D7}">
      <dgm:prSet/>
      <dgm:spPr/>
      <dgm:t>
        <a:bodyPr/>
        <a:lstStyle/>
        <a:p>
          <a:endParaRPr lang="en-US"/>
        </a:p>
      </dgm:t>
    </dgm:pt>
    <dgm:pt modelId="{A01F77B9-AE03-421C-9998-4401F6470F5E}" type="sibTrans" cxnId="{F9E24507-6CCD-4EC2-8FA2-CC46941FB3D7}">
      <dgm:prSet/>
      <dgm:spPr/>
      <dgm:t>
        <a:bodyPr/>
        <a:lstStyle/>
        <a:p>
          <a:endParaRPr lang="en-US"/>
        </a:p>
      </dgm:t>
    </dgm:pt>
    <dgm:pt modelId="{7D62A832-2AD5-46FD-9A79-9F08D390FD1B}">
      <dgm:prSet/>
      <dgm:spPr/>
      <dgm:t>
        <a:bodyPr/>
        <a:lstStyle/>
        <a:p>
          <a:r>
            <a:rPr lang="en-US"/>
            <a:t>Data cleansing and pre-processing</a:t>
          </a:r>
        </a:p>
      </dgm:t>
    </dgm:pt>
    <dgm:pt modelId="{8A75A362-5BAF-4779-B0F0-AD0546D71976}" type="parTrans" cxnId="{74105C32-1163-4F71-8D19-719FD6D3FA0F}">
      <dgm:prSet/>
      <dgm:spPr/>
      <dgm:t>
        <a:bodyPr/>
        <a:lstStyle/>
        <a:p>
          <a:endParaRPr lang="en-US"/>
        </a:p>
      </dgm:t>
    </dgm:pt>
    <dgm:pt modelId="{A7973012-A3DF-478D-9F3C-8D862A537BA9}" type="sibTrans" cxnId="{74105C32-1163-4F71-8D19-719FD6D3FA0F}">
      <dgm:prSet/>
      <dgm:spPr/>
      <dgm:t>
        <a:bodyPr/>
        <a:lstStyle/>
        <a:p>
          <a:endParaRPr lang="en-US"/>
        </a:p>
      </dgm:t>
    </dgm:pt>
    <dgm:pt modelId="{8E1DE5B4-7998-46C6-8BEB-1512DDA3F367}">
      <dgm:prSet/>
      <dgm:spPr/>
      <dgm:t>
        <a:bodyPr/>
        <a:lstStyle/>
        <a:p>
          <a:r>
            <a:rPr lang="en-US"/>
            <a:t>Feature engineering</a:t>
          </a:r>
        </a:p>
      </dgm:t>
    </dgm:pt>
    <dgm:pt modelId="{22E34459-6D7E-4737-B9C1-92F99A259ED7}" type="parTrans" cxnId="{1B7E7D65-3632-4566-9D86-768AA66C8C89}">
      <dgm:prSet/>
      <dgm:spPr/>
      <dgm:t>
        <a:bodyPr/>
        <a:lstStyle/>
        <a:p>
          <a:endParaRPr lang="en-US"/>
        </a:p>
      </dgm:t>
    </dgm:pt>
    <dgm:pt modelId="{D0D029A2-2727-461F-9782-8DB1C7FE286D}" type="sibTrans" cxnId="{1B7E7D65-3632-4566-9D86-768AA66C8C89}">
      <dgm:prSet/>
      <dgm:spPr/>
      <dgm:t>
        <a:bodyPr/>
        <a:lstStyle/>
        <a:p>
          <a:endParaRPr lang="en-US"/>
        </a:p>
      </dgm:t>
    </dgm:pt>
    <dgm:pt modelId="{B00E575A-E394-4FB1-BFA5-31E850CCC8F5}">
      <dgm:prSet/>
      <dgm:spPr/>
      <dgm:t>
        <a:bodyPr/>
        <a:lstStyle/>
        <a:p>
          <a:r>
            <a:rPr lang="en-US"/>
            <a:t>Natural language processing</a:t>
          </a:r>
        </a:p>
      </dgm:t>
    </dgm:pt>
    <dgm:pt modelId="{BD6A9769-CE53-4C27-94FB-5E170BB40C50}" type="parTrans" cxnId="{3D623217-7BE2-4C30-A7BF-202C1D492218}">
      <dgm:prSet/>
      <dgm:spPr/>
      <dgm:t>
        <a:bodyPr/>
        <a:lstStyle/>
        <a:p>
          <a:endParaRPr lang="en-US"/>
        </a:p>
      </dgm:t>
    </dgm:pt>
    <dgm:pt modelId="{D94F30DC-CE72-4C30-969D-9344936FC635}" type="sibTrans" cxnId="{3D623217-7BE2-4C30-A7BF-202C1D492218}">
      <dgm:prSet/>
      <dgm:spPr/>
      <dgm:t>
        <a:bodyPr/>
        <a:lstStyle/>
        <a:p>
          <a:endParaRPr lang="en-US"/>
        </a:p>
      </dgm:t>
    </dgm:pt>
    <dgm:pt modelId="{5478651A-B54D-41E4-8BEC-6DCF2A0C2468}">
      <dgm:prSet/>
      <dgm:spPr/>
      <dgm:t>
        <a:bodyPr/>
        <a:lstStyle/>
        <a:p>
          <a:r>
            <a:rPr lang="en-US" dirty="0"/>
            <a:t>Modeling with Neural Networks, Gradient Boosting, Ridge, Lasso, Linear Regression with different polynomial factors and applying various type of hyperparameters for tuning</a:t>
          </a:r>
        </a:p>
      </dgm:t>
    </dgm:pt>
    <dgm:pt modelId="{C8ADEE92-7EB2-4B75-BFC5-025206B93EAD}" type="parTrans" cxnId="{F1C4B91A-86BF-4991-99E0-95BE18CC6FBE}">
      <dgm:prSet/>
      <dgm:spPr/>
      <dgm:t>
        <a:bodyPr/>
        <a:lstStyle/>
        <a:p>
          <a:endParaRPr lang="en-US"/>
        </a:p>
      </dgm:t>
    </dgm:pt>
    <dgm:pt modelId="{6EE51BBB-35E3-4C83-A115-0A1E9BEF684B}" type="sibTrans" cxnId="{F1C4B91A-86BF-4991-99E0-95BE18CC6FBE}">
      <dgm:prSet/>
      <dgm:spPr/>
      <dgm:t>
        <a:bodyPr/>
        <a:lstStyle/>
        <a:p>
          <a:endParaRPr lang="en-US"/>
        </a:p>
      </dgm:t>
    </dgm:pt>
    <dgm:pt modelId="{42C0EF59-6F75-41EC-AB3D-88C818414382}">
      <dgm:prSet/>
      <dgm:spPr/>
      <dgm:t>
        <a:bodyPr/>
        <a:lstStyle/>
        <a:p>
          <a:r>
            <a:rPr lang="en-US"/>
            <a:t>Feature importance analysis</a:t>
          </a:r>
        </a:p>
      </dgm:t>
    </dgm:pt>
    <dgm:pt modelId="{234F63DE-D74C-480E-B0C7-16C5139AA7A2}" type="parTrans" cxnId="{7368875B-8680-467C-B79C-E67AD1871A60}">
      <dgm:prSet/>
      <dgm:spPr/>
      <dgm:t>
        <a:bodyPr/>
        <a:lstStyle/>
        <a:p>
          <a:endParaRPr lang="en-US"/>
        </a:p>
      </dgm:t>
    </dgm:pt>
    <dgm:pt modelId="{36BB49F4-A22F-4439-9F16-0130247C081B}" type="sibTrans" cxnId="{7368875B-8680-467C-B79C-E67AD1871A60}">
      <dgm:prSet/>
      <dgm:spPr/>
      <dgm:t>
        <a:bodyPr/>
        <a:lstStyle/>
        <a:p>
          <a:endParaRPr lang="en-US"/>
        </a:p>
      </dgm:t>
    </dgm:pt>
    <dgm:pt modelId="{057B2D36-E1A1-4D56-99A1-05FF925684AC}">
      <dgm:prSet/>
      <dgm:spPr/>
      <dgm:t>
        <a:bodyPr/>
        <a:lstStyle/>
        <a:p>
          <a:pPr>
            <a:defRPr b="1"/>
          </a:pPr>
          <a:r>
            <a:rPr lang="en-US"/>
            <a:t>It was good to learn so many nuggets from Prof. Hug and Prof. Gomes – truly great teachers!</a:t>
          </a:r>
        </a:p>
      </dgm:t>
    </dgm:pt>
    <dgm:pt modelId="{8596DC40-0968-4B3A-889C-CC548E03DE67}" type="parTrans" cxnId="{D598D74C-934A-45D4-9100-443C4D8D4938}">
      <dgm:prSet/>
      <dgm:spPr/>
      <dgm:t>
        <a:bodyPr/>
        <a:lstStyle/>
        <a:p>
          <a:endParaRPr lang="en-US"/>
        </a:p>
      </dgm:t>
    </dgm:pt>
    <dgm:pt modelId="{408F8BEA-3669-4A84-8A77-7C6FF64B3F71}" type="sibTrans" cxnId="{D598D74C-934A-45D4-9100-443C4D8D4938}">
      <dgm:prSet/>
      <dgm:spPr/>
      <dgm:t>
        <a:bodyPr/>
        <a:lstStyle/>
        <a:p>
          <a:endParaRPr lang="en-US"/>
        </a:p>
      </dgm:t>
    </dgm:pt>
    <dgm:pt modelId="{3811611D-7FA9-436D-833D-FAC284A44016}">
      <dgm:prSet/>
      <dgm:spPr/>
      <dgm:t>
        <a:bodyPr/>
        <a:lstStyle/>
        <a:p>
          <a:pPr>
            <a:defRPr b="1"/>
          </a:pPr>
          <a:r>
            <a:rPr lang="en-US"/>
            <a:t>Thank you Sherdil for recommending this project!</a:t>
          </a:r>
        </a:p>
      </dgm:t>
    </dgm:pt>
    <dgm:pt modelId="{66E5F582-9DAC-426F-9BE1-637DA766903D}" type="parTrans" cxnId="{5A27599A-5D68-4D1C-A150-F62969D9A13B}">
      <dgm:prSet/>
      <dgm:spPr/>
      <dgm:t>
        <a:bodyPr/>
        <a:lstStyle/>
        <a:p>
          <a:endParaRPr lang="en-US"/>
        </a:p>
      </dgm:t>
    </dgm:pt>
    <dgm:pt modelId="{58AB139D-F495-4E52-B45D-2CA4E84702A6}" type="sibTrans" cxnId="{5A27599A-5D68-4D1C-A150-F62969D9A13B}">
      <dgm:prSet/>
      <dgm:spPr/>
      <dgm:t>
        <a:bodyPr/>
        <a:lstStyle/>
        <a:p>
          <a:endParaRPr lang="en-US"/>
        </a:p>
      </dgm:t>
    </dgm:pt>
    <dgm:pt modelId="{7215552F-19F6-4282-805C-FAF7EFB4391B}" type="pres">
      <dgm:prSet presAssocID="{2024FEAD-9B7C-4696-90C9-7B6DB5A23F4E}" presName="root" presStyleCnt="0">
        <dgm:presLayoutVars>
          <dgm:dir/>
          <dgm:resizeHandles val="exact"/>
        </dgm:presLayoutVars>
      </dgm:prSet>
      <dgm:spPr/>
    </dgm:pt>
    <dgm:pt modelId="{B1ACC840-C715-4845-BCBD-FF7EECADC581}" type="pres">
      <dgm:prSet presAssocID="{E57C55E4-05DD-4997-B82D-2853387046F7}" presName="compNode" presStyleCnt="0"/>
      <dgm:spPr/>
    </dgm:pt>
    <dgm:pt modelId="{4C2D7AB0-4AB6-4424-8538-D3240B984A3B}" type="pres">
      <dgm:prSet presAssocID="{E57C55E4-05DD-4997-B82D-2853387046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C073E83-8F1B-406E-84DA-A4AED42EE97A}" type="pres">
      <dgm:prSet presAssocID="{E57C55E4-05DD-4997-B82D-2853387046F7}" presName="iconSpace" presStyleCnt="0"/>
      <dgm:spPr/>
    </dgm:pt>
    <dgm:pt modelId="{62D215A4-BE49-40D2-99A7-D6ACE1380B49}" type="pres">
      <dgm:prSet presAssocID="{E57C55E4-05DD-4997-B82D-2853387046F7}" presName="parTx" presStyleLbl="revTx" presStyleIdx="0" presStyleCnt="6">
        <dgm:presLayoutVars>
          <dgm:chMax val="0"/>
          <dgm:chPref val="0"/>
        </dgm:presLayoutVars>
      </dgm:prSet>
      <dgm:spPr/>
    </dgm:pt>
    <dgm:pt modelId="{8EFE0FCA-EAB8-450C-8080-3D426CAF24CC}" type="pres">
      <dgm:prSet presAssocID="{E57C55E4-05DD-4997-B82D-2853387046F7}" presName="txSpace" presStyleCnt="0"/>
      <dgm:spPr/>
    </dgm:pt>
    <dgm:pt modelId="{47137E43-5EE6-4BCB-BA67-53C72FA6C5A2}" type="pres">
      <dgm:prSet presAssocID="{E57C55E4-05DD-4997-B82D-2853387046F7}" presName="desTx" presStyleLbl="revTx" presStyleIdx="1" presStyleCnt="6">
        <dgm:presLayoutVars/>
      </dgm:prSet>
      <dgm:spPr/>
    </dgm:pt>
    <dgm:pt modelId="{087B19D0-C0DC-49C5-8169-6D0F792D78CF}" type="pres">
      <dgm:prSet presAssocID="{3D91FDB4-372E-4857-8D3A-819EB4247BD9}" presName="sibTrans" presStyleCnt="0"/>
      <dgm:spPr/>
    </dgm:pt>
    <dgm:pt modelId="{4FD04124-9EEE-43D2-A61E-72E05DF81CD4}" type="pres">
      <dgm:prSet presAssocID="{057B2D36-E1A1-4D56-99A1-05FF925684AC}" presName="compNode" presStyleCnt="0"/>
      <dgm:spPr/>
    </dgm:pt>
    <dgm:pt modelId="{3F31A815-4D62-414E-88C7-0B4DE71D75E5}" type="pres">
      <dgm:prSet presAssocID="{057B2D36-E1A1-4D56-99A1-05FF925684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ke"/>
        </a:ext>
      </dgm:extLst>
    </dgm:pt>
    <dgm:pt modelId="{3D72EAF8-A64B-42AF-AD03-A1BADFCDF6C0}" type="pres">
      <dgm:prSet presAssocID="{057B2D36-E1A1-4D56-99A1-05FF925684AC}" presName="iconSpace" presStyleCnt="0"/>
      <dgm:spPr/>
    </dgm:pt>
    <dgm:pt modelId="{A153CF95-E6F8-4D45-B4EF-AED641467CD8}" type="pres">
      <dgm:prSet presAssocID="{057B2D36-E1A1-4D56-99A1-05FF925684AC}" presName="parTx" presStyleLbl="revTx" presStyleIdx="2" presStyleCnt="6">
        <dgm:presLayoutVars>
          <dgm:chMax val="0"/>
          <dgm:chPref val="0"/>
        </dgm:presLayoutVars>
      </dgm:prSet>
      <dgm:spPr/>
    </dgm:pt>
    <dgm:pt modelId="{DCD65632-E1BC-4700-83DB-60D5A22AB6D2}" type="pres">
      <dgm:prSet presAssocID="{057B2D36-E1A1-4D56-99A1-05FF925684AC}" presName="txSpace" presStyleCnt="0"/>
      <dgm:spPr/>
    </dgm:pt>
    <dgm:pt modelId="{F13894BE-6359-439F-BE95-F23B197BAD0A}" type="pres">
      <dgm:prSet presAssocID="{057B2D36-E1A1-4D56-99A1-05FF925684AC}" presName="desTx" presStyleLbl="revTx" presStyleIdx="3" presStyleCnt="6">
        <dgm:presLayoutVars/>
      </dgm:prSet>
      <dgm:spPr/>
    </dgm:pt>
    <dgm:pt modelId="{9E72D1EB-02B3-4B25-A527-6E888D48EFB3}" type="pres">
      <dgm:prSet presAssocID="{408F8BEA-3669-4A84-8A77-7C6FF64B3F71}" presName="sibTrans" presStyleCnt="0"/>
      <dgm:spPr/>
    </dgm:pt>
    <dgm:pt modelId="{F936CAE0-D850-45AE-8258-37C77B8F999A}" type="pres">
      <dgm:prSet presAssocID="{3811611D-7FA9-436D-833D-FAC284A44016}" presName="compNode" presStyleCnt="0"/>
      <dgm:spPr/>
    </dgm:pt>
    <dgm:pt modelId="{ED9FE823-BA2F-46DF-8DAE-B2BCDE0A9FBB}" type="pres">
      <dgm:prSet presAssocID="{3811611D-7FA9-436D-833D-FAC284A440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9065DE7-36B0-4F87-8C9B-8CA5034956D8}" type="pres">
      <dgm:prSet presAssocID="{3811611D-7FA9-436D-833D-FAC284A44016}" presName="iconSpace" presStyleCnt="0"/>
      <dgm:spPr/>
    </dgm:pt>
    <dgm:pt modelId="{30AF9E81-8F29-47CE-A20D-DC9377B48A87}" type="pres">
      <dgm:prSet presAssocID="{3811611D-7FA9-436D-833D-FAC284A44016}" presName="parTx" presStyleLbl="revTx" presStyleIdx="4" presStyleCnt="6">
        <dgm:presLayoutVars>
          <dgm:chMax val="0"/>
          <dgm:chPref val="0"/>
        </dgm:presLayoutVars>
      </dgm:prSet>
      <dgm:spPr/>
    </dgm:pt>
    <dgm:pt modelId="{64E2D355-EB8B-435F-8B39-31C93F4F537A}" type="pres">
      <dgm:prSet presAssocID="{3811611D-7FA9-436D-833D-FAC284A44016}" presName="txSpace" presStyleCnt="0"/>
      <dgm:spPr/>
    </dgm:pt>
    <dgm:pt modelId="{493371A9-943C-4B34-B77A-D7E17A654CC8}" type="pres">
      <dgm:prSet presAssocID="{3811611D-7FA9-436D-833D-FAC284A44016}" presName="desTx" presStyleLbl="revTx" presStyleIdx="5" presStyleCnt="6">
        <dgm:presLayoutVars/>
      </dgm:prSet>
      <dgm:spPr/>
    </dgm:pt>
  </dgm:ptLst>
  <dgm:cxnLst>
    <dgm:cxn modelId="{F9E24507-6CCD-4EC2-8FA2-CC46941FB3D7}" srcId="{E57C55E4-05DD-4997-B82D-2853387046F7}" destId="{CCA571EF-8DC6-4098-A1C7-4E511F7F3F19}" srcOrd="0" destOrd="0" parTransId="{53982608-9B43-4874-84B8-E960EAFEB1D7}" sibTransId="{A01F77B9-AE03-421C-9998-4401F6470F5E}"/>
    <dgm:cxn modelId="{3D623217-7BE2-4C30-A7BF-202C1D492218}" srcId="{E57C55E4-05DD-4997-B82D-2853387046F7}" destId="{B00E575A-E394-4FB1-BFA5-31E850CCC8F5}" srcOrd="3" destOrd="0" parTransId="{BD6A9769-CE53-4C27-94FB-5E170BB40C50}" sibTransId="{D94F30DC-CE72-4C30-969D-9344936FC635}"/>
    <dgm:cxn modelId="{F1C4B91A-86BF-4991-99E0-95BE18CC6FBE}" srcId="{E57C55E4-05DD-4997-B82D-2853387046F7}" destId="{5478651A-B54D-41E4-8BEC-6DCF2A0C2468}" srcOrd="4" destOrd="0" parTransId="{C8ADEE92-7EB2-4B75-BFC5-025206B93EAD}" sibTransId="{6EE51BBB-35E3-4C83-A115-0A1E9BEF684B}"/>
    <dgm:cxn modelId="{74105C32-1163-4F71-8D19-719FD6D3FA0F}" srcId="{E57C55E4-05DD-4997-B82D-2853387046F7}" destId="{7D62A832-2AD5-46FD-9A79-9F08D390FD1B}" srcOrd="1" destOrd="0" parTransId="{8A75A362-5BAF-4779-B0F0-AD0546D71976}" sibTransId="{A7973012-A3DF-478D-9F3C-8D862A537BA9}"/>
    <dgm:cxn modelId="{A2715D3A-8432-4B84-BDED-058F9E65FB6F}" type="presOf" srcId="{057B2D36-E1A1-4D56-99A1-05FF925684AC}" destId="{A153CF95-E6F8-4D45-B4EF-AED641467CD8}" srcOrd="0" destOrd="0" presId="urn:microsoft.com/office/officeart/2018/2/layout/IconLabelDescriptionList"/>
    <dgm:cxn modelId="{A6D0D442-A6A7-41AE-963B-75C16A1623F8}" type="presOf" srcId="{8E1DE5B4-7998-46C6-8BEB-1512DDA3F367}" destId="{47137E43-5EE6-4BCB-BA67-53C72FA6C5A2}" srcOrd="0" destOrd="2" presId="urn:microsoft.com/office/officeart/2018/2/layout/IconLabelDescriptionList"/>
    <dgm:cxn modelId="{D598D74C-934A-45D4-9100-443C4D8D4938}" srcId="{2024FEAD-9B7C-4696-90C9-7B6DB5A23F4E}" destId="{057B2D36-E1A1-4D56-99A1-05FF925684AC}" srcOrd="1" destOrd="0" parTransId="{8596DC40-0968-4B3A-889C-CC548E03DE67}" sibTransId="{408F8BEA-3669-4A84-8A77-7C6FF64B3F71}"/>
    <dgm:cxn modelId="{EB354E50-33A8-425F-AA26-C6E59C878D82}" type="presOf" srcId="{3811611D-7FA9-436D-833D-FAC284A44016}" destId="{30AF9E81-8F29-47CE-A20D-DC9377B48A87}" srcOrd="0" destOrd="0" presId="urn:microsoft.com/office/officeart/2018/2/layout/IconLabelDescriptionList"/>
    <dgm:cxn modelId="{7368875B-8680-467C-B79C-E67AD1871A60}" srcId="{E57C55E4-05DD-4997-B82D-2853387046F7}" destId="{42C0EF59-6F75-41EC-AB3D-88C818414382}" srcOrd="5" destOrd="0" parTransId="{234F63DE-D74C-480E-B0C7-16C5139AA7A2}" sibTransId="{36BB49F4-A22F-4439-9F16-0130247C081B}"/>
    <dgm:cxn modelId="{1B7E7D65-3632-4566-9D86-768AA66C8C89}" srcId="{E57C55E4-05DD-4997-B82D-2853387046F7}" destId="{8E1DE5B4-7998-46C6-8BEB-1512DDA3F367}" srcOrd="2" destOrd="0" parTransId="{22E34459-6D7E-4737-B9C1-92F99A259ED7}" sibTransId="{D0D029A2-2727-461F-9782-8DB1C7FE286D}"/>
    <dgm:cxn modelId="{2752B37C-8A13-4FD1-8641-BF13ED209400}" type="presOf" srcId="{7D62A832-2AD5-46FD-9A79-9F08D390FD1B}" destId="{47137E43-5EE6-4BCB-BA67-53C72FA6C5A2}" srcOrd="0" destOrd="1" presId="urn:microsoft.com/office/officeart/2018/2/layout/IconLabelDescriptionList"/>
    <dgm:cxn modelId="{386BE97F-9F31-461D-8DD2-FBE40E2173B5}" type="presOf" srcId="{B00E575A-E394-4FB1-BFA5-31E850CCC8F5}" destId="{47137E43-5EE6-4BCB-BA67-53C72FA6C5A2}" srcOrd="0" destOrd="3" presId="urn:microsoft.com/office/officeart/2018/2/layout/IconLabelDescriptionList"/>
    <dgm:cxn modelId="{48777A8A-5686-45F7-97CF-B83F826A4562}" srcId="{2024FEAD-9B7C-4696-90C9-7B6DB5A23F4E}" destId="{E57C55E4-05DD-4997-B82D-2853387046F7}" srcOrd="0" destOrd="0" parTransId="{DBFF1223-E7C6-41EB-9DAA-FE559C84810D}" sibTransId="{3D91FDB4-372E-4857-8D3A-819EB4247BD9}"/>
    <dgm:cxn modelId="{5A27599A-5D68-4D1C-A150-F62969D9A13B}" srcId="{2024FEAD-9B7C-4696-90C9-7B6DB5A23F4E}" destId="{3811611D-7FA9-436D-833D-FAC284A44016}" srcOrd="2" destOrd="0" parTransId="{66E5F582-9DAC-426F-9BE1-637DA766903D}" sibTransId="{58AB139D-F495-4E52-B45D-2CA4E84702A6}"/>
    <dgm:cxn modelId="{DAA5989C-67E6-4C9D-BCFE-42391264169C}" type="presOf" srcId="{CCA571EF-8DC6-4098-A1C7-4E511F7F3F19}" destId="{47137E43-5EE6-4BCB-BA67-53C72FA6C5A2}" srcOrd="0" destOrd="0" presId="urn:microsoft.com/office/officeart/2018/2/layout/IconLabelDescriptionList"/>
    <dgm:cxn modelId="{3FC6B4B0-03CB-4485-82CA-EB50FBA66B52}" type="presOf" srcId="{42C0EF59-6F75-41EC-AB3D-88C818414382}" destId="{47137E43-5EE6-4BCB-BA67-53C72FA6C5A2}" srcOrd="0" destOrd="5" presId="urn:microsoft.com/office/officeart/2018/2/layout/IconLabelDescriptionList"/>
    <dgm:cxn modelId="{6A4368E4-366B-4E84-97A2-8F13D2976CE4}" type="presOf" srcId="{5478651A-B54D-41E4-8BEC-6DCF2A0C2468}" destId="{47137E43-5EE6-4BCB-BA67-53C72FA6C5A2}" srcOrd="0" destOrd="4" presId="urn:microsoft.com/office/officeart/2018/2/layout/IconLabelDescriptionList"/>
    <dgm:cxn modelId="{AE2EB7F5-DEE0-4318-A40E-B6D1CDBF165A}" type="presOf" srcId="{2024FEAD-9B7C-4696-90C9-7B6DB5A23F4E}" destId="{7215552F-19F6-4282-805C-FAF7EFB4391B}" srcOrd="0" destOrd="0" presId="urn:microsoft.com/office/officeart/2018/2/layout/IconLabelDescriptionList"/>
    <dgm:cxn modelId="{B4EACDFF-5F13-4727-9586-8F89E4555228}" type="presOf" srcId="{E57C55E4-05DD-4997-B82D-2853387046F7}" destId="{62D215A4-BE49-40D2-99A7-D6ACE1380B49}" srcOrd="0" destOrd="0" presId="urn:microsoft.com/office/officeart/2018/2/layout/IconLabelDescriptionList"/>
    <dgm:cxn modelId="{40805A23-B150-449C-9A6A-C06DF863F082}" type="presParOf" srcId="{7215552F-19F6-4282-805C-FAF7EFB4391B}" destId="{B1ACC840-C715-4845-BCBD-FF7EECADC581}" srcOrd="0" destOrd="0" presId="urn:microsoft.com/office/officeart/2018/2/layout/IconLabelDescriptionList"/>
    <dgm:cxn modelId="{F4FD9F38-CEA8-4EDE-AEE9-C4646BC87A3E}" type="presParOf" srcId="{B1ACC840-C715-4845-BCBD-FF7EECADC581}" destId="{4C2D7AB0-4AB6-4424-8538-D3240B984A3B}" srcOrd="0" destOrd="0" presId="urn:microsoft.com/office/officeart/2018/2/layout/IconLabelDescriptionList"/>
    <dgm:cxn modelId="{E86D1D86-4F34-4C71-9E40-5E70B4652CA1}" type="presParOf" srcId="{B1ACC840-C715-4845-BCBD-FF7EECADC581}" destId="{CC073E83-8F1B-406E-84DA-A4AED42EE97A}" srcOrd="1" destOrd="0" presId="urn:microsoft.com/office/officeart/2018/2/layout/IconLabelDescriptionList"/>
    <dgm:cxn modelId="{B511CA0B-A6B4-406E-B91F-781BC514F7D0}" type="presParOf" srcId="{B1ACC840-C715-4845-BCBD-FF7EECADC581}" destId="{62D215A4-BE49-40D2-99A7-D6ACE1380B49}" srcOrd="2" destOrd="0" presId="urn:microsoft.com/office/officeart/2018/2/layout/IconLabelDescriptionList"/>
    <dgm:cxn modelId="{254DA67A-D1BB-4626-813C-B847A59B10F1}" type="presParOf" srcId="{B1ACC840-C715-4845-BCBD-FF7EECADC581}" destId="{8EFE0FCA-EAB8-450C-8080-3D426CAF24CC}" srcOrd="3" destOrd="0" presId="urn:microsoft.com/office/officeart/2018/2/layout/IconLabelDescriptionList"/>
    <dgm:cxn modelId="{0B7A6C36-C2B2-433F-A7BD-152B637C3B55}" type="presParOf" srcId="{B1ACC840-C715-4845-BCBD-FF7EECADC581}" destId="{47137E43-5EE6-4BCB-BA67-53C72FA6C5A2}" srcOrd="4" destOrd="0" presId="urn:microsoft.com/office/officeart/2018/2/layout/IconLabelDescriptionList"/>
    <dgm:cxn modelId="{101E5F6A-67BA-4976-B25D-E646129684E8}" type="presParOf" srcId="{7215552F-19F6-4282-805C-FAF7EFB4391B}" destId="{087B19D0-C0DC-49C5-8169-6D0F792D78CF}" srcOrd="1" destOrd="0" presId="urn:microsoft.com/office/officeart/2018/2/layout/IconLabelDescriptionList"/>
    <dgm:cxn modelId="{595D17FC-EA3B-4D4B-8A53-25ACB534E712}" type="presParOf" srcId="{7215552F-19F6-4282-805C-FAF7EFB4391B}" destId="{4FD04124-9EEE-43D2-A61E-72E05DF81CD4}" srcOrd="2" destOrd="0" presId="urn:microsoft.com/office/officeart/2018/2/layout/IconLabelDescriptionList"/>
    <dgm:cxn modelId="{16774999-DD07-49FF-BF5F-C141B34EE551}" type="presParOf" srcId="{4FD04124-9EEE-43D2-A61E-72E05DF81CD4}" destId="{3F31A815-4D62-414E-88C7-0B4DE71D75E5}" srcOrd="0" destOrd="0" presId="urn:microsoft.com/office/officeart/2018/2/layout/IconLabelDescriptionList"/>
    <dgm:cxn modelId="{0BC31567-F908-4476-B152-974FA9EE9529}" type="presParOf" srcId="{4FD04124-9EEE-43D2-A61E-72E05DF81CD4}" destId="{3D72EAF8-A64B-42AF-AD03-A1BADFCDF6C0}" srcOrd="1" destOrd="0" presId="urn:microsoft.com/office/officeart/2018/2/layout/IconLabelDescriptionList"/>
    <dgm:cxn modelId="{DEEBF2D1-6169-4429-B18E-C71E4B3B7FA5}" type="presParOf" srcId="{4FD04124-9EEE-43D2-A61E-72E05DF81CD4}" destId="{A153CF95-E6F8-4D45-B4EF-AED641467CD8}" srcOrd="2" destOrd="0" presId="urn:microsoft.com/office/officeart/2018/2/layout/IconLabelDescriptionList"/>
    <dgm:cxn modelId="{103D1720-DD65-4A75-804D-65BE1AAC0A1D}" type="presParOf" srcId="{4FD04124-9EEE-43D2-A61E-72E05DF81CD4}" destId="{DCD65632-E1BC-4700-83DB-60D5A22AB6D2}" srcOrd="3" destOrd="0" presId="urn:microsoft.com/office/officeart/2018/2/layout/IconLabelDescriptionList"/>
    <dgm:cxn modelId="{D47A15F7-A31A-459C-B107-CD9B25E8D7B2}" type="presParOf" srcId="{4FD04124-9EEE-43D2-A61E-72E05DF81CD4}" destId="{F13894BE-6359-439F-BE95-F23B197BAD0A}" srcOrd="4" destOrd="0" presId="urn:microsoft.com/office/officeart/2018/2/layout/IconLabelDescriptionList"/>
    <dgm:cxn modelId="{980E87AB-8BAF-4812-8BE3-E5053E497B11}" type="presParOf" srcId="{7215552F-19F6-4282-805C-FAF7EFB4391B}" destId="{9E72D1EB-02B3-4B25-A527-6E888D48EFB3}" srcOrd="3" destOrd="0" presId="urn:microsoft.com/office/officeart/2018/2/layout/IconLabelDescriptionList"/>
    <dgm:cxn modelId="{CD282C90-935A-4421-A054-BE4A0EFA284F}" type="presParOf" srcId="{7215552F-19F6-4282-805C-FAF7EFB4391B}" destId="{F936CAE0-D850-45AE-8258-37C77B8F999A}" srcOrd="4" destOrd="0" presId="urn:microsoft.com/office/officeart/2018/2/layout/IconLabelDescriptionList"/>
    <dgm:cxn modelId="{F8329829-3EF3-42E5-84F1-D3CFA967E0DA}" type="presParOf" srcId="{F936CAE0-D850-45AE-8258-37C77B8F999A}" destId="{ED9FE823-BA2F-46DF-8DAE-B2BCDE0A9FBB}" srcOrd="0" destOrd="0" presId="urn:microsoft.com/office/officeart/2018/2/layout/IconLabelDescriptionList"/>
    <dgm:cxn modelId="{8CA9FAC4-B6CC-444F-A8EE-8FED3E2A93BA}" type="presParOf" srcId="{F936CAE0-D850-45AE-8258-37C77B8F999A}" destId="{69065DE7-36B0-4F87-8C9B-8CA5034956D8}" srcOrd="1" destOrd="0" presId="urn:microsoft.com/office/officeart/2018/2/layout/IconLabelDescriptionList"/>
    <dgm:cxn modelId="{7F17511F-9DAB-4DCE-B1F4-4CA33A259A7B}" type="presParOf" srcId="{F936CAE0-D850-45AE-8258-37C77B8F999A}" destId="{30AF9E81-8F29-47CE-A20D-DC9377B48A87}" srcOrd="2" destOrd="0" presId="urn:microsoft.com/office/officeart/2018/2/layout/IconLabelDescriptionList"/>
    <dgm:cxn modelId="{B0E4A289-F0F4-472A-A96D-275CCDDD42F5}" type="presParOf" srcId="{F936CAE0-D850-45AE-8258-37C77B8F999A}" destId="{64E2D355-EB8B-435F-8B39-31C93F4F537A}" srcOrd="3" destOrd="0" presId="urn:microsoft.com/office/officeart/2018/2/layout/IconLabelDescriptionList"/>
    <dgm:cxn modelId="{E0776DE8-23FF-4D4E-8BDA-70D4D891475B}" type="presParOf" srcId="{F936CAE0-D850-45AE-8258-37C77B8F999A}" destId="{493371A9-943C-4B34-B77A-D7E17A654CC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F4E20-A55A-4F72-AF72-3F13BBC76B75}">
      <dsp:nvSpPr>
        <dsp:cNvPr id="0" name=""/>
        <dsp:cNvSpPr/>
      </dsp:nvSpPr>
      <dsp:spPr>
        <a:xfrm>
          <a:off x="548064" y="1471"/>
          <a:ext cx="1037953" cy="10379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E78B27-E03A-4D1E-AEE6-8ABC40D9CBA8}">
      <dsp:nvSpPr>
        <dsp:cNvPr id="0" name=""/>
        <dsp:cNvSpPr/>
      </dsp:nvSpPr>
      <dsp:spPr>
        <a:xfrm>
          <a:off x="769267" y="222674"/>
          <a:ext cx="595546" cy="5955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AD617-9735-49C9-9DF0-29CDA2AD2552}">
      <dsp:nvSpPr>
        <dsp:cNvPr id="0" name=""/>
        <dsp:cNvSpPr/>
      </dsp:nvSpPr>
      <dsp:spPr>
        <a:xfrm>
          <a:off x="216259" y="1362721"/>
          <a:ext cx="1701562" cy="2020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Bathrooms Reign Supreme</a:t>
          </a:r>
          <a:r>
            <a:rPr lang="en-US" sz="1100" kern="1200" dirty="0"/>
            <a:t>: The most important feature by far is the number of bathrooms. This reinforces the well-known fact that more bathrooms are strongly associated with higher house prices.</a:t>
          </a:r>
        </a:p>
      </dsp:txBody>
      <dsp:txXfrm>
        <a:off x="216259" y="1362721"/>
        <a:ext cx="1701562" cy="2020605"/>
      </dsp:txXfrm>
    </dsp:sp>
    <dsp:sp modelId="{5C43D98D-3B1D-46ED-BBA3-0BE92B6C3910}">
      <dsp:nvSpPr>
        <dsp:cNvPr id="0" name=""/>
        <dsp:cNvSpPr/>
      </dsp:nvSpPr>
      <dsp:spPr>
        <a:xfrm>
          <a:off x="2547400" y="1471"/>
          <a:ext cx="1037953" cy="10379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59F22-7C23-4C9D-AD18-AE5270D7D35B}">
      <dsp:nvSpPr>
        <dsp:cNvPr id="0" name=""/>
        <dsp:cNvSpPr/>
      </dsp:nvSpPr>
      <dsp:spPr>
        <a:xfrm>
          <a:off x="2768603" y="222674"/>
          <a:ext cx="595546" cy="5955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39729-E8A6-46A6-8631-CA9BA9050295}">
      <dsp:nvSpPr>
        <dsp:cNvPr id="0" name=""/>
        <dsp:cNvSpPr/>
      </dsp:nvSpPr>
      <dsp:spPr>
        <a:xfrm>
          <a:off x="2215595" y="1362721"/>
          <a:ext cx="1701562" cy="2020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Space is Key</a:t>
          </a:r>
          <a:r>
            <a:rPr lang="en-US" sz="1100" kern="1200"/>
            <a:t>: The feature LivingAreaPerRoom, representing living area per room, has a significant importance score. It suggests that buyers value houses with ample space per room.</a:t>
          </a:r>
        </a:p>
      </dsp:txBody>
      <dsp:txXfrm>
        <a:off x="2215595" y="1362721"/>
        <a:ext cx="1701562" cy="2020605"/>
      </dsp:txXfrm>
    </dsp:sp>
    <dsp:sp modelId="{7C364463-3CAF-4F06-A231-31DB07D66C26}">
      <dsp:nvSpPr>
        <dsp:cNvPr id="0" name=""/>
        <dsp:cNvSpPr/>
      </dsp:nvSpPr>
      <dsp:spPr>
        <a:xfrm>
          <a:off x="4546735" y="1471"/>
          <a:ext cx="1037953" cy="10379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FEC0E-437B-4219-9BA0-DBB295CC11B6}">
      <dsp:nvSpPr>
        <dsp:cNvPr id="0" name=""/>
        <dsp:cNvSpPr/>
      </dsp:nvSpPr>
      <dsp:spPr>
        <a:xfrm>
          <a:off x="4767939" y="222674"/>
          <a:ext cx="595546" cy="5955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84113-E480-4A59-A3CC-3CAA35F72767}">
      <dsp:nvSpPr>
        <dsp:cNvPr id="0" name=""/>
        <dsp:cNvSpPr/>
      </dsp:nvSpPr>
      <dsp:spPr>
        <a:xfrm>
          <a:off x="4214931" y="1362721"/>
          <a:ext cx="1701562" cy="2020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Notable Factors</a:t>
          </a:r>
          <a:r>
            <a:rPr lang="en-US" sz="1100" kern="1200" dirty="0"/>
            <a:t>:  Price change event, number of garage spaces, Bath to Bed ratio and number of bedrooms round up the top 10 impactful features.</a:t>
          </a:r>
        </a:p>
      </dsp:txBody>
      <dsp:txXfrm>
        <a:off x="4214931" y="1362721"/>
        <a:ext cx="1701562" cy="2020605"/>
      </dsp:txXfrm>
    </dsp:sp>
    <dsp:sp modelId="{3223E93D-2E47-4924-8716-F966FCA3BFB0}">
      <dsp:nvSpPr>
        <dsp:cNvPr id="0" name=""/>
        <dsp:cNvSpPr/>
      </dsp:nvSpPr>
      <dsp:spPr>
        <a:xfrm>
          <a:off x="6546071" y="1471"/>
          <a:ext cx="1037953" cy="10379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38837-FDD7-4280-98D8-8E7396F1021C}">
      <dsp:nvSpPr>
        <dsp:cNvPr id="0" name=""/>
        <dsp:cNvSpPr/>
      </dsp:nvSpPr>
      <dsp:spPr>
        <a:xfrm>
          <a:off x="6767275" y="222674"/>
          <a:ext cx="595546" cy="5955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F6432-3B95-41D7-837E-745A93005EC9}">
      <dsp:nvSpPr>
        <dsp:cNvPr id="0" name=""/>
        <dsp:cNvSpPr/>
      </dsp:nvSpPr>
      <dsp:spPr>
        <a:xfrm>
          <a:off x="6214267" y="1362721"/>
          <a:ext cx="1701562" cy="2020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Location is Crucial</a:t>
          </a:r>
          <a:r>
            <a:rPr lang="en-US" sz="1100" kern="1200" dirty="0"/>
            <a:t>: Some zip codes with significant importance scores, such as 94080 (south San Francisco), 95051 (Santa Clara),and  94941 (Marin County).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These zip codes represent the high impact they have on contributing to the Ridge model’s price predictions.</a:t>
          </a:r>
        </a:p>
      </dsp:txBody>
      <dsp:txXfrm>
        <a:off x="6214267" y="1362721"/>
        <a:ext cx="1701562" cy="2020605"/>
      </dsp:txXfrm>
    </dsp:sp>
    <dsp:sp modelId="{CEFD3E48-EB79-4C2B-8175-3FCD83A10175}">
      <dsp:nvSpPr>
        <dsp:cNvPr id="0" name=""/>
        <dsp:cNvSpPr/>
      </dsp:nvSpPr>
      <dsp:spPr>
        <a:xfrm>
          <a:off x="8545407" y="1471"/>
          <a:ext cx="1037953" cy="10379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0F80A-92E2-442A-B3AC-42CC3902F1E4}">
      <dsp:nvSpPr>
        <dsp:cNvPr id="0" name=""/>
        <dsp:cNvSpPr/>
      </dsp:nvSpPr>
      <dsp:spPr>
        <a:xfrm>
          <a:off x="8766610" y="222674"/>
          <a:ext cx="595546" cy="5955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0F0A7-C86B-493B-841C-922609B190E3}">
      <dsp:nvSpPr>
        <dsp:cNvPr id="0" name=""/>
        <dsp:cNvSpPr/>
      </dsp:nvSpPr>
      <dsp:spPr>
        <a:xfrm>
          <a:off x="8213603" y="1362721"/>
          <a:ext cx="1701562" cy="2020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Gold nuggets in the 'description' field</a:t>
          </a:r>
          <a:r>
            <a:rPr lang="en-US" sz="1100" kern="1200" dirty="0"/>
            <a:t>: Its interesting to note that mention of beach and architectural styles like the ranch play a significant factor too.</a:t>
          </a:r>
        </a:p>
      </dsp:txBody>
      <dsp:txXfrm>
        <a:off x="8213603" y="1362721"/>
        <a:ext cx="1701562" cy="20206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D7AB0-4AB6-4424-8538-D3240B984A3B}">
      <dsp:nvSpPr>
        <dsp:cNvPr id="0" name=""/>
        <dsp:cNvSpPr/>
      </dsp:nvSpPr>
      <dsp:spPr>
        <a:xfrm>
          <a:off x="16042" y="0"/>
          <a:ext cx="1055154" cy="10000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215A4-BE49-40D2-99A7-D6ACE1380B49}">
      <dsp:nvSpPr>
        <dsp:cNvPr id="0" name=""/>
        <dsp:cNvSpPr/>
      </dsp:nvSpPr>
      <dsp:spPr>
        <a:xfrm>
          <a:off x="16042" y="1137833"/>
          <a:ext cx="3014728" cy="563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The capstone project gave me a chance to apply many of my learnings from this course:</a:t>
          </a:r>
        </a:p>
      </dsp:txBody>
      <dsp:txXfrm>
        <a:off x="16042" y="1137833"/>
        <a:ext cx="3014728" cy="563064"/>
      </dsp:txXfrm>
    </dsp:sp>
    <dsp:sp modelId="{47137E43-5EE6-4BCB-BA67-53C72FA6C5A2}">
      <dsp:nvSpPr>
        <dsp:cNvPr id="0" name=""/>
        <dsp:cNvSpPr/>
      </dsp:nvSpPr>
      <dsp:spPr>
        <a:xfrm>
          <a:off x="16042" y="1764994"/>
          <a:ext cx="3014728" cy="1619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analysis with various visualizations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cleansing and pre-processing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Feature engineering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Natural language processing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Modeling with Neural Networks, Gradient Boosting, Ridge, Lasso, Linear Regression with different polynomial factors and applying various type of hyperparameters for tuning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Feature importance analysis</a:t>
          </a:r>
        </a:p>
      </dsp:txBody>
      <dsp:txXfrm>
        <a:off x="16042" y="1764994"/>
        <a:ext cx="3014728" cy="1619804"/>
      </dsp:txXfrm>
    </dsp:sp>
    <dsp:sp modelId="{3F31A815-4D62-414E-88C7-0B4DE71D75E5}">
      <dsp:nvSpPr>
        <dsp:cNvPr id="0" name=""/>
        <dsp:cNvSpPr/>
      </dsp:nvSpPr>
      <dsp:spPr>
        <a:xfrm>
          <a:off x="3558348" y="0"/>
          <a:ext cx="1055154" cy="10000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3CF95-E6F8-4D45-B4EF-AED641467CD8}">
      <dsp:nvSpPr>
        <dsp:cNvPr id="0" name=""/>
        <dsp:cNvSpPr/>
      </dsp:nvSpPr>
      <dsp:spPr>
        <a:xfrm>
          <a:off x="3558348" y="1137833"/>
          <a:ext cx="3014728" cy="563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It was good to learn so many nuggets from Prof. Hug and Prof. Gomes – truly great teachers!</a:t>
          </a:r>
        </a:p>
      </dsp:txBody>
      <dsp:txXfrm>
        <a:off x="3558348" y="1137833"/>
        <a:ext cx="3014728" cy="563064"/>
      </dsp:txXfrm>
    </dsp:sp>
    <dsp:sp modelId="{F13894BE-6359-439F-BE95-F23B197BAD0A}">
      <dsp:nvSpPr>
        <dsp:cNvPr id="0" name=""/>
        <dsp:cNvSpPr/>
      </dsp:nvSpPr>
      <dsp:spPr>
        <a:xfrm>
          <a:off x="3558348" y="1764994"/>
          <a:ext cx="3014728" cy="1619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FE823-BA2F-46DF-8DAE-B2BCDE0A9FBB}">
      <dsp:nvSpPr>
        <dsp:cNvPr id="0" name=""/>
        <dsp:cNvSpPr/>
      </dsp:nvSpPr>
      <dsp:spPr>
        <a:xfrm>
          <a:off x="7100654" y="0"/>
          <a:ext cx="1055154" cy="10000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F9E81-8F29-47CE-A20D-DC9377B48A87}">
      <dsp:nvSpPr>
        <dsp:cNvPr id="0" name=""/>
        <dsp:cNvSpPr/>
      </dsp:nvSpPr>
      <dsp:spPr>
        <a:xfrm>
          <a:off x="7100654" y="1137833"/>
          <a:ext cx="3014728" cy="563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Thank you Sherdil for recommending this project!</a:t>
          </a:r>
        </a:p>
      </dsp:txBody>
      <dsp:txXfrm>
        <a:off x="7100654" y="1137833"/>
        <a:ext cx="3014728" cy="563064"/>
      </dsp:txXfrm>
    </dsp:sp>
    <dsp:sp modelId="{493371A9-943C-4B34-B77A-D7E17A654CC8}">
      <dsp:nvSpPr>
        <dsp:cNvPr id="0" name=""/>
        <dsp:cNvSpPr/>
      </dsp:nvSpPr>
      <dsp:spPr>
        <a:xfrm>
          <a:off x="7100654" y="1764994"/>
          <a:ext cx="3014728" cy="1619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7321-A4FD-C4CC-E2F7-A4445AC40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California real estate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C4E13-FF67-2F68-6EA7-6E76B2E48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UC Berkeley Machine learning capstone project</a:t>
            </a:r>
          </a:p>
          <a:p>
            <a:r>
              <a:rPr lang="en-US" dirty="0"/>
              <a:t>By: Vinay Jain</a:t>
            </a:r>
          </a:p>
          <a:p>
            <a:r>
              <a:rPr lang="en-US" dirty="0"/>
              <a:t>July 31, 2024</a:t>
            </a:r>
          </a:p>
        </p:txBody>
      </p:sp>
    </p:spTree>
    <p:extLst>
      <p:ext uri="{BB962C8B-B14F-4D97-AF65-F5344CB8AC3E}">
        <p14:creationId xmlns:p14="http://schemas.microsoft.com/office/powerpoint/2010/main" val="462206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C777-3CAD-0CEE-BD1A-5BE4C8BD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92" y="186865"/>
            <a:ext cx="8860535" cy="661415"/>
          </a:xfrm>
        </p:spPr>
        <p:txBody>
          <a:bodyPr>
            <a:normAutofit/>
          </a:bodyPr>
          <a:lstStyle/>
          <a:p>
            <a:r>
              <a:rPr lang="en-US" dirty="0"/>
              <a:t>Summary of EDA for all 39 columns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04B1313-684B-BBE2-62DD-B16856FB7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92" y="760948"/>
            <a:ext cx="12001762" cy="591018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384001-F3AF-9C83-82C7-9ADC2905F9A6}"/>
              </a:ext>
            </a:extLst>
          </p:cNvPr>
          <p:cNvSpPr txBox="1">
            <a:spLocks/>
          </p:cNvSpPr>
          <p:nvPr/>
        </p:nvSpPr>
        <p:spPr>
          <a:xfrm>
            <a:off x="8703325" y="1134737"/>
            <a:ext cx="3168358" cy="10245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Detailed analysis of each of the 39 columns can be found in the data analysis notebook</a:t>
            </a:r>
          </a:p>
        </p:txBody>
      </p:sp>
    </p:spTree>
    <p:extLst>
      <p:ext uri="{BB962C8B-B14F-4D97-AF65-F5344CB8AC3E}">
        <p14:creationId xmlns:p14="http://schemas.microsoft.com/office/powerpoint/2010/main" val="1979205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7321-A4FD-C4CC-E2F7-A4445AC40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cleansing</a:t>
            </a:r>
          </a:p>
        </p:txBody>
      </p:sp>
    </p:spTree>
    <p:extLst>
      <p:ext uri="{BB962C8B-B14F-4D97-AF65-F5344CB8AC3E}">
        <p14:creationId xmlns:p14="http://schemas.microsoft.com/office/powerpoint/2010/main" val="221143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675B-EA29-4851-D9A8-FE11B431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9879374" cy="1456267"/>
          </a:xfrm>
        </p:spPr>
        <p:txBody>
          <a:bodyPr>
            <a:normAutofit/>
          </a:bodyPr>
          <a:lstStyle/>
          <a:p>
            <a:r>
              <a:rPr lang="en-US" dirty="0"/>
              <a:t>Revised dataset after cleansing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8C088-BD6D-F285-CB47-012B94ECA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398044" cy="3649133"/>
          </a:xfrm>
        </p:spPr>
        <p:txBody>
          <a:bodyPr>
            <a:normAutofit/>
          </a:bodyPr>
          <a:lstStyle/>
          <a:p>
            <a:r>
              <a:rPr lang="en-US" sz="1700" dirty="0"/>
              <a:t>After applying all the learnings from analysis, performing data cleansing and dropping columns, dataset now contains</a:t>
            </a:r>
          </a:p>
          <a:p>
            <a:pPr lvl="1"/>
            <a:r>
              <a:rPr lang="en-US" sz="1700" dirty="0"/>
              <a:t>17,807 records (compared to 35K in the initial dataset) </a:t>
            </a:r>
          </a:p>
          <a:p>
            <a:pPr lvl="1"/>
            <a:r>
              <a:rPr lang="en-US" sz="1700" dirty="0"/>
              <a:t>15 columns (compared to 39 in the initial dataset)</a:t>
            </a:r>
          </a:p>
          <a:p>
            <a:r>
              <a:rPr lang="en-US" sz="1700" dirty="0"/>
              <a:t>All record columns are free of null values (except ‘description’)</a:t>
            </a:r>
          </a:p>
          <a:p>
            <a:r>
              <a:rPr lang="en-US" sz="1700" dirty="0"/>
              <a:t>Converted columns referring to Boolean values from Integer to bool data type</a:t>
            </a:r>
          </a:p>
          <a:p>
            <a:r>
              <a:rPr lang="en-US" sz="1700" dirty="0"/>
              <a:t>Converted columns like </a:t>
            </a:r>
            <a:r>
              <a:rPr lang="en-US" sz="1700" dirty="0" err="1"/>
              <a:t>yearBuilt</a:t>
            </a:r>
            <a:r>
              <a:rPr lang="en-US" sz="1700" dirty="0"/>
              <a:t> and </a:t>
            </a:r>
            <a:r>
              <a:rPr lang="en-US" sz="1700" dirty="0" err="1"/>
              <a:t>zipcode</a:t>
            </a:r>
            <a:r>
              <a:rPr lang="en-US" sz="1700" dirty="0"/>
              <a:t> to categorical columns</a:t>
            </a:r>
          </a:p>
          <a:p>
            <a:r>
              <a:rPr lang="en-US" sz="1700" dirty="0"/>
              <a:t>Consolidated variety of values for levels into a much smaller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81558-E0FE-6F9A-EA2F-5AE29091D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665" y="2033165"/>
            <a:ext cx="4358983" cy="387187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0803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7321-A4FD-C4CC-E2F7-A4445AC40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847110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A48F-AE31-E331-2FE0-4DC4C2658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600" dirty="0"/>
              <a:t>Added these new columns</a:t>
            </a:r>
          </a:p>
        </p:txBody>
      </p:sp>
      <p:pic>
        <p:nvPicPr>
          <p:cNvPr id="5" name="Picture 4" descr="Modern contemporary living room interior">
            <a:extLst>
              <a:ext uri="{FF2B5EF4-FFF2-40B4-BE49-F238E27FC236}">
                <a16:creationId xmlns:a16="http://schemas.microsoft.com/office/drawing/2014/main" id="{27C928D3-5399-A3C4-2B2F-DBF08C3B3C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9778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2A97A-48D1-E35C-7E4C-C8ED30A04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500" dirty="0"/>
              <a:t>Age of the House: Calculate the age of the house by subtracting the year built from the current year (or a reference year=2021)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lphaLcPeriod"/>
            </a:pPr>
            <a:r>
              <a:rPr lang="en-US" sz="1500" dirty="0"/>
              <a:t>Drop the ‘</a:t>
            </a:r>
            <a:r>
              <a:rPr lang="en-US" sz="1500" dirty="0" err="1"/>
              <a:t>yearBuilt</a:t>
            </a:r>
            <a:r>
              <a:rPr lang="en-US" sz="1500" dirty="0"/>
              <a:t>’ column since ‘</a:t>
            </a:r>
            <a:r>
              <a:rPr lang="en-US" sz="1500" dirty="0" err="1"/>
              <a:t>AgeOfHouse</a:t>
            </a:r>
            <a:r>
              <a:rPr lang="en-US" sz="1500" dirty="0"/>
              <a:t>’ now represents the year built information.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500" dirty="0"/>
              <a:t>Living Area per Room: Divide the living area by the number of rooms to get a measure of space per room.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500" dirty="0"/>
              <a:t>Bath to Bedroom Ratio: bathrooms / bedrooms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500" dirty="0"/>
              <a:t>Garage to Bedroom Ratio: </a:t>
            </a:r>
            <a:r>
              <a:rPr lang="en-US" sz="1500" dirty="0" err="1"/>
              <a:t>garageSpaces</a:t>
            </a:r>
            <a:r>
              <a:rPr lang="en-US" sz="1500" dirty="0"/>
              <a:t> / bedrooms</a:t>
            </a:r>
          </a:p>
        </p:txBody>
      </p:sp>
    </p:spTree>
    <p:extLst>
      <p:ext uri="{BB962C8B-B14F-4D97-AF65-F5344CB8AC3E}">
        <p14:creationId xmlns:p14="http://schemas.microsoft.com/office/powerpoint/2010/main" val="237454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11A9-88D6-85E7-846D-CC2465E9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 keywords from ‘description’ field</a:t>
            </a:r>
          </a:p>
        </p:txBody>
      </p:sp>
      <p:pic>
        <p:nvPicPr>
          <p:cNvPr id="5" name="Content Placeholder 4" descr="A close-up of words&#10;&#10;Description automatically generated">
            <a:extLst>
              <a:ext uri="{FF2B5EF4-FFF2-40B4-BE49-F238E27FC236}">
                <a16:creationId xmlns:a16="http://schemas.microsoft.com/office/drawing/2014/main" id="{7C990663-4350-3508-A5A7-0250178D7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3239" y="2036273"/>
            <a:ext cx="6782716" cy="365862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BEF1E2-9D08-9F19-97D7-BDB143FAFA60}"/>
              </a:ext>
            </a:extLst>
          </p:cNvPr>
          <p:cNvSpPr txBox="1">
            <a:spLocks/>
          </p:cNvSpPr>
          <p:nvPr/>
        </p:nvSpPr>
        <p:spPr>
          <a:xfrm>
            <a:off x="284847" y="1722669"/>
            <a:ext cx="4663672" cy="3972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Used NLP to analyze the ‘description’ field for a variety of keywords that might be related to a property’s features, condition, location/neighborhood, style/layout, amenities, and terms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Added these as additional new categorical columns with one hot encoding to the dataset</a:t>
            </a:r>
          </a:p>
        </p:txBody>
      </p:sp>
    </p:spTree>
    <p:extLst>
      <p:ext uri="{BB962C8B-B14F-4D97-AF65-F5344CB8AC3E}">
        <p14:creationId xmlns:p14="http://schemas.microsoft.com/office/powerpoint/2010/main" val="3807150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7321-A4FD-C4CC-E2F7-A4445AC40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Modeling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316190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FD67-7CBD-CD9B-E510-347B11E5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83" y="197224"/>
            <a:ext cx="10131425" cy="912438"/>
          </a:xfrm>
        </p:spPr>
        <p:txBody>
          <a:bodyPr/>
          <a:lstStyle/>
          <a:p>
            <a:r>
              <a:rPr lang="en-US" dirty="0"/>
              <a:t>regression Modeling - summary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274E900-27D8-6F36-8E1E-330048441C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781757"/>
              </p:ext>
            </p:extLst>
          </p:nvPr>
        </p:nvGraphicFramePr>
        <p:xfrm>
          <a:off x="685800" y="2141538"/>
          <a:ext cx="1013142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5188">
                  <a:extLst>
                    <a:ext uri="{9D8B030D-6E8A-4147-A177-3AD203B41FA5}">
                      <a16:colId xmlns:a16="http://schemas.microsoft.com/office/drawing/2014/main" val="822587993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2621578944"/>
                    </a:ext>
                  </a:extLst>
                </a:gridCol>
                <a:gridCol w="1568824">
                  <a:extLst>
                    <a:ext uri="{9D8B030D-6E8A-4147-A177-3AD203B41FA5}">
                      <a16:colId xmlns:a16="http://schemas.microsoft.com/office/drawing/2014/main" val="2239860931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3419256016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4294907185"/>
                    </a:ext>
                  </a:extLst>
                </a:gridCol>
                <a:gridCol w="991902">
                  <a:extLst>
                    <a:ext uri="{9D8B030D-6E8A-4147-A177-3AD203B41FA5}">
                      <a16:colId xmlns:a16="http://schemas.microsoft.com/office/drawing/2014/main" val="2426102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R-squared 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R-squared (Test)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Fit time (secs)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55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194,859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223,847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3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 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313,070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338,684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.5071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132.84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0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192,422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223,941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0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Neural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160,483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225,695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291.001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2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LinearRegression_Poly1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341,489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351,380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8.9724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56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LinearRegression_Poly2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541,458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545,900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-0.2805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1.9862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6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LinearRegression_Poly3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317,795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344,053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1.7184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008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LinearRegression_Poly4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312,203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1.36154e+06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-6.9655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2.2513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81084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506BB8-F0C5-26B6-BC22-ED279DAEE4AB}"/>
              </a:ext>
            </a:extLst>
          </p:cNvPr>
          <p:cNvSpPr txBox="1">
            <a:spLocks/>
          </p:cNvSpPr>
          <p:nvPr/>
        </p:nvSpPr>
        <p:spPr>
          <a:xfrm>
            <a:off x="685800" y="878542"/>
            <a:ext cx="6398044" cy="10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Eight different modeling techniques were applied. With each model, various hyper parameters were tried  and obtained the following results:</a:t>
            </a:r>
          </a:p>
        </p:txBody>
      </p:sp>
    </p:spTree>
    <p:extLst>
      <p:ext uri="{BB962C8B-B14F-4D97-AF65-F5344CB8AC3E}">
        <p14:creationId xmlns:p14="http://schemas.microsoft.com/office/powerpoint/2010/main" val="1723403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CF60CC8E-35D1-B554-FF20-B7D621D8A2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8B7D16-051E-4562-B872-ABF369C4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DFD67-7CBD-CD9B-E510-347B11E5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r>
              <a:rPr lang="en-US" dirty="0"/>
              <a:t>Modeling Techniques - Winner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DFB8-74CC-9D30-387B-033F16E66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rmAutofit/>
          </a:bodyPr>
          <a:lstStyle/>
          <a:p>
            <a:r>
              <a:rPr lang="en-US" dirty="0"/>
              <a:t>Across the 8 modeling techniques applied (using various hyperparameter tuning across many iterations), Ridge modeling technique edged to be the winner model.</a:t>
            </a:r>
          </a:p>
          <a:p>
            <a:r>
              <a:rPr lang="en-US" dirty="0">
                <a:solidFill>
                  <a:srgbClr val="00B050"/>
                </a:solidFill>
              </a:rPr>
              <a:t>Ridge model</a:t>
            </a:r>
            <a:r>
              <a:rPr lang="en-US" dirty="0"/>
              <a:t> had:</a:t>
            </a:r>
          </a:p>
          <a:p>
            <a:pPr lvl="1"/>
            <a:r>
              <a:rPr lang="en-US" dirty="0"/>
              <a:t>Lowest RMSE (Test) – 223, 847</a:t>
            </a:r>
          </a:p>
          <a:p>
            <a:pPr lvl="1"/>
            <a:r>
              <a:rPr lang="en-US" dirty="0"/>
              <a:t>Highest R-squared (Test) – 0.7847</a:t>
            </a:r>
          </a:p>
          <a:p>
            <a:pPr lvl="1"/>
            <a:r>
              <a:rPr lang="en-US" dirty="0"/>
              <a:t>Lowest Fit Time – 1.2051 seconds</a:t>
            </a:r>
          </a:p>
          <a:p>
            <a:r>
              <a:rPr lang="en-US" dirty="0"/>
              <a:t>Lasso, Neural Network, and Gradient Boosting models were close to Ridge in terms of Test RMSE but when looked at the trio factors including R-squared (Test) and Fit time, Ridge came ahead.</a:t>
            </a:r>
          </a:p>
          <a:p>
            <a:r>
              <a:rPr lang="en-US" dirty="0"/>
              <a:t>Linear Regression with various factors (1 through 4) did not perform well.</a:t>
            </a:r>
          </a:p>
        </p:txBody>
      </p:sp>
    </p:spTree>
    <p:extLst>
      <p:ext uri="{BB962C8B-B14F-4D97-AF65-F5344CB8AC3E}">
        <p14:creationId xmlns:p14="http://schemas.microsoft.com/office/powerpoint/2010/main" val="1251617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7321-A4FD-C4CC-E2F7-A4445AC40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397719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6B7B-7A6F-EB88-008C-BFC538F1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en-US" dirty="0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5674AF5-7138-8F51-C923-86E714225B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300" r="20577" b="-2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14472-36C4-C440-E1AB-536DFC1B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This presentation highlights the key areas of the capstone project – Prediction for California’s real estate prices</a:t>
            </a:r>
          </a:p>
          <a:p>
            <a:pPr>
              <a:lnSpc>
                <a:spcPct val="90000"/>
              </a:lnSpc>
            </a:pPr>
            <a:r>
              <a:rPr lang="en-US"/>
              <a:t>Key areas include:</a:t>
            </a:r>
          </a:p>
          <a:p>
            <a:pPr lvl="1">
              <a:lnSpc>
                <a:spcPct val="90000"/>
              </a:lnSpc>
            </a:pPr>
            <a:r>
              <a:rPr lang="en-US"/>
              <a:t>Data understanding</a:t>
            </a:r>
          </a:p>
          <a:p>
            <a:pPr lvl="1">
              <a:lnSpc>
                <a:spcPct val="90000"/>
              </a:lnSpc>
            </a:pPr>
            <a:r>
              <a:rPr lang="en-US"/>
              <a:t>Exploratory data analysis (EDA) and Data cleansing – key findings</a:t>
            </a:r>
          </a:p>
          <a:p>
            <a:pPr lvl="1">
              <a:lnSpc>
                <a:spcPct val="90000"/>
              </a:lnSpc>
            </a:pPr>
            <a:r>
              <a:rPr lang="en-US"/>
              <a:t>Summary of the exploratory data analysis (EDA)</a:t>
            </a:r>
          </a:p>
          <a:p>
            <a:pPr lvl="1">
              <a:lnSpc>
                <a:spcPct val="90000"/>
              </a:lnSpc>
            </a:pPr>
            <a:r>
              <a:rPr lang="en-US"/>
              <a:t>Feature engineering</a:t>
            </a:r>
          </a:p>
          <a:p>
            <a:pPr lvl="1">
              <a:lnSpc>
                <a:spcPct val="90000"/>
              </a:lnSpc>
            </a:pPr>
            <a:r>
              <a:rPr lang="en-US"/>
              <a:t>Modeling</a:t>
            </a:r>
          </a:p>
          <a:p>
            <a:pPr lvl="1">
              <a:lnSpc>
                <a:spcPct val="90000"/>
              </a:lnSpc>
            </a:pPr>
            <a:r>
              <a:rPr lang="en-US"/>
              <a:t>Visualization of features</a:t>
            </a:r>
          </a:p>
          <a:p>
            <a:pPr lvl="1">
              <a:lnSpc>
                <a:spcPct val="90000"/>
              </a:lnSpc>
            </a:pPr>
            <a:r>
              <a:rPr lang="en-US"/>
              <a:t>Interpretation and summary of modeling analysis</a:t>
            </a:r>
          </a:p>
          <a:p>
            <a:pPr lvl="1">
              <a:lnSpc>
                <a:spcPct val="90000"/>
              </a:lnSpc>
            </a:pPr>
            <a:r>
              <a:rPr lang="en-US"/>
              <a:t>Next steps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28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AC8D-3EE1-3FE6-561F-3E59D68BB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/>
              <a:t>KEY highlights for features impacting </a:t>
            </a:r>
            <a:br>
              <a:rPr lang="en-US"/>
            </a:br>
            <a:r>
              <a:rPr lang="en-US"/>
              <a:t>ridge model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1EBCE28-FA82-DB25-F670-B0B99ECC5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795378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1402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47B6-3AD2-B6E3-955A-7CD5547E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785" y="6253312"/>
            <a:ext cx="4934125" cy="664396"/>
          </a:xfrm>
        </p:spPr>
        <p:txBody>
          <a:bodyPr>
            <a:noAutofit/>
          </a:bodyPr>
          <a:lstStyle/>
          <a:p>
            <a:r>
              <a:rPr lang="en-US" sz="2000" dirty="0"/>
              <a:t>Avg feature impact on model output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26D0B40-6084-CD44-29F5-41239899E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785" y="748526"/>
            <a:ext cx="4740613" cy="5641999"/>
          </a:xfr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73B544F-68C9-D244-FA49-CB638110E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716" y="748525"/>
            <a:ext cx="4665499" cy="56419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93732FB-C422-CD21-0EF8-E24FB2A2393B}"/>
              </a:ext>
            </a:extLst>
          </p:cNvPr>
          <p:cNvSpPr txBox="1">
            <a:spLocks/>
          </p:cNvSpPr>
          <p:nvPr/>
        </p:nvSpPr>
        <p:spPr>
          <a:xfrm>
            <a:off x="7257875" y="6253312"/>
            <a:ext cx="4934125" cy="66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SHAP VALUE impact on model output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A963AF-0192-8AFD-EF7A-E137A971D996}"/>
              </a:ext>
            </a:extLst>
          </p:cNvPr>
          <p:cNvSpPr txBox="1">
            <a:spLocks/>
          </p:cNvSpPr>
          <p:nvPr/>
        </p:nvSpPr>
        <p:spPr>
          <a:xfrm>
            <a:off x="2787091" y="0"/>
            <a:ext cx="7602875" cy="66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SHAP (</a:t>
            </a:r>
            <a:r>
              <a:rPr lang="en-US" sz="2800" dirty="0" err="1"/>
              <a:t>SHapley</a:t>
            </a:r>
            <a:r>
              <a:rPr lang="en-US" sz="2800" dirty="0"/>
              <a:t> Additive </a:t>
            </a:r>
            <a:r>
              <a:rPr lang="en-US" sz="2800" dirty="0" err="1"/>
              <a:t>exPlanations</a:t>
            </a:r>
            <a:r>
              <a:rPr lang="en-US" sz="2800" dirty="0"/>
              <a:t>) charts</a:t>
            </a:r>
          </a:p>
        </p:txBody>
      </p:sp>
    </p:spTree>
    <p:extLst>
      <p:ext uri="{BB962C8B-B14F-4D97-AF65-F5344CB8AC3E}">
        <p14:creationId xmlns:p14="http://schemas.microsoft.com/office/powerpoint/2010/main" val="603848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7321-A4FD-C4CC-E2F7-A4445AC40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325798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0626-6A50-4812-21D8-DBC483A5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Next steps on how to improve accuracy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3E65-063F-4AFD-B3FE-095F081C0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00993"/>
            <a:ext cx="10131425" cy="3649133"/>
          </a:xfrm>
        </p:spPr>
        <p:txBody>
          <a:bodyPr anchor="t"/>
          <a:lstStyle/>
          <a:p>
            <a:r>
              <a:rPr lang="en-US" dirty="0"/>
              <a:t>Home prices are also impacted by a few other factors that are not available in the dataset available. </a:t>
            </a:r>
          </a:p>
          <a:p>
            <a:r>
              <a:rPr lang="en-US" dirty="0"/>
              <a:t>Use Latitude and Longitude to identify additional location-based details such as: Crime rate, proximity to good schools, proximity to airports/train tracks, highways, shopping centers, etc.</a:t>
            </a:r>
          </a:p>
          <a:p>
            <a:r>
              <a:rPr lang="en-US" dirty="0"/>
              <a:t>Using street address, identify additional property related records – perhaps using government records - for property tax, association fees, number of acres of the land, specials fees/assessments, etc. that can play a significant portion in deciding the cost of house.</a:t>
            </a:r>
          </a:p>
          <a:p>
            <a:r>
              <a:rPr lang="en-US" dirty="0"/>
              <a:t>Using the listing date, identify if it is a buyer's market or seller’s market. Economic conditions may dictate influence on prices too.</a:t>
            </a:r>
          </a:p>
          <a:p>
            <a:r>
              <a:rPr lang="en-US" dirty="0"/>
              <a:t>Adding other such details in the mix will likely reduce the RMSE further down making it a better model in predicting house prices with higher confidence.</a:t>
            </a:r>
          </a:p>
        </p:txBody>
      </p:sp>
    </p:spTree>
    <p:extLst>
      <p:ext uri="{BB962C8B-B14F-4D97-AF65-F5344CB8AC3E}">
        <p14:creationId xmlns:p14="http://schemas.microsoft.com/office/powerpoint/2010/main" val="3776470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7321-A4FD-C4CC-E2F7-A4445AC40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93787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0626-6A50-4812-21D8-DBC483A5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5E6E38-8B49-B73E-4293-50C27F4D5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651898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692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7321-A4FD-C4CC-E2F7-A4445AC40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91156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A126-8D80-4052-2538-EF79918D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72796-B279-4897-2D9B-8A10F488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609896" cy="3649133"/>
          </a:xfrm>
        </p:spPr>
        <p:txBody>
          <a:bodyPr anchor="t"/>
          <a:lstStyle/>
          <a:p>
            <a:r>
              <a:rPr lang="en-US" dirty="0"/>
              <a:t>Dataset contains real estate listing for the state of California (US) for the first 6 months of 2021. </a:t>
            </a:r>
          </a:p>
          <a:p>
            <a:r>
              <a:rPr lang="en-US" dirty="0"/>
              <a:t>Prices (target values) are listed in USD.</a:t>
            </a:r>
          </a:p>
          <a:p>
            <a:r>
              <a:rPr lang="en-US" dirty="0"/>
              <a:t>Source: Dataset is from Kaggle: https://</a:t>
            </a:r>
            <a:r>
              <a:rPr lang="en-US" dirty="0" err="1"/>
              <a:t>www.kaggle.com</a:t>
            </a:r>
            <a:r>
              <a:rPr lang="en-US" dirty="0"/>
              <a:t>/datasets/yellowj4acket/real-estate-</a:t>
            </a:r>
            <a:r>
              <a:rPr lang="en-US" dirty="0" err="1"/>
              <a:t>california</a:t>
            </a:r>
            <a:r>
              <a:rPr lang="en-US" dirty="0"/>
              <a:t>/data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75A0FC-1541-1D65-CCCC-57F8CDF11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443" y="2008850"/>
            <a:ext cx="5673365" cy="285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9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7321-A4FD-C4CC-E2F7-A4445AC40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34107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C003-414C-F837-69C5-2DEB6B59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6B16-00ED-BC74-259F-C973EE5AC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7946922" cy="3649133"/>
          </a:xfrm>
        </p:spPr>
        <p:txBody>
          <a:bodyPr anchor="t">
            <a:normAutofit/>
          </a:bodyPr>
          <a:lstStyle/>
          <a:p>
            <a:r>
              <a:rPr lang="en-US" dirty="0"/>
              <a:t>Dataset contained a total of 35,389 records with 39 columns.</a:t>
            </a:r>
          </a:p>
          <a:p>
            <a:r>
              <a:rPr lang="en-US" dirty="0"/>
              <a:t>Dataset was pretty clean in itself with no apparent null values present in the dataset.</a:t>
            </a:r>
          </a:p>
          <a:p>
            <a:r>
              <a:rPr lang="en-US" dirty="0"/>
              <a:t>Easy pickings:</a:t>
            </a:r>
          </a:p>
          <a:p>
            <a:pPr lvl="1"/>
            <a:r>
              <a:rPr lang="en-US" dirty="0"/>
              <a:t>Highly unique columns like sequence, and id – would not help with modeling so they can be dropped.</a:t>
            </a:r>
          </a:p>
          <a:p>
            <a:pPr lvl="1"/>
            <a:r>
              <a:rPr lang="en-US" dirty="0"/>
              <a:t>A number of redundant columns could be dropped (like state, stated, country, and currency) since the dataset was already constrained to California.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datePostedString</a:t>
            </a:r>
            <a:r>
              <a:rPr lang="en-US" dirty="0"/>
              <a:t>’ showed few records from prior to 2021 so those can be dropped.</a:t>
            </a:r>
          </a:p>
          <a:p>
            <a:pPr lvl="2"/>
            <a:r>
              <a:rPr lang="en-US" dirty="0"/>
              <a:t>Since the data was now constrained to 6-month timeframe, no time series modeling was needed. As such this column can be dropped.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E5B58-115A-6234-9795-69B955FF1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659" y="2020529"/>
            <a:ext cx="2952452" cy="37706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FF8156-B8AB-A837-B7A3-6065B7132A36}"/>
              </a:ext>
            </a:extLst>
          </p:cNvPr>
          <p:cNvSpPr txBox="1">
            <a:spLocks/>
          </p:cNvSpPr>
          <p:nvPr/>
        </p:nvSpPr>
        <p:spPr>
          <a:xfrm>
            <a:off x="9320569" y="1563919"/>
            <a:ext cx="1850632" cy="5781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Original Data</a:t>
            </a:r>
          </a:p>
        </p:txBody>
      </p:sp>
    </p:spTree>
    <p:extLst>
      <p:ext uri="{BB962C8B-B14F-4D97-AF65-F5344CB8AC3E}">
        <p14:creationId xmlns:p14="http://schemas.microsoft.com/office/powerpoint/2010/main" val="409320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C003-414C-F837-69C5-2DEB6B59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35152"/>
          </a:xfrm>
        </p:spPr>
        <p:txBody>
          <a:bodyPr/>
          <a:lstStyle/>
          <a:p>
            <a:r>
              <a:rPr lang="en-US" dirty="0"/>
              <a:t>Exploratory Data Analysis (EDA)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6B16-00ED-BC74-259F-C973EE5AC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2993"/>
            <a:ext cx="7946922" cy="4395406"/>
          </a:xfrm>
        </p:spPr>
        <p:txBody>
          <a:bodyPr anchor="t">
            <a:normAutofit/>
          </a:bodyPr>
          <a:lstStyle/>
          <a:p>
            <a:r>
              <a:rPr lang="en-US" dirty="0"/>
              <a:t>Location is represented using a variety of columns:</a:t>
            </a:r>
          </a:p>
          <a:p>
            <a:pPr lvl="1"/>
            <a:r>
              <a:rPr lang="en-US" dirty="0"/>
              <a:t>country</a:t>
            </a:r>
          </a:p>
          <a:p>
            <a:pPr lvl="1"/>
            <a:r>
              <a:rPr lang="en-US" dirty="0"/>
              <a:t>state, </a:t>
            </a:r>
            <a:r>
              <a:rPr lang="en-US" dirty="0" err="1"/>
              <a:t>stateId</a:t>
            </a:r>
            <a:endParaRPr lang="en-US" dirty="0"/>
          </a:p>
          <a:p>
            <a:pPr lvl="1"/>
            <a:r>
              <a:rPr lang="en-US" dirty="0"/>
              <a:t>county, </a:t>
            </a:r>
            <a:r>
              <a:rPr lang="en-US" dirty="0" err="1"/>
              <a:t>countyId</a:t>
            </a:r>
            <a:endParaRPr lang="en-US" dirty="0"/>
          </a:p>
          <a:p>
            <a:pPr lvl="1"/>
            <a:r>
              <a:rPr lang="en-US" dirty="0"/>
              <a:t>latitude, longitude</a:t>
            </a:r>
          </a:p>
          <a:p>
            <a:pPr lvl="1"/>
            <a:r>
              <a:rPr lang="en-US" dirty="0" err="1"/>
              <a:t>streetAddress</a:t>
            </a:r>
            <a:endParaRPr lang="en-US" dirty="0"/>
          </a:p>
          <a:p>
            <a:pPr lvl="1"/>
            <a:r>
              <a:rPr lang="en-US" dirty="0" err="1"/>
              <a:t>zipcode</a:t>
            </a:r>
            <a:endParaRPr lang="en-US" dirty="0"/>
          </a:p>
          <a:p>
            <a:r>
              <a:rPr lang="en-US" dirty="0"/>
              <a:t>‘</a:t>
            </a:r>
            <a:r>
              <a:rPr lang="en-US" dirty="0" err="1"/>
              <a:t>zipcode</a:t>
            </a:r>
            <a:r>
              <a:rPr lang="en-US" dirty="0"/>
              <a:t>’ was chosen as the only attribute to represent location to avoid having other location attributes compound the feature weights considering </a:t>
            </a:r>
            <a:r>
              <a:rPr lang="en-US" dirty="0" err="1"/>
              <a:t>zipcode</a:t>
            </a:r>
            <a:r>
              <a:rPr lang="en-US" dirty="0"/>
              <a:t> provides a decent level of granularity.</a:t>
            </a:r>
          </a:p>
          <a:p>
            <a:r>
              <a:rPr lang="en-US" dirty="0"/>
              <a:t>‘</a:t>
            </a:r>
            <a:r>
              <a:rPr lang="en-US" dirty="0" err="1"/>
              <a:t>zipcode</a:t>
            </a:r>
            <a:r>
              <a:rPr lang="en-US" dirty="0"/>
              <a:t>’ can be treated as a categorical column.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E5B58-115A-6234-9795-69B955FF1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659" y="2020529"/>
            <a:ext cx="2952452" cy="37706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FF8156-B8AB-A837-B7A3-6065B7132A36}"/>
              </a:ext>
            </a:extLst>
          </p:cNvPr>
          <p:cNvSpPr txBox="1">
            <a:spLocks/>
          </p:cNvSpPr>
          <p:nvPr/>
        </p:nvSpPr>
        <p:spPr>
          <a:xfrm>
            <a:off x="9320569" y="1563919"/>
            <a:ext cx="1850632" cy="5781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Original 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7536DB-EA45-B1CC-39B3-D52E9BC32ADB}"/>
              </a:ext>
            </a:extLst>
          </p:cNvPr>
          <p:cNvSpPr txBox="1">
            <a:spLocks/>
          </p:cNvSpPr>
          <p:nvPr/>
        </p:nvSpPr>
        <p:spPr>
          <a:xfrm>
            <a:off x="685801" y="1205631"/>
            <a:ext cx="1179575" cy="7165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66271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C003-414C-F837-69C5-2DEB6B59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80872"/>
          </a:xfrm>
        </p:spPr>
        <p:txBody>
          <a:bodyPr/>
          <a:lstStyle/>
          <a:p>
            <a:r>
              <a:rPr lang="en-US" dirty="0"/>
              <a:t>Exploratory Data Analysis (EDA)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6B16-00ED-BC74-259F-C973EE5AC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1082526" cy="3649133"/>
          </a:xfrm>
        </p:spPr>
        <p:txBody>
          <a:bodyPr anchor="t">
            <a:normAutofit/>
          </a:bodyPr>
          <a:lstStyle/>
          <a:p>
            <a:r>
              <a:rPr lang="en-US" dirty="0"/>
              <a:t>‘</a:t>
            </a:r>
            <a:r>
              <a:rPr lang="en-US" dirty="0" err="1"/>
              <a:t>homeType</a:t>
            </a:r>
            <a:r>
              <a:rPr lang="en-US" dirty="0"/>
              <a:t>’ consisted of ‘SINGLE_FAMILY’ as the primary value. The rest of the </a:t>
            </a:r>
            <a:r>
              <a:rPr lang="en-US" dirty="0" err="1"/>
              <a:t>homeTypes</a:t>
            </a:r>
            <a:r>
              <a:rPr lang="en-US" dirty="0"/>
              <a:t> were throwing outliers on the price, so records for other </a:t>
            </a:r>
            <a:r>
              <a:rPr lang="en-US" dirty="0" err="1"/>
              <a:t>homeTypes</a:t>
            </a:r>
            <a:r>
              <a:rPr lang="en-US" dirty="0"/>
              <a:t> were dropped. Since </a:t>
            </a:r>
            <a:r>
              <a:rPr lang="en-US" dirty="0" err="1"/>
              <a:t>homeType</a:t>
            </a:r>
            <a:r>
              <a:rPr lang="en-US" dirty="0"/>
              <a:t> now contained only one value, it could be dropped.</a:t>
            </a:r>
          </a:p>
          <a:p>
            <a:r>
              <a:rPr lang="en-US" dirty="0"/>
              <a:t>Given that the dataset was now restricted to single family homes, it can be safely assumed that they all have at num of bathrooms &gt;0 num of bedrooms &gt; 0. So records where either of them are zero can be dropped.</a:t>
            </a:r>
          </a:p>
          <a:p>
            <a:r>
              <a:rPr lang="en-US" dirty="0"/>
              <a:t>Considering single family homes do not have pet restrictions, the ‘</a:t>
            </a:r>
            <a:r>
              <a:rPr lang="en-US" dirty="0" err="1"/>
              <a:t>hasPetsAllowed</a:t>
            </a:r>
            <a:r>
              <a:rPr lang="en-US" dirty="0"/>
              <a:t>’ column did not hold any meaningful presence in the dataset so it can be dropped.</a:t>
            </a:r>
          </a:p>
          <a:p>
            <a:r>
              <a:rPr lang="en-US" dirty="0"/>
              <a:t>Very few records existed for ‘</a:t>
            </a:r>
            <a:r>
              <a:rPr lang="en-US" dirty="0" err="1"/>
              <a:t>is_bankOwned</a:t>
            </a:r>
            <a:r>
              <a:rPr lang="en-US" dirty="0"/>
              <a:t>’, and ‘</a:t>
            </a:r>
            <a:r>
              <a:rPr lang="en-US" dirty="0" err="1"/>
              <a:t>is_forAuction</a:t>
            </a:r>
            <a:r>
              <a:rPr lang="en-US" dirty="0"/>
              <a:t>’ with value of 1 (true). So as to avoid throwing outliers in the analysis, records with value of 1 can be dropped and then these columns can be dropped.</a:t>
            </a:r>
          </a:p>
          <a:p>
            <a:r>
              <a:rPr lang="en-US" dirty="0"/>
              <a:t>Levels contained a lot of unique values. I have consolidated that set into 4 unique values (‘One’, ‘Two’, ‘Multi/Split’ and ‘Other’).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D31EBB-0206-E8CC-18BB-CFDB3B1BEAFB}"/>
              </a:ext>
            </a:extLst>
          </p:cNvPr>
          <p:cNvSpPr txBox="1">
            <a:spLocks/>
          </p:cNvSpPr>
          <p:nvPr/>
        </p:nvSpPr>
        <p:spPr>
          <a:xfrm>
            <a:off x="685801" y="1205631"/>
            <a:ext cx="1179575" cy="7165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18F619-BE59-01CA-98FF-A241027B237B}"/>
              </a:ext>
            </a:extLst>
          </p:cNvPr>
          <p:cNvSpPr txBox="1">
            <a:spLocks/>
          </p:cNvSpPr>
          <p:nvPr/>
        </p:nvSpPr>
        <p:spPr>
          <a:xfrm>
            <a:off x="685801" y="1326729"/>
            <a:ext cx="3575303" cy="3836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homeType</a:t>
            </a:r>
            <a:r>
              <a:rPr lang="en-US" dirty="0"/>
              <a:t> = Single family home</a:t>
            </a:r>
          </a:p>
        </p:txBody>
      </p:sp>
    </p:spTree>
    <p:extLst>
      <p:ext uri="{BB962C8B-B14F-4D97-AF65-F5344CB8AC3E}">
        <p14:creationId xmlns:p14="http://schemas.microsoft.com/office/powerpoint/2010/main" val="293602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C003-414C-F837-69C5-2DEB6B59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06459"/>
          </a:xfrm>
        </p:spPr>
        <p:txBody>
          <a:bodyPr/>
          <a:lstStyle/>
          <a:p>
            <a:r>
              <a:rPr lang="en-US" dirty="0"/>
              <a:t>Exploratory Data Analysis (EDA)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6B16-00ED-BC74-259F-C973EE5AC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6" y="1940899"/>
            <a:ext cx="7946922" cy="1872149"/>
          </a:xfrm>
        </p:spPr>
        <p:txBody>
          <a:bodyPr anchor="t">
            <a:normAutofit/>
          </a:bodyPr>
          <a:lstStyle/>
          <a:p>
            <a:r>
              <a:rPr lang="en-US" dirty="0"/>
              <a:t>‘price’ column had a wide range of values:</a:t>
            </a:r>
          </a:p>
          <a:p>
            <a:pPr lvl="1"/>
            <a:r>
              <a:rPr lang="en-US" dirty="0"/>
              <a:t>Minimum: 0 (a 0 indicates a record is not useful for our purposes)</a:t>
            </a:r>
          </a:p>
          <a:p>
            <a:pPr lvl="1"/>
            <a:r>
              <a:rPr lang="en-US" dirty="0"/>
              <a:t>Lower fence: -$80K (of course a negative value does not true for price)</a:t>
            </a:r>
          </a:p>
          <a:p>
            <a:pPr lvl="1"/>
            <a:r>
              <a:rPr lang="en-US" dirty="0"/>
              <a:t>Upper fence: $239K</a:t>
            </a:r>
          </a:p>
          <a:p>
            <a:pPr lvl="1"/>
            <a:r>
              <a:rPr lang="en-US" dirty="0"/>
              <a:t>Max: $95M</a:t>
            </a:r>
          </a:p>
        </p:txBody>
      </p:sp>
      <p:pic>
        <p:nvPicPr>
          <p:cNvPr id="7" name="Picture 6" descr="Violin plot of price distribution">
            <a:extLst>
              <a:ext uri="{FF2B5EF4-FFF2-40B4-BE49-F238E27FC236}">
                <a16:creationId xmlns:a16="http://schemas.microsoft.com/office/drawing/2014/main" id="{7D845F47-D138-8D03-77D3-A11C3022E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421" y="3138932"/>
            <a:ext cx="6908800" cy="25273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719D30-FE96-4A68-F7AC-1BFF3825C100}"/>
              </a:ext>
            </a:extLst>
          </p:cNvPr>
          <p:cNvSpPr txBox="1">
            <a:spLocks/>
          </p:cNvSpPr>
          <p:nvPr/>
        </p:nvSpPr>
        <p:spPr>
          <a:xfrm>
            <a:off x="786386" y="5666232"/>
            <a:ext cx="7946922" cy="8260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the wide range, anything outside of the upper fence would be an outlier</a:t>
            </a:r>
          </a:p>
          <a:p>
            <a:r>
              <a:rPr lang="en-US" dirty="0"/>
              <a:t>Dropped about $3K records since they had an outlier price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6FA710-99EC-958C-E4FB-EFED1EE73E26}"/>
              </a:ext>
            </a:extLst>
          </p:cNvPr>
          <p:cNvSpPr txBox="1">
            <a:spLocks/>
          </p:cNvSpPr>
          <p:nvPr/>
        </p:nvSpPr>
        <p:spPr>
          <a:xfrm>
            <a:off x="758953" y="1324526"/>
            <a:ext cx="3575303" cy="3836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‘price’ (target)</a:t>
            </a:r>
          </a:p>
        </p:txBody>
      </p:sp>
    </p:spTree>
    <p:extLst>
      <p:ext uri="{BB962C8B-B14F-4D97-AF65-F5344CB8AC3E}">
        <p14:creationId xmlns:p14="http://schemas.microsoft.com/office/powerpoint/2010/main" val="2805378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6049</TotalTime>
  <Words>1594</Words>
  <Application>Microsoft Macintosh PowerPoint</Application>
  <PresentationFormat>Widescreen</PresentationFormat>
  <Paragraphs>173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Celestial</vt:lpstr>
      <vt:lpstr>California real estate price prediction</vt:lpstr>
      <vt:lpstr>Introduction</vt:lpstr>
      <vt:lpstr>Data understanding</vt:lpstr>
      <vt:lpstr>data understanding</vt:lpstr>
      <vt:lpstr>Exploratory data analysis</vt:lpstr>
      <vt:lpstr>Exploratory Data Analysis (EDA) - 1</vt:lpstr>
      <vt:lpstr>Exploratory Data Analysis (EDA) - 2</vt:lpstr>
      <vt:lpstr>Exploratory Data Analysis (EDA) - 3</vt:lpstr>
      <vt:lpstr>Exploratory Data Analysis (EDA) - 4</vt:lpstr>
      <vt:lpstr>Summary of EDA for all 39 columns</vt:lpstr>
      <vt:lpstr>data cleansing</vt:lpstr>
      <vt:lpstr>Revised dataset after cleansing - Summary</vt:lpstr>
      <vt:lpstr>Feature engineering</vt:lpstr>
      <vt:lpstr>Added these new columns</vt:lpstr>
      <vt:lpstr>Derive keywords from ‘description’ field</vt:lpstr>
      <vt:lpstr>Regression Modeling techniques</vt:lpstr>
      <vt:lpstr>regression Modeling - summary</vt:lpstr>
      <vt:lpstr>Modeling Techniques - Winner</vt:lpstr>
      <vt:lpstr>Feature importance</vt:lpstr>
      <vt:lpstr>KEY highlights for features impacting  ridge model</vt:lpstr>
      <vt:lpstr>Avg feature impact on model output</vt:lpstr>
      <vt:lpstr>Next steps</vt:lpstr>
      <vt:lpstr>Potential Next steps on how to improve accuracy of the model</vt:lpstr>
      <vt:lpstr>Thank you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Mahima Jain</dc:creator>
  <cp:lastModifiedBy>Mahima Jain</cp:lastModifiedBy>
  <cp:revision>31</cp:revision>
  <dcterms:created xsi:type="dcterms:W3CDTF">2024-07-27T05:08:06Z</dcterms:created>
  <dcterms:modified xsi:type="dcterms:W3CDTF">2024-07-31T09:59:42Z</dcterms:modified>
</cp:coreProperties>
</file>