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4"/>
  </p:notesMasterIdLst>
  <p:handoutMasterIdLst>
    <p:handoutMasterId r:id="rId25"/>
  </p:handoutMasterIdLst>
  <p:sldIdLst>
    <p:sldId id="261" r:id="rId5"/>
    <p:sldId id="275" r:id="rId6"/>
    <p:sldId id="265" r:id="rId7"/>
    <p:sldId id="259" r:id="rId8"/>
    <p:sldId id="277" r:id="rId9"/>
    <p:sldId id="276" r:id="rId10"/>
    <p:sldId id="263" r:id="rId11"/>
    <p:sldId id="264" r:id="rId12"/>
    <p:sldId id="262" r:id="rId13"/>
    <p:sldId id="268" r:id="rId14"/>
    <p:sldId id="269" r:id="rId15"/>
    <p:sldId id="273" r:id="rId16"/>
    <p:sldId id="270" r:id="rId17"/>
    <p:sldId id="271" r:id="rId18"/>
    <p:sldId id="272" r:id="rId19"/>
    <p:sldId id="274" r:id="rId20"/>
    <p:sldId id="279" r:id="rId21"/>
    <p:sldId id="278"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i Patel" initials="AP" lastIdx="1" clrIdx="0">
    <p:extLst>
      <p:ext uri="{19B8F6BF-5375-455C-9EA6-DF929625EA0E}">
        <p15:presenceInfo xmlns:p15="http://schemas.microsoft.com/office/powerpoint/2012/main" userId="5a8eb2d1d63413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7F7F7F"/>
    <a:srgbClr val="A6A6A6"/>
    <a:srgbClr val="BFBFBF"/>
    <a:srgbClr val="465359"/>
    <a:srgbClr val="757575"/>
    <a:srgbClr val="8B8B8B"/>
    <a:srgbClr val="B0B0B0"/>
    <a:srgbClr val="D3D3D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366289-7251-4248-8185-9FEDE67FEB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911AAB-DA95-4CED-94BD-874BA4394E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E2D0D4-6341-4059-9D73-098573890B8F}" type="datetimeFigureOut">
              <a:rPr lang="en-US" smtClean="0"/>
              <a:t>4/21/2023</a:t>
            </a:fld>
            <a:endParaRPr lang="en-US" dirty="0"/>
          </a:p>
        </p:txBody>
      </p:sp>
      <p:sp>
        <p:nvSpPr>
          <p:cNvPr id="4" name="Footer Placeholder 3">
            <a:extLst>
              <a:ext uri="{FF2B5EF4-FFF2-40B4-BE49-F238E27FC236}">
                <a16:creationId xmlns:a16="http://schemas.microsoft.com/office/drawing/2014/main" id="{796222C7-E745-4972-ADB2-26864641F2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0AA558-CC6A-4543-8082-2ECED10B3D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FEEF11-4551-44CC-8138-2C9C44119EA2}" type="slidenum">
              <a:rPr lang="en-US" smtClean="0"/>
              <a:t>‹#›</a:t>
            </a:fld>
            <a:endParaRPr lang="en-US" dirty="0"/>
          </a:p>
        </p:txBody>
      </p:sp>
    </p:spTree>
    <p:extLst>
      <p:ext uri="{BB962C8B-B14F-4D97-AF65-F5344CB8AC3E}">
        <p14:creationId xmlns:p14="http://schemas.microsoft.com/office/powerpoint/2010/main" val="2584764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64C05-FCBF-48B1-ABC9-9F817F02AAEB}" type="datetimeFigureOut">
              <a:rPr lang="en-US" smtClean="0"/>
              <a:t>4/21/2023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8E5D6-E240-4AB4-B03F-F45C58F87E64}" type="slidenum">
              <a:rPr lang="en-US" smtClean="0"/>
              <a:t>‹#›</a:t>
            </a:fld>
            <a:endParaRPr lang="en-US" dirty="0"/>
          </a:p>
        </p:txBody>
      </p:sp>
    </p:spTree>
    <p:extLst>
      <p:ext uri="{BB962C8B-B14F-4D97-AF65-F5344CB8AC3E}">
        <p14:creationId xmlns:p14="http://schemas.microsoft.com/office/powerpoint/2010/main" val="412030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a:t>
            </a:fld>
            <a:endParaRPr lang="en-US" dirty="0"/>
          </a:p>
        </p:txBody>
      </p:sp>
    </p:spTree>
    <p:extLst>
      <p:ext uri="{BB962C8B-B14F-4D97-AF65-F5344CB8AC3E}">
        <p14:creationId xmlns:p14="http://schemas.microsoft.com/office/powerpoint/2010/main" val="77205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4</a:t>
            </a:fld>
            <a:endParaRPr lang="en-US" dirty="0"/>
          </a:p>
        </p:txBody>
      </p:sp>
    </p:spTree>
    <p:extLst>
      <p:ext uri="{BB962C8B-B14F-4D97-AF65-F5344CB8AC3E}">
        <p14:creationId xmlns:p14="http://schemas.microsoft.com/office/powerpoint/2010/main" val="356945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9</a:t>
            </a:fld>
            <a:endParaRPr lang="en-US" dirty="0"/>
          </a:p>
        </p:txBody>
      </p:sp>
    </p:spTree>
    <p:extLst>
      <p:ext uri="{BB962C8B-B14F-4D97-AF65-F5344CB8AC3E}">
        <p14:creationId xmlns:p14="http://schemas.microsoft.com/office/powerpoint/2010/main" val="26140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4/21/2023</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2" name="Rectangle 1"/>
          <p:cNvSpPr/>
          <p:nvPr userDrawn="1"/>
        </p:nvSpPr>
        <p:spPr>
          <a:xfrm>
            <a:off x="57589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429849"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28380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9137758"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p:cNvSpPr>
            <a:spLocks noGrp="1"/>
          </p:cNvSpPr>
          <p:nvPr>
            <p:ph type="body" idx="1"/>
          </p:nvPr>
        </p:nvSpPr>
        <p:spPr>
          <a:xfrm>
            <a:off x="581192"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581194"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3"/>
          </p:nvPr>
        </p:nvSpPr>
        <p:spPr>
          <a:xfrm>
            <a:off x="6298472"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6" name="Content Placeholder 5"/>
          <p:cNvSpPr>
            <a:spLocks noGrp="1"/>
          </p:cNvSpPr>
          <p:nvPr>
            <p:ph sz="quarter" idx="4"/>
          </p:nvPr>
        </p:nvSpPr>
        <p:spPr>
          <a:xfrm>
            <a:off x="6298471"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14"/>
          </p:nvPr>
        </p:nvSpPr>
        <p:spPr>
          <a:xfrm>
            <a:off x="3444517"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p:cNvSpPr>
            <a:spLocks noGrp="1"/>
          </p:cNvSpPr>
          <p:nvPr>
            <p:ph sz="half" idx="15"/>
          </p:nvPr>
        </p:nvSpPr>
        <p:spPr>
          <a:xfrm>
            <a:off x="3444519"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16"/>
          </p:nvPr>
        </p:nvSpPr>
        <p:spPr>
          <a:xfrm>
            <a:off x="9138807"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20" name="Content Placeholder 5"/>
          <p:cNvSpPr>
            <a:spLocks noGrp="1"/>
          </p:cNvSpPr>
          <p:nvPr>
            <p:ph sz="quarter" idx="17"/>
          </p:nvPr>
        </p:nvSpPr>
        <p:spPr>
          <a:xfrm>
            <a:off x="9138806"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0"/>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2581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919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4232275" cy="6858000"/>
          </a:xfrm>
        </p:spPr>
        <p:txBody>
          <a:bodyPr/>
          <a:lstStyle/>
          <a:p>
            <a:r>
              <a:rPr lang="en-US"/>
              <a:t>Click icon to add picture</a:t>
            </a:r>
            <a:endParaRPr lang="en-US" dirty="0"/>
          </a:p>
        </p:txBody>
      </p:sp>
      <p:sp>
        <p:nvSpPr>
          <p:cNvPr id="2" name="Title 1"/>
          <p:cNvSpPr>
            <a:spLocks noGrp="1"/>
          </p:cNvSpPr>
          <p:nvPr>
            <p:ph type="title"/>
          </p:nvPr>
        </p:nvSpPr>
        <p:spPr>
          <a:xfrm>
            <a:off x="4900927" y="709565"/>
            <a:ext cx="6650991" cy="699407"/>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632857"/>
            <a:ext cx="6650991" cy="4205188"/>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65701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sp>
        <p:nvSpPr>
          <p:cNvPr id="14" name="Picture Placeholder 4"/>
          <p:cNvSpPr>
            <a:spLocks noGrp="1"/>
          </p:cNvSpPr>
          <p:nvPr>
            <p:ph type="pic" sz="quarter" idx="14" hasCustomPrompt="1"/>
          </p:nvPr>
        </p:nvSpPr>
        <p:spPr>
          <a:xfrm>
            <a:off x="8622917" y="3322281"/>
            <a:ext cx="3367862" cy="3367862"/>
          </a:xfrm>
        </p:spPr>
        <p:txBody>
          <a:bodyPr/>
          <a:lstStyle>
            <a:lvl1pPr marL="0" indent="0" algn="ctr">
              <a:buNone/>
              <a:defRPr>
                <a:solidFill>
                  <a:schemeClr val="tx1"/>
                </a:solidFill>
              </a:defRPr>
            </a:lvl1pPr>
          </a:lstStyle>
          <a:p>
            <a:r>
              <a:rPr lang="en-US" dirty="0"/>
              <a:t>Icon Watermark</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Picture Placeholder 4"/>
          <p:cNvSpPr>
            <a:spLocks noGrp="1"/>
          </p:cNvSpPr>
          <p:nvPr>
            <p:ph type="pic" sz="quarter" idx="13" hasCustomPrompt="1"/>
          </p:nvPr>
        </p:nvSpPr>
        <p:spPr>
          <a:xfrm>
            <a:off x="768350" y="2312987"/>
            <a:ext cx="731520" cy="731520"/>
          </a:xfrm>
        </p:spPr>
        <p:txBody>
          <a:bodyPr/>
          <a:lstStyle>
            <a:lvl1pPr marL="0" indent="0">
              <a:buNone/>
              <a:defRPr>
                <a:solidFill>
                  <a:schemeClr val="bg1"/>
                </a:solidFill>
              </a:defRPr>
            </a:lvl1pPr>
          </a:lstStyle>
          <a:p>
            <a:r>
              <a:rPr lang="en-US" dirty="0"/>
              <a:t>Icon</a:t>
            </a:r>
          </a:p>
        </p:txBody>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417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lvl1pPr>
              <a:defRPr>
                <a:solidFill>
                  <a:schemeClr val="bg2"/>
                </a:solidFill>
              </a:defRPr>
            </a:lvl1pPr>
          </a:lstStyle>
          <a:p>
            <a:fld id="{D82884F1-FFEA-405F-9602-3DCA865EDA4E}" type="datetime1">
              <a:rPr lang="en-US" smtClean="0"/>
              <a:pPr/>
              <a:t>4/21/2023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lvl1pPr>
              <a:defRPr>
                <a:solidFill>
                  <a:schemeClr val="bg2"/>
                </a:solidFill>
              </a:defRPr>
            </a:lvl1p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lvl1pPr>
              <a:defRPr>
                <a:solidFill>
                  <a:schemeClr val="bg2"/>
                </a:solidFill>
              </a:defRPr>
            </a:lvl1pPr>
          </a:lstStyle>
          <a:p>
            <a:fld id="{3A98EE3D-8CD1-4C3F-BD1C-C98C9596463C}" type="slidenum">
              <a:rPr lang="en-US" smtClean="0"/>
              <a:pPr/>
              <a:t>‹#›</a:t>
            </a:fld>
            <a:endParaRPr lang="en-US" dirty="0"/>
          </a:p>
        </p:txBody>
      </p:sp>
      <p:sp>
        <p:nvSpPr>
          <p:cNvPr id="12" name="Rectangle 11"/>
          <p:cNvSpPr/>
          <p:nvPr userDrawn="1"/>
        </p:nvSpPr>
        <p:spPr>
          <a:xfrm rot="5400000">
            <a:off x="1415595" y="3435840"/>
            <a:ext cx="57607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595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6349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591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8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12192000" cy="6858000"/>
          </a:xfrm>
        </p:spPr>
        <p:txBody>
          <a:bodyPr/>
          <a:lstStyle>
            <a:lvl1pPr algn="ctr">
              <a:defRPr/>
            </a:lvl1pPr>
          </a:lstStyle>
          <a:p>
            <a:r>
              <a:rPr lang="en-US"/>
              <a:t>Click icon to add picture</a:t>
            </a:r>
            <a:endParaRPr lang="en-US" dirty="0"/>
          </a:p>
        </p:txBody>
      </p:sp>
      <p:sp>
        <p:nvSpPr>
          <p:cNvPr id="11" name="Rectangle 10"/>
          <p:cNvSpPr/>
          <p:nvPr userDrawn="1"/>
        </p:nvSpPr>
        <p:spPr>
          <a:xfrm>
            <a:off x="446534" y="4284627"/>
            <a:ext cx="11292840" cy="201167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5695849"/>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446534" y="4114808"/>
            <a:ext cx="1129284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220835"/>
            <a:ext cx="10993549" cy="1475013"/>
          </a:xfrm>
          <a:effectLst/>
        </p:spPr>
        <p:txBody>
          <a:bodyPr anchor="b">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83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16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905648"/>
            <a:ext cx="5194769" cy="557784"/>
          </a:xfrm>
        </p:spPr>
        <p:txBody>
          <a:bodyPr anchor="ctr">
            <a:noAutofit/>
          </a:bodyP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3580809"/>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905649"/>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3580809"/>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94070D-8484-4B7B-ADE0-4CCDD6380285}"/>
              </a:ext>
              <a:ext uri="{C183D7F6-B498-43B3-948B-1728B52AA6E4}">
                <adec:decorative xmlns:adec="http://schemas.microsoft.com/office/drawing/2017/decorative" val="1"/>
              </a:ext>
            </a:extLst>
          </p:cNvPr>
          <p:cNvSpPr/>
          <p:nvPr userDrawn="1"/>
        </p:nvSpPr>
        <p:spPr>
          <a:xfrm>
            <a:off x="-8626" y="5120639"/>
            <a:ext cx="12200626" cy="17326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25" name="Text Placeholder 2"/>
          <p:cNvSpPr>
            <a:spLocks noGrp="1"/>
          </p:cNvSpPr>
          <p:nvPr>
            <p:ph type="body" idx="1" hasCustomPrompt="1"/>
          </p:nvPr>
        </p:nvSpPr>
        <p:spPr>
          <a:xfrm>
            <a:off x="759402" y="5330449"/>
            <a:ext cx="1938528" cy="557784"/>
          </a:xfrm>
        </p:spPr>
        <p:txBody>
          <a:bodyPr anchor="ctr">
            <a:noAutofit/>
          </a:bodyPr>
          <a:lstStyle>
            <a:lvl1pPr marL="0" indent="0" algn="ctr" defTabSz="914400" rtl="0" eaLnBrk="1" latinLnBrk="0" hangingPunct="1">
              <a:buNone/>
              <a:defRPr lang="en-US" sz="4000" b="1" kern="1200" dirty="0">
                <a:solidFill>
                  <a:srgbClr val="465359"/>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6" name="Content Placeholder 3"/>
          <p:cNvSpPr>
            <a:spLocks noGrp="1"/>
          </p:cNvSpPr>
          <p:nvPr>
            <p:ph sz="half" idx="2" hasCustomPrompt="1"/>
          </p:nvPr>
        </p:nvSpPr>
        <p:spPr>
          <a:xfrm>
            <a:off x="75940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7" name="Text Placeholder 2"/>
          <p:cNvSpPr>
            <a:spLocks noGrp="1"/>
          </p:cNvSpPr>
          <p:nvPr>
            <p:ph type="body" idx="10" hasCustomPrompt="1"/>
          </p:nvPr>
        </p:nvSpPr>
        <p:spPr>
          <a:xfrm>
            <a:off x="3642897" y="5330449"/>
            <a:ext cx="1938528" cy="557784"/>
          </a:xfrm>
        </p:spPr>
        <p:txBody>
          <a:bodyPr anchor="ctr">
            <a:noAutofit/>
          </a:bodyPr>
          <a:lstStyle>
            <a:lvl1pPr marL="0" indent="0" algn="ctr" defTabSz="914400" rtl="0" eaLnBrk="1" latinLnBrk="0" hangingPunct="1">
              <a:buNone/>
              <a:defRPr lang="en-US" sz="4000" b="1" kern="1200" dirty="0">
                <a:solidFill>
                  <a:schemeClr val="accent1"/>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8" name="Content Placeholder 3"/>
          <p:cNvSpPr>
            <a:spLocks noGrp="1"/>
          </p:cNvSpPr>
          <p:nvPr>
            <p:ph sz="half" idx="11" hasCustomPrompt="1"/>
          </p:nvPr>
        </p:nvSpPr>
        <p:spPr>
          <a:xfrm>
            <a:off x="3642900"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9" name="Text Placeholder 2"/>
          <p:cNvSpPr>
            <a:spLocks noGrp="1"/>
          </p:cNvSpPr>
          <p:nvPr>
            <p:ph type="body" idx="12" hasCustomPrompt="1"/>
          </p:nvPr>
        </p:nvSpPr>
        <p:spPr>
          <a:xfrm>
            <a:off x="6526392"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0" name="Content Placeholder 3"/>
          <p:cNvSpPr>
            <a:spLocks noGrp="1"/>
          </p:cNvSpPr>
          <p:nvPr>
            <p:ph sz="half" idx="13" hasCustomPrompt="1"/>
          </p:nvPr>
        </p:nvSpPr>
        <p:spPr>
          <a:xfrm>
            <a:off x="652639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31" name="Text Placeholder 2"/>
          <p:cNvSpPr>
            <a:spLocks noGrp="1"/>
          </p:cNvSpPr>
          <p:nvPr>
            <p:ph type="body" idx="14" hasCustomPrompt="1"/>
          </p:nvPr>
        </p:nvSpPr>
        <p:spPr>
          <a:xfrm>
            <a:off x="9409888"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2" name="Content Placeholder 3"/>
          <p:cNvSpPr>
            <a:spLocks noGrp="1"/>
          </p:cNvSpPr>
          <p:nvPr>
            <p:ph sz="half" idx="15" hasCustomPrompt="1"/>
          </p:nvPr>
        </p:nvSpPr>
        <p:spPr>
          <a:xfrm>
            <a:off x="9409891"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42553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4/21/2023</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10" name="Rectangle 9"/>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529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87" r:id="rId2"/>
    <p:sldLayoutId id="2147483675" r:id="rId3"/>
    <p:sldLayoutId id="2147483676" r:id="rId4"/>
    <p:sldLayoutId id="2147483677" r:id="rId5"/>
    <p:sldLayoutId id="2147483684" r:id="rId6"/>
    <p:sldLayoutId id="2147483678" r:id="rId7"/>
    <p:sldLayoutId id="2147483692" r:id="rId8"/>
    <p:sldLayoutId id="2147483690" r:id="rId9"/>
    <p:sldLayoutId id="2147483691" r:id="rId10"/>
    <p:sldLayoutId id="2147483679" r:id="rId11"/>
    <p:sldLayoutId id="2147483680" r:id="rId12"/>
    <p:sldLayoutId id="2147483688" r:id="rId13"/>
    <p:sldLayoutId id="2147483686" r:id="rId14"/>
    <p:sldLayoutId id="2147483689" r:id="rId15"/>
    <p:sldLayoutId id="2147483683" r:id="rId16"/>
    <p:sldLayoutId id="2147483681" r:id="rId17"/>
    <p:sldLayoutId id="2147483682"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Box 3">
            <a:extLst>
              <a:ext uri="{FF2B5EF4-FFF2-40B4-BE49-F238E27FC236}">
                <a16:creationId xmlns:a16="http://schemas.microsoft.com/office/drawing/2014/main" id="{0E888D66-49A5-C6A8-79CD-1E3A2F500ED1}"/>
              </a:ext>
            </a:extLst>
          </p:cNvPr>
          <p:cNvSpPr txBox="1"/>
          <p:nvPr/>
        </p:nvSpPr>
        <p:spPr>
          <a:xfrm>
            <a:off x="5571713" y="3263899"/>
            <a:ext cx="249844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1"/>
                </a:solidFill>
              </a:rPr>
              <a:t>Problem Statement Title:</a:t>
            </a:r>
          </a:p>
        </p:txBody>
      </p:sp>
      <p:sp>
        <p:nvSpPr>
          <p:cNvPr id="104" name="TextBox 7">
            <a:extLst>
              <a:ext uri="{FF2B5EF4-FFF2-40B4-BE49-F238E27FC236}">
                <a16:creationId xmlns:a16="http://schemas.microsoft.com/office/drawing/2014/main" id="{ADC35149-A4EA-ACE7-9F30-72E4D70330BF}"/>
              </a:ext>
            </a:extLst>
          </p:cNvPr>
          <p:cNvSpPr txBox="1"/>
          <p:nvPr/>
        </p:nvSpPr>
        <p:spPr>
          <a:xfrm>
            <a:off x="5592164" y="4032047"/>
            <a:ext cx="163538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1"/>
                </a:solidFill>
              </a:rPr>
              <a:t>Institute Name:</a:t>
            </a:r>
          </a:p>
        </p:txBody>
      </p:sp>
      <p:sp>
        <p:nvSpPr>
          <p:cNvPr id="108" name="TextBox 11">
            <a:extLst>
              <a:ext uri="{FF2B5EF4-FFF2-40B4-BE49-F238E27FC236}">
                <a16:creationId xmlns:a16="http://schemas.microsoft.com/office/drawing/2014/main" id="{A9C7659B-E6AF-B3CF-EA7E-CF2E577F6179}"/>
              </a:ext>
            </a:extLst>
          </p:cNvPr>
          <p:cNvSpPr txBox="1"/>
          <p:nvPr/>
        </p:nvSpPr>
        <p:spPr>
          <a:xfrm>
            <a:off x="5571526" y="3638390"/>
            <a:ext cx="5680682"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FFFFFF"/>
                </a:solidFill>
              </a:rPr>
              <a:t>Online Examination System</a:t>
            </a:r>
            <a:endParaRPr lang="en-US" dirty="0"/>
          </a:p>
        </p:txBody>
      </p:sp>
      <p:sp>
        <p:nvSpPr>
          <p:cNvPr id="109" name="TextBox 13">
            <a:extLst>
              <a:ext uri="{FF2B5EF4-FFF2-40B4-BE49-F238E27FC236}">
                <a16:creationId xmlns:a16="http://schemas.microsoft.com/office/drawing/2014/main" id="{DD3D4618-7B88-A3A3-F80B-EC98CC1C32E5}"/>
              </a:ext>
            </a:extLst>
          </p:cNvPr>
          <p:cNvSpPr txBox="1"/>
          <p:nvPr/>
        </p:nvSpPr>
        <p:spPr>
          <a:xfrm>
            <a:off x="7149170" y="4032047"/>
            <a:ext cx="438722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solidFill>
              </a:rPr>
              <a:t>LDRP – Institute of Research and Technology</a:t>
            </a:r>
          </a:p>
        </p:txBody>
      </p:sp>
      <p:sp>
        <p:nvSpPr>
          <p:cNvPr id="110" name="Rectangle 109">
            <a:extLst>
              <a:ext uri="{FF2B5EF4-FFF2-40B4-BE49-F238E27FC236}">
                <a16:creationId xmlns:a16="http://schemas.microsoft.com/office/drawing/2014/main" id="{0B6261E1-FEB8-69D6-D295-A482BF6C2CA2}"/>
              </a:ext>
            </a:extLst>
          </p:cNvPr>
          <p:cNvSpPr/>
          <p:nvPr/>
        </p:nvSpPr>
        <p:spPr>
          <a:xfrm rot="5400000">
            <a:off x="2681296" y="-1024539"/>
            <a:ext cx="87000" cy="52230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3" name="TextBox 5">
            <a:extLst>
              <a:ext uri="{FF2B5EF4-FFF2-40B4-BE49-F238E27FC236}">
                <a16:creationId xmlns:a16="http://schemas.microsoft.com/office/drawing/2014/main" id="{A38E00EA-6FDA-DEA5-7A7E-E63E0030587D}"/>
              </a:ext>
            </a:extLst>
          </p:cNvPr>
          <p:cNvSpPr txBox="1"/>
          <p:nvPr/>
        </p:nvSpPr>
        <p:spPr>
          <a:xfrm>
            <a:off x="563221" y="3088261"/>
            <a:ext cx="1200970" cy="369332"/>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1"/>
                </a:solidFill>
              </a:rPr>
              <a:t>Member 1:</a:t>
            </a:r>
          </a:p>
        </p:txBody>
      </p:sp>
      <p:sp>
        <p:nvSpPr>
          <p:cNvPr id="114" name="TextBox 12">
            <a:extLst>
              <a:ext uri="{FF2B5EF4-FFF2-40B4-BE49-F238E27FC236}">
                <a16:creationId xmlns:a16="http://schemas.microsoft.com/office/drawing/2014/main" id="{D5F0E630-D986-C884-630F-B6D2162A6970}"/>
              </a:ext>
            </a:extLst>
          </p:cNvPr>
          <p:cNvSpPr txBox="1"/>
          <p:nvPr/>
        </p:nvSpPr>
        <p:spPr>
          <a:xfrm>
            <a:off x="2314289" y="3087878"/>
            <a:ext cx="2996338"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err="1">
                <a:solidFill>
                  <a:schemeClr val="bg1"/>
                </a:solidFill>
              </a:rPr>
              <a:t>Yug</a:t>
            </a:r>
            <a:r>
              <a:rPr lang="en-IN" dirty="0">
                <a:solidFill>
                  <a:schemeClr val="bg1"/>
                </a:solidFill>
              </a:rPr>
              <a:t> Patel</a:t>
            </a:r>
          </a:p>
        </p:txBody>
      </p:sp>
      <p:sp>
        <p:nvSpPr>
          <p:cNvPr id="115" name="TextBox 5">
            <a:extLst>
              <a:ext uri="{FF2B5EF4-FFF2-40B4-BE49-F238E27FC236}">
                <a16:creationId xmlns:a16="http://schemas.microsoft.com/office/drawing/2014/main" id="{FDB8236F-2EBE-E85E-5139-25D76B62CE04}"/>
              </a:ext>
            </a:extLst>
          </p:cNvPr>
          <p:cNvSpPr txBox="1"/>
          <p:nvPr/>
        </p:nvSpPr>
        <p:spPr>
          <a:xfrm>
            <a:off x="563220" y="3522519"/>
            <a:ext cx="1200970" cy="369332"/>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1"/>
                </a:solidFill>
              </a:rPr>
              <a:t>Member 2:</a:t>
            </a:r>
          </a:p>
        </p:txBody>
      </p:sp>
      <p:sp>
        <p:nvSpPr>
          <p:cNvPr id="116" name="TextBox 12">
            <a:extLst>
              <a:ext uri="{FF2B5EF4-FFF2-40B4-BE49-F238E27FC236}">
                <a16:creationId xmlns:a16="http://schemas.microsoft.com/office/drawing/2014/main" id="{C444232D-6B8F-D14E-C33C-E25B0473BF9B}"/>
              </a:ext>
            </a:extLst>
          </p:cNvPr>
          <p:cNvSpPr txBox="1"/>
          <p:nvPr/>
        </p:nvSpPr>
        <p:spPr>
          <a:xfrm>
            <a:off x="2314288" y="3522136"/>
            <a:ext cx="2996338"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dirty="0">
                <a:solidFill>
                  <a:schemeClr val="bg1"/>
                </a:solidFill>
                <a:latin typeface="+mj-lt"/>
                <a:cs typeface="Arial" panose="020B0604020202020204" pitchFamily="34" charset="0"/>
              </a:rPr>
              <a:t>Smit Patel</a:t>
            </a:r>
            <a:endParaRPr lang="en-IN" dirty="0">
              <a:solidFill>
                <a:schemeClr val="bg1"/>
              </a:solidFill>
              <a:latin typeface="+mj-lt"/>
            </a:endParaRPr>
          </a:p>
        </p:txBody>
      </p:sp>
      <p:sp>
        <p:nvSpPr>
          <p:cNvPr id="117" name="TextBox 5">
            <a:extLst>
              <a:ext uri="{FF2B5EF4-FFF2-40B4-BE49-F238E27FC236}">
                <a16:creationId xmlns:a16="http://schemas.microsoft.com/office/drawing/2014/main" id="{BDDE2E51-C478-F8B5-6B97-49727C6580F3}"/>
              </a:ext>
            </a:extLst>
          </p:cNvPr>
          <p:cNvSpPr txBox="1"/>
          <p:nvPr/>
        </p:nvSpPr>
        <p:spPr>
          <a:xfrm>
            <a:off x="563221" y="3924002"/>
            <a:ext cx="1200970" cy="369332"/>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1"/>
                </a:solidFill>
              </a:rPr>
              <a:t>Member 3:</a:t>
            </a:r>
          </a:p>
        </p:txBody>
      </p:sp>
      <p:sp>
        <p:nvSpPr>
          <p:cNvPr id="118" name="TextBox 12">
            <a:extLst>
              <a:ext uri="{FF2B5EF4-FFF2-40B4-BE49-F238E27FC236}">
                <a16:creationId xmlns:a16="http://schemas.microsoft.com/office/drawing/2014/main" id="{24985F60-51A1-BF99-BCC2-F097DA954D4A}"/>
              </a:ext>
            </a:extLst>
          </p:cNvPr>
          <p:cNvSpPr txBox="1"/>
          <p:nvPr/>
        </p:nvSpPr>
        <p:spPr>
          <a:xfrm>
            <a:off x="2314289" y="3923619"/>
            <a:ext cx="2996338"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solidFill>
              </a:rPr>
              <a:t>Vinay Patel</a:t>
            </a:r>
          </a:p>
        </p:txBody>
      </p:sp>
      <p:sp>
        <p:nvSpPr>
          <p:cNvPr id="119" name="TextBox 5">
            <a:extLst>
              <a:ext uri="{FF2B5EF4-FFF2-40B4-BE49-F238E27FC236}">
                <a16:creationId xmlns:a16="http://schemas.microsoft.com/office/drawing/2014/main" id="{5DE43E93-7CDF-90D2-6265-BDF58B959860}"/>
              </a:ext>
            </a:extLst>
          </p:cNvPr>
          <p:cNvSpPr txBox="1"/>
          <p:nvPr/>
        </p:nvSpPr>
        <p:spPr>
          <a:xfrm>
            <a:off x="563220" y="4333679"/>
            <a:ext cx="1200970" cy="369332"/>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1"/>
                </a:solidFill>
              </a:rPr>
              <a:t>Member 4:</a:t>
            </a:r>
          </a:p>
        </p:txBody>
      </p:sp>
      <p:sp>
        <p:nvSpPr>
          <p:cNvPr id="120" name="TextBox 12">
            <a:extLst>
              <a:ext uri="{FF2B5EF4-FFF2-40B4-BE49-F238E27FC236}">
                <a16:creationId xmlns:a16="http://schemas.microsoft.com/office/drawing/2014/main" id="{162DA544-734A-87AE-0092-3A207EEC2F80}"/>
              </a:ext>
            </a:extLst>
          </p:cNvPr>
          <p:cNvSpPr txBox="1"/>
          <p:nvPr/>
        </p:nvSpPr>
        <p:spPr>
          <a:xfrm>
            <a:off x="2314288" y="4333296"/>
            <a:ext cx="2996338"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bg1"/>
                </a:solidFill>
              </a:rPr>
              <a:t>Kartik Modi</a:t>
            </a:r>
            <a:endParaRPr lang="en-US" dirty="0">
              <a:solidFill>
                <a:schemeClr val="bg1"/>
              </a:solidFill>
            </a:endParaRPr>
          </a:p>
        </p:txBody>
      </p:sp>
      <p:sp>
        <p:nvSpPr>
          <p:cNvPr id="123" name="TextBox 12">
            <a:extLst>
              <a:ext uri="{FF2B5EF4-FFF2-40B4-BE49-F238E27FC236}">
                <a16:creationId xmlns:a16="http://schemas.microsoft.com/office/drawing/2014/main" id="{8BC32841-F508-0522-F94B-855929C96962}"/>
              </a:ext>
            </a:extLst>
          </p:cNvPr>
          <p:cNvSpPr txBox="1"/>
          <p:nvPr/>
        </p:nvSpPr>
        <p:spPr>
          <a:xfrm>
            <a:off x="564199" y="1957439"/>
            <a:ext cx="3297788" cy="46166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dirty="0">
                <a:solidFill>
                  <a:schemeClr val="bg1"/>
                </a:solidFill>
              </a:rPr>
              <a:t>BTech CE 3</a:t>
            </a:r>
            <a:r>
              <a:rPr lang="en-IN" sz="2400" baseline="30000" dirty="0">
                <a:solidFill>
                  <a:schemeClr val="bg1"/>
                </a:solidFill>
              </a:rPr>
              <a:t>rd</a:t>
            </a:r>
            <a:r>
              <a:rPr lang="en-IN" sz="2400" dirty="0">
                <a:solidFill>
                  <a:schemeClr val="bg1"/>
                </a:solidFill>
              </a:rPr>
              <a:t>  Year Team</a:t>
            </a:r>
          </a:p>
        </p:txBody>
      </p:sp>
      <p:sp>
        <p:nvSpPr>
          <p:cNvPr id="124" name="TextBox 5">
            <a:extLst>
              <a:ext uri="{FF2B5EF4-FFF2-40B4-BE49-F238E27FC236}">
                <a16:creationId xmlns:a16="http://schemas.microsoft.com/office/drawing/2014/main" id="{9772DB44-BD72-B118-599B-5BD886F6A9F7}"/>
              </a:ext>
            </a:extLst>
          </p:cNvPr>
          <p:cNvSpPr txBox="1"/>
          <p:nvPr/>
        </p:nvSpPr>
        <p:spPr>
          <a:xfrm>
            <a:off x="563221" y="5423102"/>
            <a:ext cx="1064715" cy="369332"/>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1"/>
                </a:solidFill>
              </a:rPr>
              <a:t>Mentor  :</a:t>
            </a:r>
            <a:endParaRPr lang="en-US" dirty="0">
              <a:solidFill>
                <a:schemeClr val="accent1"/>
              </a:solidFill>
            </a:endParaRPr>
          </a:p>
        </p:txBody>
      </p:sp>
      <p:sp>
        <p:nvSpPr>
          <p:cNvPr id="127" name="TextBox 30">
            <a:extLst>
              <a:ext uri="{FF2B5EF4-FFF2-40B4-BE49-F238E27FC236}">
                <a16:creationId xmlns:a16="http://schemas.microsoft.com/office/drawing/2014/main" id="{A8818AD3-0E82-D71C-2F4E-04487D076B39}"/>
              </a:ext>
            </a:extLst>
          </p:cNvPr>
          <p:cNvSpPr txBox="1"/>
          <p:nvPr/>
        </p:nvSpPr>
        <p:spPr>
          <a:xfrm>
            <a:off x="2317594" y="5421351"/>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err="1">
                <a:solidFill>
                  <a:srgbClr val="FFFFFF"/>
                </a:solidFill>
                <a:latin typeface="Gill Sans MT"/>
              </a:rPr>
              <a:t>Pinkal</a:t>
            </a:r>
            <a:r>
              <a:rPr lang="en-IN" dirty="0">
                <a:solidFill>
                  <a:srgbClr val="FFFFFF"/>
                </a:solidFill>
                <a:latin typeface="Gill Sans MT"/>
              </a:rPr>
              <a:t> Chauhan</a:t>
            </a:r>
            <a:endParaRPr lang="en-US" dirty="0">
              <a:latin typeface="Gill Sans MT"/>
            </a:endParaRPr>
          </a:p>
        </p:txBody>
      </p:sp>
    </p:spTree>
    <p:extLst>
      <p:ext uri="{BB962C8B-B14F-4D97-AF65-F5344CB8AC3E}">
        <p14:creationId xmlns:p14="http://schemas.microsoft.com/office/powerpoint/2010/main" val="362663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530D3B-D1F3-E7AE-F32A-477DCEFCA42E}"/>
              </a:ext>
            </a:extLst>
          </p:cNvPr>
          <p:cNvPicPr>
            <a:picLocks noChangeAspect="1"/>
          </p:cNvPicPr>
          <p:nvPr/>
        </p:nvPicPr>
        <p:blipFill rotWithShape="1">
          <a:blip r:embed="rId2"/>
          <a:srcRect t="8196" b="4465"/>
          <a:stretch/>
        </p:blipFill>
        <p:spPr>
          <a:xfrm>
            <a:off x="402672" y="1040236"/>
            <a:ext cx="11030856" cy="5419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664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551A46-2197-EB8A-094E-22979D9EC7B2}"/>
              </a:ext>
            </a:extLst>
          </p:cNvPr>
          <p:cNvPicPr>
            <a:picLocks noChangeAspect="1"/>
          </p:cNvPicPr>
          <p:nvPr/>
        </p:nvPicPr>
        <p:blipFill rotWithShape="1">
          <a:blip r:embed="rId2"/>
          <a:srcRect t="8686" b="4953"/>
          <a:stretch/>
        </p:blipFill>
        <p:spPr>
          <a:xfrm>
            <a:off x="453005" y="929080"/>
            <a:ext cx="10568703" cy="5134063"/>
          </a:xfrm>
          <a:prstGeom prst="rect">
            <a:avLst/>
          </a:prstGeom>
        </p:spPr>
      </p:pic>
    </p:spTree>
    <p:extLst>
      <p:ext uri="{BB962C8B-B14F-4D97-AF65-F5344CB8AC3E}">
        <p14:creationId xmlns:p14="http://schemas.microsoft.com/office/powerpoint/2010/main" val="25538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1BB35-4CAA-EB33-466F-3B270769B05F}"/>
              </a:ext>
            </a:extLst>
          </p:cNvPr>
          <p:cNvPicPr>
            <a:picLocks noChangeAspect="1"/>
          </p:cNvPicPr>
          <p:nvPr/>
        </p:nvPicPr>
        <p:blipFill rotWithShape="1">
          <a:blip r:embed="rId2"/>
          <a:srcRect t="11988" r="7798" b="19878"/>
          <a:stretch/>
        </p:blipFill>
        <p:spPr>
          <a:xfrm>
            <a:off x="475376" y="973122"/>
            <a:ext cx="11241248" cy="4672669"/>
          </a:xfrm>
          <a:prstGeom prst="rect">
            <a:avLst/>
          </a:prstGeom>
        </p:spPr>
      </p:pic>
    </p:spTree>
    <p:extLst>
      <p:ext uri="{BB962C8B-B14F-4D97-AF65-F5344CB8AC3E}">
        <p14:creationId xmlns:p14="http://schemas.microsoft.com/office/powerpoint/2010/main" val="3207651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6760F0-5D79-777D-7E73-A14FCC9328CC}"/>
              </a:ext>
            </a:extLst>
          </p:cNvPr>
          <p:cNvPicPr>
            <a:picLocks noChangeAspect="1"/>
          </p:cNvPicPr>
          <p:nvPr/>
        </p:nvPicPr>
        <p:blipFill rotWithShape="1">
          <a:blip r:embed="rId2"/>
          <a:srcRect t="8318" b="5566"/>
          <a:stretch/>
        </p:blipFill>
        <p:spPr>
          <a:xfrm>
            <a:off x="467591" y="956344"/>
            <a:ext cx="11256817" cy="5452845"/>
          </a:xfrm>
          <a:prstGeom prst="rect">
            <a:avLst/>
          </a:prstGeom>
        </p:spPr>
      </p:pic>
    </p:spTree>
    <p:extLst>
      <p:ext uri="{BB962C8B-B14F-4D97-AF65-F5344CB8AC3E}">
        <p14:creationId xmlns:p14="http://schemas.microsoft.com/office/powerpoint/2010/main" val="24986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B9565D-0781-C729-8A45-BCB0161451A4}"/>
              </a:ext>
            </a:extLst>
          </p:cNvPr>
          <p:cNvPicPr>
            <a:picLocks noChangeAspect="1"/>
          </p:cNvPicPr>
          <p:nvPr/>
        </p:nvPicPr>
        <p:blipFill rotWithShape="1">
          <a:blip r:embed="rId2"/>
          <a:srcRect t="12355" r="5734" b="32233"/>
          <a:stretch/>
        </p:blipFill>
        <p:spPr>
          <a:xfrm>
            <a:off x="349541" y="1359017"/>
            <a:ext cx="11492917" cy="3800213"/>
          </a:xfrm>
          <a:prstGeom prst="rect">
            <a:avLst/>
          </a:prstGeom>
        </p:spPr>
      </p:pic>
    </p:spTree>
    <p:extLst>
      <p:ext uri="{BB962C8B-B14F-4D97-AF65-F5344CB8AC3E}">
        <p14:creationId xmlns:p14="http://schemas.microsoft.com/office/powerpoint/2010/main" val="336512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287B4B-A528-DD23-257F-F76BBEA99E74}"/>
              </a:ext>
            </a:extLst>
          </p:cNvPr>
          <p:cNvPicPr>
            <a:picLocks noChangeAspect="1"/>
          </p:cNvPicPr>
          <p:nvPr/>
        </p:nvPicPr>
        <p:blipFill rotWithShape="1">
          <a:blip r:embed="rId2"/>
          <a:srcRect t="12355"/>
          <a:stretch/>
        </p:blipFill>
        <p:spPr>
          <a:xfrm>
            <a:off x="0" y="864066"/>
            <a:ext cx="12192000" cy="6010712"/>
          </a:xfrm>
          <a:prstGeom prst="rect">
            <a:avLst/>
          </a:prstGeom>
        </p:spPr>
      </p:pic>
    </p:spTree>
    <p:extLst>
      <p:ext uri="{BB962C8B-B14F-4D97-AF65-F5344CB8AC3E}">
        <p14:creationId xmlns:p14="http://schemas.microsoft.com/office/powerpoint/2010/main" val="309291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62C3D5-0A61-502B-96C5-5ED0A05204C4}"/>
              </a:ext>
            </a:extLst>
          </p:cNvPr>
          <p:cNvPicPr>
            <a:picLocks noChangeAspect="1"/>
          </p:cNvPicPr>
          <p:nvPr/>
        </p:nvPicPr>
        <p:blipFill rotWithShape="1">
          <a:blip r:embed="rId2"/>
          <a:srcRect t="12111" r="1743" b="30520"/>
          <a:stretch/>
        </p:blipFill>
        <p:spPr>
          <a:xfrm>
            <a:off x="0" y="1224793"/>
            <a:ext cx="11979479" cy="3934437"/>
          </a:xfrm>
          <a:prstGeom prst="rect">
            <a:avLst/>
          </a:prstGeom>
        </p:spPr>
      </p:pic>
    </p:spTree>
    <p:extLst>
      <p:ext uri="{BB962C8B-B14F-4D97-AF65-F5344CB8AC3E}">
        <p14:creationId xmlns:p14="http://schemas.microsoft.com/office/powerpoint/2010/main" val="3738388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a:extLst>
              <a:ext uri="{FF2B5EF4-FFF2-40B4-BE49-F238E27FC236}">
                <a16:creationId xmlns:a16="http://schemas.microsoft.com/office/drawing/2014/main" id="{3C407BCE-7895-54C9-D2B6-A370CAE02372}"/>
              </a:ext>
            </a:extLst>
          </p:cNvPr>
          <p:cNvSpPr txBox="1"/>
          <p:nvPr/>
        </p:nvSpPr>
        <p:spPr>
          <a:xfrm>
            <a:off x="397004" y="826171"/>
            <a:ext cx="4408114"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dirty="0">
                <a:solidFill>
                  <a:schemeClr val="accent1"/>
                </a:solidFill>
              </a:rPr>
              <a:t>Conclusion</a:t>
            </a:r>
          </a:p>
          <a:p>
            <a:endParaRPr lang="en-IN" sz="2800" dirty="0">
              <a:solidFill>
                <a:schemeClr val="accent1"/>
              </a:solidFill>
            </a:endParaRPr>
          </a:p>
          <a:p>
            <a:endParaRPr lang="en-IN" sz="2800" dirty="0">
              <a:solidFill>
                <a:schemeClr val="accent1"/>
              </a:solidFill>
            </a:endParaRPr>
          </a:p>
        </p:txBody>
      </p:sp>
      <p:sp>
        <p:nvSpPr>
          <p:cNvPr id="4" name="TextBox 3">
            <a:extLst>
              <a:ext uri="{FF2B5EF4-FFF2-40B4-BE49-F238E27FC236}">
                <a16:creationId xmlns:a16="http://schemas.microsoft.com/office/drawing/2014/main" id="{EA18E04D-8ADE-F0DC-55C1-F5553FC0D17A}"/>
              </a:ext>
            </a:extLst>
          </p:cNvPr>
          <p:cNvSpPr txBox="1"/>
          <p:nvPr/>
        </p:nvSpPr>
        <p:spPr>
          <a:xfrm>
            <a:off x="397003" y="1518668"/>
            <a:ext cx="11132387" cy="4661276"/>
          </a:xfrm>
          <a:prstGeom prst="rect">
            <a:avLst/>
          </a:prstGeom>
          <a:noFill/>
        </p:spPr>
        <p:txBody>
          <a:bodyPr wrap="square">
            <a:spAutoFit/>
          </a:bodyPr>
          <a:lstStyle/>
          <a:p>
            <a:pPr marL="6350" marR="2540" indent="-6350" algn="just">
              <a:lnSpc>
                <a:spcPct val="150000"/>
              </a:lnSpc>
              <a:spcAft>
                <a:spcPts val="30"/>
              </a:spcAft>
            </a:pPr>
            <a:r>
              <a:rPr lang="en-IN" sz="2000" dirty="0">
                <a:solidFill>
                  <a:srgbClr val="000000"/>
                </a:solidFill>
                <a:effectLst/>
                <a:ea typeface="Times New Roman" panose="02020603050405020304" pitchFamily="18" charset="0"/>
              </a:rPr>
              <a:t>The following conclusions can be deduced from the development of the project.</a:t>
            </a:r>
          </a:p>
          <a:p>
            <a:pPr marL="6350" marR="2540" indent="-6350" algn="just">
              <a:lnSpc>
                <a:spcPct val="150000"/>
              </a:lnSpc>
              <a:spcAft>
                <a:spcPts val="30"/>
              </a:spcAft>
            </a:pPr>
            <a:r>
              <a:rPr lang="en-IN" sz="2000" dirty="0">
                <a:solidFill>
                  <a:srgbClr val="000000"/>
                </a:solidFill>
                <a:effectLst/>
                <a:ea typeface="Times New Roman" panose="02020603050405020304" pitchFamily="18" charset="0"/>
              </a:rPr>
              <a:t> </a:t>
            </a:r>
          </a:p>
          <a:p>
            <a:pPr marL="342900" marR="2540" lvl="0" indent="-342900">
              <a:lnSpc>
                <a:spcPct val="150000"/>
              </a:lnSpc>
              <a:buClr>
                <a:schemeClr val="accent1"/>
              </a:buClr>
              <a:buFont typeface="Wingdings" panose="05000000000000000000" pitchFamily="2" charset="2"/>
              <a:buChar char="§"/>
            </a:pPr>
            <a:r>
              <a:rPr lang="en-US" sz="2000" dirty="0">
                <a:effectLst/>
                <a:ea typeface="Calibri" panose="020F0502020204030204" pitchFamily="34" charset="0"/>
                <a:cs typeface="Shruti" panose="020B0502040204020203" pitchFamily="34" charset="0"/>
              </a:rPr>
              <a:t>Automation of the entire system improves the efficiency</a:t>
            </a:r>
            <a:endParaRPr lang="en-IN" sz="2000" dirty="0">
              <a:effectLst/>
              <a:ea typeface="Calibri" panose="020F0502020204030204" pitchFamily="34" charset="0"/>
              <a:cs typeface="Shruti" panose="020B0502040204020203" pitchFamily="34" charset="0"/>
            </a:endParaRPr>
          </a:p>
          <a:p>
            <a:pPr marL="342900" marR="2540" lvl="0" indent="-342900">
              <a:lnSpc>
                <a:spcPct val="150000"/>
              </a:lnSpc>
              <a:buClr>
                <a:schemeClr val="accent1"/>
              </a:buClr>
              <a:buFont typeface="Wingdings" panose="05000000000000000000" pitchFamily="2" charset="2"/>
              <a:buChar char="§"/>
            </a:pPr>
            <a:r>
              <a:rPr lang="en-US" sz="2000" dirty="0">
                <a:effectLst/>
                <a:ea typeface="Calibri" panose="020F0502020204030204" pitchFamily="34" charset="0"/>
                <a:cs typeface="Shruti" panose="020B0502040204020203" pitchFamily="34" charset="0"/>
              </a:rPr>
              <a:t>It provides a friendly graphical user interface which proves to be better when compared to the existing system.</a:t>
            </a:r>
            <a:endParaRPr lang="en-IN" sz="2000" dirty="0">
              <a:effectLst/>
              <a:ea typeface="Calibri" panose="020F0502020204030204" pitchFamily="34" charset="0"/>
              <a:cs typeface="Shruti" panose="020B0502040204020203" pitchFamily="34" charset="0"/>
            </a:endParaRPr>
          </a:p>
          <a:p>
            <a:pPr marL="342900" marR="2540" lvl="0" indent="-342900">
              <a:lnSpc>
                <a:spcPct val="150000"/>
              </a:lnSpc>
              <a:buClr>
                <a:schemeClr val="accent1"/>
              </a:buClr>
              <a:buFont typeface="Wingdings" panose="05000000000000000000" pitchFamily="2" charset="2"/>
              <a:buChar char="§"/>
            </a:pPr>
            <a:r>
              <a:rPr lang="en-US" sz="2000" dirty="0">
                <a:effectLst/>
                <a:ea typeface="Calibri" panose="020F0502020204030204" pitchFamily="34" charset="0"/>
                <a:cs typeface="Shruti" panose="020B0502040204020203" pitchFamily="34" charset="0"/>
              </a:rPr>
              <a:t>It gives appropriate access to the authorized users depending on their permissions.</a:t>
            </a:r>
            <a:endParaRPr lang="en-IN" sz="2000" dirty="0">
              <a:effectLst/>
              <a:ea typeface="Calibri" panose="020F0502020204030204" pitchFamily="34" charset="0"/>
              <a:cs typeface="Shruti" panose="020B0502040204020203" pitchFamily="34" charset="0"/>
            </a:endParaRPr>
          </a:p>
          <a:p>
            <a:pPr marL="342900" marR="2540" lvl="0" indent="-342900">
              <a:lnSpc>
                <a:spcPct val="150000"/>
              </a:lnSpc>
              <a:buClr>
                <a:schemeClr val="accent1"/>
              </a:buClr>
              <a:buFont typeface="Wingdings" panose="05000000000000000000" pitchFamily="2" charset="2"/>
              <a:buChar char="§"/>
            </a:pPr>
            <a:r>
              <a:rPr lang="en-US" sz="2000" dirty="0">
                <a:effectLst/>
                <a:ea typeface="Calibri" panose="020F0502020204030204" pitchFamily="34" charset="0"/>
                <a:cs typeface="Shruti" panose="020B0502040204020203" pitchFamily="34" charset="0"/>
              </a:rPr>
              <a:t>It effectively overcomes the delay in communications.</a:t>
            </a:r>
            <a:endParaRPr lang="en-IN" sz="2000" dirty="0">
              <a:effectLst/>
              <a:ea typeface="Calibri" panose="020F0502020204030204" pitchFamily="34" charset="0"/>
              <a:cs typeface="Shruti" panose="020B0502040204020203" pitchFamily="34" charset="0"/>
            </a:endParaRPr>
          </a:p>
          <a:p>
            <a:pPr marL="342900" marR="2540" lvl="0" indent="-342900">
              <a:lnSpc>
                <a:spcPct val="150000"/>
              </a:lnSpc>
              <a:buClr>
                <a:schemeClr val="accent1"/>
              </a:buClr>
              <a:buFont typeface="Wingdings" panose="05000000000000000000" pitchFamily="2" charset="2"/>
              <a:buChar char="§"/>
            </a:pPr>
            <a:r>
              <a:rPr lang="en-US" sz="2000" dirty="0">
                <a:effectLst/>
                <a:ea typeface="Calibri" panose="020F0502020204030204" pitchFamily="34" charset="0"/>
                <a:cs typeface="Shruti" panose="020B0502040204020203" pitchFamily="34" charset="0"/>
              </a:rPr>
              <a:t>Updating of information becomes so easier.</a:t>
            </a:r>
            <a:endParaRPr lang="en-IN" sz="2000" dirty="0">
              <a:effectLst/>
              <a:ea typeface="Calibri" panose="020F0502020204030204" pitchFamily="34" charset="0"/>
              <a:cs typeface="Shruti" panose="020B0502040204020203" pitchFamily="34" charset="0"/>
            </a:endParaRPr>
          </a:p>
          <a:p>
            <a:pPr marL="342900" marR="2540" lvl="0" indent="-342900">
              <a:lnSpc>
                <a:spcPct val="150000"/>
              </a:lnSpc>
              <a:buClr>
                <a:schemeClr val="accent1"/>
              </a:buClr>
              <a:buFont typeface="Wingdings" panose="05000000000000000000" pitchFamily="2" charset="2"/>
              <a:buChar char="§"/>
            </a:pPr>
            <a:r>
              <a:rPr lang="en-US" sz="2000" dirty="0">
                <a:effectLst/>
                <a:ea typeface="Calibri" panose="020F0502020204030204" pitchFamily="34" charset="0"/>
                <a:cs typeface="Shruti" panose="020B0502040204020203" pitchFamily="34" charset="0"/>
              </a:rPr>
              <a:t>System security, data security and reliability are the striking features.</a:t>
            </a:r>
            <a:endParaRPr lang="en-IN" sz="2000" dirty="0">
              <a:effectLst/>
              <a:ea typeface="Calibri" panose="020F0502020204030204" pitchFamily="34" charset="0"/>
              <a:cs typeface="Shruti" panose="020B0502040204020203" pitchFamily="34" charset="0"/>
            </a:endParaRPr>
          </a:p>
          <a:p>
            <a:pPr marL="342900" marR="2540" lvl="0" indent="-342900">
              <a:lnSpc>
                <a:spcPct val="150000"/>
              </a:lnSpc>
              <a:spcAft>
                <a:spcPts val="1000"/>
              </a:spcAft>
              <a:buClr>
                <a:schemeClr val="accent1"/>
              </a:buClr>
              <a:buFont typeface="Wingdings" panose="05000000000000000000" pitchFamily="2" charset="2"/>
              <a:buChar char="§"/>
            </a:pPr>
            <a:r>
              <a:rPr lang="en-US" sz="2000" dirty="0">
                <a:effectLst/>
                <a:ea typeface="Calibri" panose="020F0502020204030204" pitchFamily="34" charset="0"/>
                <a:cs typeface="Shruti" panose="020B0502040204020203" pitchFamily="34" charset="0"/>
              </a:rPr>
              <a:t>The System has adequate scope for modification in future if it is necessary.</a:t>
            </a:r>
            <a:endParaRPr lang="en-IN" sz="2000" dirty="0">
              <a:effectLs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00629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id="{BA27CB34-E314-151E-C89A-695D05B6FDEA}"/>
              </a:ext>
            </a:extLst>
          </p:cNvPr>
          <p:cNvSpPr txBox="1"/>
          <p:nvPr/>
        </p:nvSpPr>
        <p:spPr>
          <a:xfrm>
            <a:off x="648795" y="932188"/>
            <a:ext cx="440811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dirty="0">
                <a:solidFill>
                  <a:schemeClr val="accent1"/>
                </a:solidFill>
                <a:latin typeface="+mj-lt"/>
              </a:rPr>
              <a:t>Reference</a:t>
            </a:r>
            <a:r>
              <a:rPr lang="en-IN" sz="2800" dirty="0">
                <a:solidFill>
                  <a:schemeClr val="accent1"/>
                </a:solidFill>
              </a:rPr>
              <a:t> </a:t>
            </a:r>
          </a:p>
        </p:txBody>
      </p:sp>
      <p:sp>
        <p:nvSpPr>
          <p:cNvPr id="5" name="TextBox 4">
            <a:extLst>
              <a:ext uri="{FF2B5EF4-FFF2-40B4-BE49-F238E27FC236}">
                <a16:creationId xmlns:a16="http://schemas.microsoft.com/office/drawing/2014/main" id="{83A2B813-0BBD-D64A-F122-656BCA8B6CB5}"/>
              </a:ext>
            </a:extLst>
          </p:cNvPr>
          <p:cNvSpPr txBox="1"/>
          <p:nvPr/>
        </p:nvSpPr>
        <p:spPr>
          <a:xfrm>
            <a:off x="648795" y="1824569"/>
            <a:ext cx="9535440" cy="874535"/>
          </a:xfrm>
          <a:prstGeom prst="rect">
            <a:avLst/>
          </a:prstGeom>
          <a:noFill/>
        </p:spPr>
        <p:txBody>
          <a:bodyPr wrap="square">
            <a:spAutoFit/>
          </a:bodyPr>
          <a:lstStyle/>
          <a:p>
            <a:pPr marL="342900" marR="2540" indent="-342900">
              <a:lnSpc>
                <a:spcPct val="150000"/>
              </a:lnSpc>
              <a:buClr>
                <a:schemeClr val="accent1"/>
              </a:buClr>
              <a:buFont typeface="Wingdings" panose="05000000000000000000" pitchFamily="2" charset="2"/>
              <a:buChar char="§"/>
            </a:pPr>
            <a:r>
              <a:rPr lang="en-US" dirty="0">
                <a:ea typeface="Calibri" panose="020F0502020204030204" pitchFamily="34" charset="0"/>
                <a:cs typeface="Shruti" panose="020B0502040204020203" pitchFamily="34" charset="0"/>
              </a:rPr>
              <a:t>Project report :  </a:t>
            </a:r>
            <a:r>
              <a:rPr lang="en-IN" dirty="0"/>
              <a:t>Online Examination System</a:t>
            </a:r>
            <a:endParaRPr lang="en-US" dirty="0"/>
          </a:p>
          <a:p>
            <a:pPr marL="342900" marR="2540" lvl="0" indent="-342900">
              <a:lnSpc>
                <a:spcPct val="150000"/>
              </a:lnSpc>
              <a:buClr>
                <a:schemeClr val="accent1"/>
              </a:buClr>
              <a:buFont typeface="Wingdings" panose="05000000000000000000" pitchFamily="2" charset="2"/>
              <a:buChar char="§"/>
            </a:pPr>
            <a:endParaRPr lang="en-IN" sz="1800" dirty="0">
              <a:effectLs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78918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C5CF7-D88C-E1A3-D946-0B8FDB811FB3}"/>
              </a:ext>
            </a:extLst>
          </p:cNvPr>
          <p:cNvSpPr txBox="1"/>
          <p:nvPr/>
        </p:nvSpPr>
        <p:spPr>
          <a:xfrm>
            <a:off x="1276525" y="2705725"/>
            <a:ext cx="9638950" cy="1446550"/>
          </a:xfrm>
          <a:prstGeom prst="rect">
            <a:avLst/>
          </a:prstGeom>
          <a:noFill/>
        </p:spPr>
        <p:txBody>
          <a:bodyPr wrap="square" rtlCol="0">
            <a:spAutoFit/>
          </a:bodyPr>
          <a:lstStyle/>
          <a:p>
            <a:pPr algn="ctr"/>
            <a:r>
              <a:rPr lang="en-US" sz="8800" dirty="0">
                <a:solidFill>
                  <a:schemeClr val="tx2">
                    <a:lumMod val="60000"/>
                    <a:lumOff val="40000"/>
                  </a:schemeClr>
                </a:solidFill>
              </a:rPr>
              <a:t>THANK YOU</a:t>
            </a:r>
            <a:endParaRPr lang="en-IN" sz="8800" dirty="0">
              <a:solidFill>
                <a:schemeClr val="tx2">
                  <a:lumMod val="60000"/>
                  <a:lumOff val="40000"/>
                </a:schemeClr>
              </a:solidFill>
            </a:endParaRPr>
          </a:p>
        </p:txBody>
      </p:sp>
    </p:spTree>
    <p:extLst>
      <p:ext uri="{BB962C8B-B14F-4D97-AF65-F5344CB8AC3E}">
        <p14:creationId xmlns:p14="http://schemas.microsoft.com/office/powerpoint/2010/main" val="307441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5C7B-5B58-3ECA-00A8-9BFA53120660}"/>
              </a:ext>
            </a:extLst>
          </p:cNvPr>
          <p:cNvSpPr>
            <a:spLocks noGrp="1"/>
          </p:cNvSpPr>
          <p:nvPr>
            <p:ph type="title"/>
          </p:nvPr>
        </p:nvSpPr>
        <p:spPr/>
        <p:txBody>
          <a:bodyPr/>
          <a:lstStyle/>
          <a:p>
            <a:r>
              <a:rPr lang="en-IN" dirty="0">
                <a:solidFill>
                  <a:schemeClr val="accent1"/>
                </a:solidFill>
              </a:rPr>
              <a:t>Introduction</a:t>
            </a:r>
            <a:r>
              <a:rPr lang="en-IN" dirty="0"/>
              <a:t> </a:t>
            </a:r>
          </a:p>
        </p:txBody>
      </p:sp>
      <p:sp>
        <p:nvSpPr>
          <p:cNvPr id="6" name="TextBox 5">
            <a:extLst>
              <a:ext uri="{FF2B5EF4-FFF2-40B4-BE49-F238E27FC236}">
                <a16:creationId xmlns:a16="http://schemas.microsoft.com/office/drawing/2014/main" id="{5836ECFD-3336-1C6C-0E31-E5448D589CDC}"/>
              </a:ext>
            </a:extLst>
          </p:cNvPr>
          <p:cNvSpPr txBox="1"/>
          <p:nvPr/>
        </p:nvSpPr>
        <p:spPr>
          <a:xfrm>
            <a:off x="581193" y="1955639"/>
            <a:ext cx="11029616" cy="4977132"/>
          </a:xfrm>
          <a:prstGeom prst="rect">
            <a:avLst/>
          </a:prstGeom>
          <a:noFill/>
        </p:spPr>
        <p:txBody>
          <a:bodyPr wrap="square">
            <a:spAutoFit/>
          </a:bodyPr>
          <a:lstStyle/>
          <a:p>
            <a:pPr marL="285750" marR="9525" indent="-285750" algn="l">
              <a:lnSpc>
                <a:spcPct val="150000"/>
              </a:lnSpc>
              <a:spcAft>
                <a:spcPts val="30"/>
              </a:spcAft>
              <a:buClr>
                <a:schemeClr val="accent1"/>
              </a:buClr>
              <a:buFont typeface="Wingdings" panose="05000000000000000000" pitchFamily="2" charset="2"/>
              <a:buChar char="§"/>
            </a:pPr>
            <a:r>
              <a:rPr lang="en-IN" sz="2000" dirty="0">
                <a:solidFill>
                  <a:srgbClr val="000000"/>
                </a:solidFill>
                <a:effectLst/>
                <a:latin typeface="Times New Roman" panose="02020603050405020304" pitchFamily="18" charset="0"/>
                <a:ea typeface="Times New Roman" panose="02020603050405020304" pitchFamily="18" charset="0"/>
              </a:rPr>
              <a:t>Online examinations contents providers to focus on creating effective assessment questions and focusing on exam’s feedback delivery to students. In the paper we present techniques that are pertinent to the elements of assessment process: answers submission, computerized grading, and feedback after submission.</a:t>
            </a:r>
          </a:p>
          <a:p>
            <a:pPr marL="285750" marR="9525" indent="-285750" algn="l">
              <a:lnSpc>
                <a:spcPct val="150000"/>
              </a:lnSpc>
              <a:spcAft>
                <a:spcPts val="30"/>
              </a:spcAft>
              <a:buClr>
                <a:schemeClr val="accent1"/>
              </a:buClr>
              <a:buFont typeface="Wingdings" panose="05000000000000000000" pitchFamily="2" charset="2"/>
              <a:buChar char="§"/>
            </a:pPr>
            <a:endParaRPr lang="en-IN" sz="2000" dirty="0">
              <a:solidFill>
                <a:srgbClr val="000000"/>
              </a:solidFill>
              <a:latin typeface="Times New Roman" panose="02020603050405020304" pitchFamily="18" charset="0"/>
              <a:ea typeface="Times New Roman" panose="02020603050405020304" pitchFamily="18" charset="0"/>
            </a:endParaRPr>
          </a:p>
          <a:p>
            <a:pPr marL="285750" marR="9525" indent="-285750">
              <a:lnSpc>
                <a:spcPct val="150000"/>
              </a:lnSpc>
              <a:spcAft>
                <a:spcPts val="30"/>
              </a:spcAft>
              <a:buClr>
                <a:schemeClr val="accent1"/>
              </a:buClr>
              <a:buFont typeface="Wingdings" panose="05000000000000000000" pitchFamily="2" charset="2"/>
              <a:buChar char="§"/>
            </a:pPr>
            <a:r>
              <a:rPr lang="en-IN" sz="2000" dirty="0">
                <a:solidFill>
                  <a:srgbClr val="000000"/>
                </a:solidFill>
                <a:effectLst/>
                <a:latin typeface="Times New Roman" panose="02020603050405020304" pitchFamily="18" charset="0"/>
                <a:ea typeface="Times New Roman" panose="02020603050405020304" pitchFamily="18" charset="0"/>
              </a:rPr>
              <a:t>The administrators, instructor, Students who are attending for online examination can communicate with the system through this projects, thus facilitating effective implementation and monitoring of various activities of Online Examinations like conducting Exams as per scheduled basis and delivering result to that particular use or student. And the details of students who attempted Online Examination are maintained at administrator.</a:t>
            </a:r>
          </a:p>
          <a:p>
            <a:pPr marL="285750" marR="9525" indent="-285750" algn="l">
              <a:lnSpc>
                <a:spcPct val="103000"/>
              </a:lnSpc>
              <a:spcAft>
                <a:spcPts val="30"/>
              </a:spcAft>
              <a:buClr>
                <a:schemeClr val="accent1"/>
              </a:buClr>
              <a:buFont typeface="Wingdings" panose="05000000000000000000" pitchFamily="2" charset="2"/>
              <a:buChar char="§"/>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2018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Purpose of Online examination system</a:t>
            </a:r>
          </a:p>
        </p:txBody>
      </p:sp>
      <p:sp>
        <p:nvSpPr>
          <p:cNvPr id="3" name="Content Placeholder 2"/>
          <p:cNvSpPr>
            <a:spLocks noGrp="1"/>
          </p:cNvSpPr>
          <p:nvPr>
            <p:ph sz="half" idx="1"/>
          </p:nvPr>
        </p:nvSpPr>
        <p:spPr/>
        <p:txBody>
          <a:bodyPr>
            <a:normAutofit/>
          </a:bodyPr>
          <a:lstStyle/>
          <a:p>
            <a:r>
              <a:rPr lang="en-US" sz="2000" dirty="0"/>
              <a:t>The </a:t>
            </a:r>
            <a:r>
              <a:rPr lang="en-US" sz="2000" b="1" dirty="0"/>
              <a:t>purpose of online examination system </a:t>
            </a:r>
            <a:r>
              <a:rPr lang="en-US" sz="2000" dirty="0"/>
              <a:t>is </a:t>
            </a:r>
            <a:r>
              <a:rPr lang="en-IN" sz="2000" dirty="0">
                <a:solidFill>
                  <a:srgbClr val="000000"/>
                </a:solidFill>
                <a:effectLst/>
                <a:ea typeface="Times New Roman" panose="02020603050405020304" pitchFamily="18" charset="0"/>
              </a:rPr>
              <a:t>creating effective assessment questions and focusing on exam’s feedback delivery to students</a:t>
            </a:r>
            <a:r>
              <a:rPr lang="en-US" sz="2000" dirty="0"/>
              <a:t>.</a:t>
            </a:r>
          </a:p>
          <a:p>
            <a:endParaRPr lang="en-US" sz="2000" dirty="0"/>
          </a:p>
          <a:p>
            <a:endParaRPr lang="en-US" sz="2000" dirty="0"/>
          </a:p>
        </p:txBody>
      </p:sp>
      <p:sp>
        <p:nvSpPr>
          <p:cNvPr id="4" name="Content Placeholder 3"/>
          <p:cNvSpPr>
            <a:spLocks noGrp="1"/>
          </p:cNvSpPr>
          <p:nvPr>
            <p:ph sz="half" idx="2"/>
          </p:nvPr>
        </p:nvSpPr>
        <p:spPr/>
        <p:txBody>
          <a:bodyPr>
            <a:noAutofit/>
          </a:bodyPr>
          <a:lstStyle/>
          <a:p>
            <a:pPr marL="0" indent="0">
              <a:buNone/>
            </a:pPr>
            <a:endParaRPr lang="en-US" sz="2000" dirty="0"/>
          </a:p>
          <a:p>
            <a:pPr>
              <a:lnSpc>
                <a:spcPct val="150000"/>
              </a:lnSpc>
              <a:buFont typeface="Wingdings" panose="05000000000000000000" pitchFamily="2" charset="2"/>
              <a:buChar char="§"/>
            </a:pPr>
            <a:r>
              <a:rPr lang="en-US" sz="2000" dirty="0">
                <a:cs typeface="Times New Roman" panose="02020603050405020304" pitchFamily="18" charset="0"/>
              </a:rPr>
              <a:t>Online examination is fast developing method</a:t>
            </a:r>
          </a:p>
          <a:p>
            <a:pPr>
              <a:lnSpc>
                <a:spcPct val="150000"/>
              </a:lnSpc>
              <a:buFont typeface="Wingdings" panose="05000000000000000000" pitchFamily="2" charset="2"/>
              <a:buChar char="§"/>
            </a:pPr>
            <a:r>
              <a:rPr lang="en-US" sz="2000" dirty="0">
                <a:cs typeface="Times New Roman" panose="02020603050405020304" pitchFamily="18" charset="0"/>
              </a:rPr>
              <a:t>It is also needed less manpower handle examination</a:t>
            </a:r>
          </a:p>
          <a:p>
            <a:pPr>
              <a:lnSpc>
                <a:spcPct val="150000"/>
              </a:lnSpc>
              <a:buFont typeface="Wingdings" panose="05000000000000000000" pitchFamily="2" charset="2"/>
              <a:buChar char="§"/>
            </a:pPr>
            <a:r>
              <a:rPr lang="en-US" sz="2000" dirty="0">
                <a:cs typeface="Times New Roman" panose="02020603050405020304" pitchFamily="18" charset="0"/>
              </a:rPr>
              <a:t>Organizations can also easily monitor</a:t>
            </a:r>
          </a:p>
          <a:p>
            <a:pPr>
              <a:lnSpc>
                <a:spcPct val="150000"/>
              </a:lnSpc>
              <a:buFont typeface="Wingdings" panose="05000000000000000000" pitchFamily="2" charset="2"/>
              <a:buChar char="§"/>
            </a:pPr>
            <a:r>
              <a:rPr lang="en-US" sz="2000" dirty="0">
                <a:cs typeface="Times New Roman" panose="02020603050405020304" pitchFamily="18" charset="0"/>
              </a:rPr>
              <a:t>Requirement is significantly</a:t>
            </a:r>
          </a:p>
          <a:p>
            <a:pPr>
              <a:lnSpc>
                <a:spcPct val="150000"/>
              </a:lnSpc>
              <a:buFont typeface="Wingdings" panose="05000000000000000000" pitchFamily="2" charset="2"/>
              <a:buChar char="§"/>
            </a:pPr>
            <a:r>
              <a:rPr lang="en-US" sz="2000" dirty="0">
                <a:cs typeface="Times New Roman" panose="02020603050405020304" pitchFamily="18" charset="0"/>
              </a:rPr>
              <a:t>Saving the time and effort</a:t>
            </a:r>
          </a:p>
          <a:p>
            <a:pPr>
              <a:lnSpc>
                <a:spcPct val="150000"/>
              </a:lnSpc>
              <a:buFont typeface="Wingdings" panose="05000000000000000000" pitchFamily="2" charset="2"/>
              <a:buChar char="§"/>
            </a:pPr>
            <a:r>
              <a:rPr lang="en-US" sz="2000" dirty="0">
                <a:cs typeface="Times New Roman" panose="02020603050405020304" pitchFamily="18" charset="0"/>
              </a:rPr>
              <a:t>Prepare the results report</a:t>
            </a:r>
            <a:endParaRPr lang="en-US" sz="2000" dirty="0"/>
          </a:p>
        </p:txBody>
      </p:sp>
    </p:spTree>
    <p:extLst>
      <p:ext uri="{BB962C8B-B14F-4D97-AF65-F5344CB8AC3E}">
        <p14:creationId xmlns:p14="http://schemas.microsoft.com/office/powerpoint/2010/main" val="333931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
            <a:extLst>
              <a:ext uri="{FF2B5EF4-FFF2-40B4-BE49-F238E27FC236}">
                <a16:creationId xmlns:a16="http://schemas.microsoft.com/office/drawing/2014/main" id="{8DB9B0A1-C52F-E59C-2EE5-0215B59A176C}"/>
              </a:ext>
            </a:extLst>
          </p:cNvPr>
          <p:cNvSpPr>
            <a:spLocks noGrp="1"/>
          </p:cNvSpPr>
          <p:nvPr/>
        </p:nvSpPr>
        <p:spPr>
          <a:xfrm>
            <a:off x="184558" y="721454"/>
            <a:ext cx="12060729" cy="987590"/>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a:p>
            <a:endParaRPr lang="en-US" sz="2800" dirty="0"/>
          </a:p>
          <a:p>
            <a:endParaRPr lang="en-US" sz="2800" dirty="0"/>
          </a:p>
          <a:p>
            <a:endParaRPr lang="en-US" sz="2800" dirty="0"/>
          </a:p>
          <a:p>
            <a:endParaRPr lang="en-US" sz="2800" dirty="0"/>
          </a:p>
          <a:p>
            <a:r>
              <a:rPr lang="en-US" sz="2800" dirty="0"/>
              <a:t> </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	OBJECTIVES</a:t>
            </a:r>
          </a:p>
        </p:txBody>
      </p:sp>
      <p:sp>
        <p:nvSpPr>
          <p:cNvPr id="40" name="TextBox 2">
            <a:extLst>
              <a:ext uri="{FF2B5EF4-FFF2-40B4-BE49-F238E27FC236}">
                <a16:creationId xmlns:a16="http://schemas.microsoft.com/office/drawing/2014/main" id="{E0FD0C99-790E-5D81-0811-E5D294885C80}"/>
              </a:ext>
            </a:extLst>
          </p:cNvPr>
          <p:cNvSpPr txBox="1"/>
          <p:nvPr/>
        </p:nvSpPr>
        <p:spPr>
          <a:xfrm>
            <a:off x="6297246" y="2077472"/>
            <a:ext cx="4115166" cy="335123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ü"/>
            </a:pPr>
            <a:r>
              <a:rPr lang="en-US" sz="2400" dirty="0"/>
              <a:t>Result calculated in less time</a:t>
            </a:r>
          </a:p>
          <a:p>
            <a:pPr marL="285750" indent="-285750">
              <a:lnSpc>
                <a:spcPct val="150000"/>
              </a:lnSpc>
              <a:buFont typeface="Wingdings" panose="05000000000000000000" pitchFamily="2" charset="2"/>
              <a:buChar char="ü"/>
            </a:pPr>
            <a:r>
              <a:rPr lang="en-US" sz="2400" dirty="0"/>
              <a:t>Time Saving</a:t>
            </a:r>
          </a:p>
          <a:p>
            <a:pPr marL="285750" indent="-285750">
              <a:lnSpc>
                <a:spcPct val="150000"/>
              </a:lnSpc>
              <a:buFont typeface="Wingdings" panose="05000000000000000000" pitchFamily="2" charset="2"/>
              <a:buChar char="ü"/>
            </a:pPr>
            <a:r>
              <a:rPr lang="en-US" sz="2400" dirty="0"/>
              <a:t>Clarity</a:t>
            </a:r>
          </a:p>
          <a:p>
            <a:pPr marL="285750" indent="-285750">
              <a:lnSpc>
                <a:spcPct val="150000"/>
              </a:lnSpc>
              <a:buFont typeface="Wingdings" panose="05000000000000000000" pitchFamily="2" charset="2"/>
              <a:buChar char="ü"/>
            </a:pPr>
            <a:r>
              <a:rPr lang="en-US" sz="2400" dirty="0"/>
              <a:t>Instantly</a:t>
            </a:r>
          </a:p>
          <a:p>
            <a:pPr marL="285750" indent="-285750">
              <a:lnSpc>
                <a:spcPct val="150000"/>
              </a:lnSpc>
              <a:buFont typeface="Wingdings" panose="05000000000000000000" pitchFamily="2" charset="2"/>
              <a:buChar char="ü"/>
            </a:pPr>
            <a:r>
              <a:rPr lang="en-US" sz="2400" dirty="0"/>
              <a:t>Access to new-data</a:t>
            </a:r>
          </a:p>
          <a:p>
            <a:pPr marL="285750" indent="-285750">
              <a:lnSpc>
                <a:spcPct val="150000"/>
              </a:lnSpc>
              <a:buFont typeface="Wingdings" panose="05000000000000000000" pitchFamily="2" charset="2"/>
              <a:buChar char="ü"/>
            </a:pPr>
            <a:r>
              <a:rPr lang="en-US" sz="2400" dirty="0"/>
              <a:t>User –friendly</a:t>
            </a:r>
          </a:p>
        </p:txBody>
      </p:sp>
      <p:sp>
        <p:nvSpPr>
          <p:cNvPr id="53" name="TextBox 15">
            <a:extLst>
              <a:ext uri="{FF2B5EF4-FFF2-40B4-BE49-F238E27FC236}">
                <a16:creationId xmlns:a16="http://schemas.microsoft.com/office/drawing/2014/main" id="{5EF15932-508F-C214-82F0-82799CC621B3}"/>
              </a:ext>
            </a:extLst>
          </p:cNvPr>
          <p:cNvSpPr txBox="1"/>
          <p:nvPr/>
        </p:nvSpPr>
        <p:spPr>
          <a:xfrm>
            <a:off x="4568005" y="1112522"/>
            <a:ext cx="296673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ü"/>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07" y="2414051"/>
            <a:ext cx="4115167" cy="2516460"/>
          </a:xfrm>
          <a:prstGeom prst="rect">
            <a:avLst/>
          </a:prstGeom>
        </p:spPr>
      </p:pic>
    </p:spTree>
    <p:extLst>
      <p:ext uri="{BB962C8B-B14F-4D97-AF65-F5344CB8AC3E}">
        <p14:creationId xmlns:p14="http://schemas.microsoft.com/office/powerpoint/2010/main" val="19522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F2A42C-A4B9-17AD-0079-5B2FB55545D4}"/>
              </a:ext>
            </a:extLst>
          </p:cNvPr>
          <p:cNvSpPr>
            <a:spLocks noGrp="1"/>
          </p:cNvSpPr>
          <p:nvPr>
            <p:ph type="title"/>
          </p:nvPr>
        </p:nvSpPr>
        <p:spPr>
          <a:xfrm>
            <a:off x="730709" y="861965"/>
            <a:ext cx="6650991" cy="699407"/>
          </a:xfrm>
        </p:spPr>
        <p:txBody>
          <a:bodyPr>
            <a:normAutofit/>
          </a:bodyPr>
          <a:lstStyle/>
          <a:p>
            <a:r>
              <a:rPr lang="en-US" sz="2800" dirty="0">
                <a:solidFill>
                  <a:schemeClr val="accent1"/>
                </a:solidFill>
              </a:rPr>
              <a:t>MAIN INTENTION</a:t>
            </a:r>
            <a:endParaRPr lang="en-IN" sz="2800" dirty="0"/>
          </a:p>
        </p:txBody>
      </p:sp>
      <p:sp>
        <p:nvSpPr>
          <p:cNvPr id="6" name="TextBox 5">
            <a:extLst>
              <a:ext uri="{FF2B5EF4-FFF2-40B4-BE49-F238E27FC236}">
                <a16:creationId xmlns:a16="http://schemas.microsoft.com/office/drawing/2014/main" id="{1F76B039-3E25-4DD6-6C13-8EC9C57E8B3D}"/>
              </a:ext>
            </a:extLst>
          </p:cNvPr>
          <p:cNvSpPr txBox="1"/>
          <p:nvPr/>
        </p:nvSpPr>
        <p:spPr>
          <a:xfrm>
            <a:off x="471054" y="1900673"/>
            <a:ext cx="9019309" cy="2808076"/>
          </a:xfrm>
          <a:prstGeom prst="rect">
            <a:avLst/>
          </a:prstGeom>
          <a:noFill/>
        </p:spPr>
        <p:txBody>
          <a:bodyPr wrap="square">
            <a:spAutoFit/>
          </a:bodyPr>
          <a:lstStyle/>
          <a:p>
            <a:pPr marL="285750" indent="-285750">
              <a:lnSpc>
                <a:spcPct val="150000"/>
              </a:lnSpc>
              <a:buFont typeface="Wingdings"/>
              <a:buChar char="ü"/>
            </a:pPr>
            <a:r>
              <a:rPr lang="en-US" sz="2000" dirty="0">
                <a:ea typeface="+mn-lt"/>
                <a:cs typeface="+mn-lt"/>
              </a:rPr>
              <a:t>To provide an interface through which student can appear for examination online for objective type questions.</a:t>
            </a:r>
          </a:p>
          <a:p>
            <a:pPr marL="285750" indent="-285750">
              <a:lnSpc>
                <a:spcPct val="150000"/>
              </a:lnSpc>
              <a:buFont typeface="Wingdings"/>
              <a:buChar char="ü"/>
            </a:pPr>
            <a:r>
              <a:rPr lang="en-US" sz="2000" dirty="0">
                <a:ea typeface="+mn-lt"/>
                <a:cs typeface="+mn-lt"/>
              </a:rPr>
              <a:t>To provide registration for students done by themselves.</a:t>
            </a:r>
          </a:p>
          <a:p>
            <a:pPr marL="285750" indent="-285750">
              <a:lnSpc>
                <a:spcPct val="150000"/>
              </a:lnSpc>
              <a:buFont typeface="Wingdings"/>
              <a:buChar char="ü"/>
            </a:pPr>
            <a:r>
              <a:rPr lang="en-US" sz="2000" dirty="0">
                <a:ea typeface="+mn-lt"/>
                <a:cs typeface="+mn-lt"/>
              </a:rPr>
              <a:t>When the student starts the exam the timer will start automatically and show the student how much time is left</a:t>
            </a:r>
          </a:p>
          <a:p>
            <a:pPr marL="285750" indent="-285750">
              <a:lnSpc>
                <a:spcPct val="150000"/>
              </a:lnSpc>
              <a:buFont typeface="Wingdings"/>
              <a:buChar char="ü"/>
            </a:pPr>
            <a:r>
              <a:rPr lang="en-US" sz="2000" dirty="0">
                <a:ea typeface="+mn-lt"/>
                <a:cs typeface="+mn-lt"/>
              </a:rPr>
              <a:t>To provided user name and password facility.</a:t>
            </a:r>
          </a:p>
        </p:txBody>
      </p:sp>
    </p:spTree>
    <p:extLst>
      <p:ext uri="{BB962C8B-B14F-4D97-AF65-F5344CB8AC3E}">
        <p14:creationId xmlns:p14="http://schemas.microsoft.com/office/powerpoint/2010/main" val="200496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B3B54C68-133B-F672-B436-32D2D00A5889}"/>
              </a:ext>
            </a:extLst>
          </p:cNvPr>
          <p:cNvSpPr txBox="1"/>
          <p:nvPr/>
        </p:nvSpPr>
        <p:spPr>
          <a:xfrm>
            <a:off x="648795" y="932188"/>
            <a:ext cx="4408114"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dirty="0">
                <a:solidFill>
                  <a:schemeClr val="accent1"/>
                </a:solidFill>
              </a:rPr>
              <a:t>FUTURE ASPECTS</a:t>
            </a:r>
          </a:p>
          <a:p>
            <a:endParaRPr lang="en-IN" sz="2800" dirty="0">
              <a:solidFill>
                <a:schemeClr val="accent1"/>
              </a:solidFill>
            </a:endParaRPr>
          </a:p>
          <a:p>
            <a:endParaRPr lang="en-IN" sz="2800" dirty="0">
              <a:solidFill>
                <a:schemeClr val="accent1"/>
              </a:solidFill>
            </a:endParaRPr>
          </a:p>
        </p:txBody>
      </p:sp>
      <p:sp>
        <p:nvSpPr>
          <p:cNvPr id="7" name="TextBox 2">
            <a:extLst>
              <a:ext uri="{FF2B5EF4-FFF2-40B4-BE49-F238E27FC236}">
                <a16:creationId xmlns:a16="http://schemas.microsoft.com/office/drawing/2014/main" id="{04EC52A6-4881-FDD8-AD1F-A8D7CBB277C4}"/>
              </a:ext>
            </a:extLst>
          </p:cNvPr>
          <p:cNvSpPr txBox="1"/>
          <p:nvPr/>
        </p:nvSpPr>
        <p:spPr>
          <a:xfrm>
            <a:off x="6096000" y="1624685"/>
            <a:ext cx="3992668" cy="142308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base">
              <a:lnSpc>
                <a:spcPct val="150000"/>
              </a:lnSpc>
              <a:buFont typeface="Wingdings" panose="05000000000000000000" pitchFamily="2" charset="2"/>
              <a:buChar char="ü"/>
            </a:pPr>
            <a:endParaRPr lang="en-US" sz="2000" dirty="0"/>
          </a:p>
          <a:p>
            <a:pPr marL="285750" indent="-285750" fontAlgn="base">
              <a:lnSpc>
                <a:spcPct val="150000"/>
              </a:lnSpc>
              <a:buFont typeface="Wingdings" panose="05000000000000000000" pitchFamily="2" charset="2"/>
              <a:buChar char="ü"/>
            </a:pPr>
            <a:endParaRPr lang="en-US" sz="2000" dirty="0"/>
          </a:p>
          <a:p>
            <a:pPr>
              <a:lnSpc>
                <a:spcPct val="150000"/>
              </a:lnSpc>
            </a:pPr>
            <a:r>
              <a:rPr lang="en-IN" sz="2000" dirty="0"/>
              <a:t> </a:t>
            </a:r>
          </a:p>
        </p:txBody>
      </p:sp>
      <p:sp>
        <p:nvSpPr>
          <p:cNvPr id="9" name="TextBox 2">
            <a:extLst>
              <a:ext uri="{FF2B5EF4-FFF2-40B4-BE49-F238E27FC236}">
                <a16:creationId xmlns:a16="http://schemas.microsoft.com/office/drawing/2014/main" id="{14D687A8-94A6-3D76-B1B5-3584E1E6FD09}"/>
              </a:ext>
            </a:extLst>
          </p:cNvPr>
          <p:cNvSpPr txBox="1"/>
          <p:nvPr/>
        </p:nvSpPr>
        <p:spPr>
          <a:xfrm>
            <a:off x="502931" y="1669809"/>
            <a:ext cx="9038634" cy="276736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ü"/>
            </a:pPr>
            <a:r>
              <a:rPr lang="en-US" sz="2000" dirty="0"/>
              <a:t>Random Selection of Question </a:t>
            </a:r>
          </a:p>
          <a:p>
            <a:pPr marL="285750" indent="-285750">
              <a:lnSpc>
                <a:spcPct val="150000"/>
              </a:lnSpc>
              <a:buFont typeface="Wingdings" panose="05000000000000000000" pitchFamily="2" charset="2"/>
              <a:buChar char="ü"/>
            </a:pPr>
            <a:r>
              <a:rPr lang="en-US" sz="2000" dirty="0"/>
              <a:t>Admin can monitor through webcam</a:t>
            </a:r>
          </a:p>
          <a:p>
            <a:pPr marL="285750" indent="-285750" fontAlgn="base">
              <a:lnSpc>
                <a:spcPct val="150000"/>
              </a:lnSpc>
              <a:buFont typeface="Wingdings" panose="05000000000000000000" pitchFamily="2" charset="2"/>
              <a:buChar char="ü"/>
            </a:pPr>
            <a:r>
              <a:rPr lang="en-US" sz="2000" dirty="0"/>
              <a:t>Schedule examination</a:t>
            </a:r>
          </a:p>
          <a:p>
            <a:pPr marL="285750" indent="-285750" fontAlgn="base">
              <a:lnSpc>
                <a:spcPct val="150000"/>
              </a:lnSpc>
              <a:buFont typeface="Wingdings" panose="05000000000000000000" pitchFamily="2" charset="2"/>
              <a:buChar char="ü"/>
            </a:pPr>
            <a:r>
              <a:rPr lang="en-US" sz="2000" dirty="0"/>
              <a:t>Result output with answers</a:t>
            </a:r>
          </a:p>
          <a:p>
            <a:pPr marL="285750" indent="-285750" fontAlgn="base">
              <a:lnSpc>
                <a:spcPct val="150000"/>
              </a:lnSpc>
              <a:buFont typeface="Wingdings" panose="05000000000000000000" pitchFamily="2" charset="2"/>
              <a:buChar char="ü"/>
            </a:pPr>
            <a:r>
              <a:rPr lang="en-US" sz="2000" dirty="0"/>
              <a:t>Validating Student through Face Recognition System</a:t>
            </a:r>
            <a:endParaRPr lang="en-US" dirty="0"/>
          </a:p>
          <a:p>
            <a:pPr>
              <a:lnSpc>
                <a:spcPct val="150000"/>
              </a:lnSpc>
            </a:pPr>
            <a:r>
              <a:rPr lang="en-US" dirty="0"/>
              <a:t>  </a:t>
            </a:r>
          </a:p>
        </p:txBody>
      </p:sp>
    </p:spTree>
    <p:extLst>
      <p:ext uri="{BB962C8B-B14F-4D97-AF65-F5344CB8AC3E}">
        <p14:creationId xmlns:p14="http://schemas.microsoft.com/office/powerpoint/2010/main" val="116617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 </a:t>
            </a:r>
            <a:br>
              <a:rPr lang="en-US" b="1" dirty="0">
                <a:solidFill>
                  <a:schemeClr val="accent1"/>
                </a:solidFill>
              </a:rPr>
            </a:br>
            <a:r>
              <a:rPr lang="en-US" b="1" dirty="0">
                <a:solidFill>
                  <a:schemeClr val="accent1"/>
                </a:solidFill>
              </a:rPr>
              <a:t>How this web works ?</a:t>
            </a:r>
            <a:endParaRPr lang="en-US" dirty="0">
              <a:solidFill>
                <a:schemeClr val="accent1"/>
              </a:solidFill>
              <a:latin typeface="Bahnschrift" panose="020B0502040204020203" pitchFamily="34" charset="0"/>
            </a:endParaRPr>
          </a:p>
        </p:txBody>
      </p:sp>
      <p:sp>
        <p:nvSpPr>
          <p:cNvPr id="4" name="Content Placeholder 3"/>
          <p:cNvSpPr>
            <a:spLocks noGrp="1"/>
          </p:cNvSpPr>
          <p:nvPr>
            <p:ph sz="half" idx="2"/>
          </p:nvPr>
        </p:nvSpPr>
        <p:spPr>
          <a:xfrm>
            <a:off x="6416040" y="1976415"/>
            <a:ext cx="5194769" cy="4136221"/>
          </a:xfrm>
        </p:spPr>
        <p:txBody>
          <a:bodyPr>
            <a:normAutofit/>
          </a:bodyPr>
          <a:lstStyle/>
          <a:p>
            <a:pPr marL="0" indent="0">
              <a:buNone/>
            </a:pPr>
            <a:r>
              <a:rPr lang="en-US" sz="2800" dirty="0">
                <a:solidFill>
                  <a:schemeClr val="accent1"/>
                </a:solidFill>
              </a:rPr>
              <a:t>ADMINSTRATOR ASPECT</a:t>
            </a:r>
          </a:p>
          <a:p>
            <a:r>
              <a:rPr lang="en-US" dirty="0"/>
              <a:t> Editing/deleting/creating the database</a:t>
            </a:r>
          </a:p>
          <a:p>
            <a:r>
              <a:rPr lang="en-US" dirty="0"/>
              <a:t>Accepting registration of candidates</a:t>
            </a:r>
          </a:p>
          <a:p>
            <a:r>
              <a:rPr lang="en-US" dirty="0"/>
              <a:t>Changing the password</a:t>
            </a:r>
          </a:p>
          <a:p>
            <a:r>
              <a:rPr lang="en-US" dirty="0"/>
              <a:t>Logging into the system</a:t>
            </a:r>
          </a:p>
          <a:p>
            <a:r>
              <a:rPr lang="en-US" dirty="0"/>
              <a:t>Time limit of the test if any</a:t>
            </a:r>
          </a:p>
          <a:p>
            <a:r>
              <a:rPr lang="en-US" dirty="0"/>
              <a:t>Marking correct answer with in the given option</a:t>
            </a:r>
          </a:p>
          <a:p>
            <a:r>
              <a:rPr lang="en-US" dirty="0"/>
              <a:t>Set negative marks for wrong response</a:t>
            </a:r>
          </a:p>
          <a:p>
            <a:endParaRPr lang="en-US" dirty="0"/>
          </a:p>
        </p:txBody>
      </p:sp>
      <p:sp>
        <p:nvSpPr>
          <p:cNvPr id="6" name="Content Placeholder 5"/>
          <p:cNvSpPr>
            <a:spLocks noGrp="1"/>
          </p:cNvSpPr>
          <p:nvPr>
            <p:ph sz="half" idx="1"/>
          </p:nvPr>
        </p:nvSpPr>
        <p:spPr>
          <a:xfrm>
            <a:off x="581191" y="2117166"/>
            <a:ext cx="5194767" cy="3715598"/>
          </a:xfrm>
        </p:spPr>
        <p:txBody>
          <a:bodyPr/>
          <a:lstStyle/>
          <a:p>
            <a:pPr marL="0" indent="0">
              <a:buNone/>
            </a:pPr>
            <a:r>
              <a:rPr lang="en-US" dirty="0"/>
              <a:t>	</a:t>
            </a:r>
            <a:r>
              <a:rPr lang="en-US" sz="2800" dirty="0">
                <a:solidFill>
                  <a:schemeClr val="accent1"/>
                </a:solidFill>
              </a:rPr>
              <a:t>STUDENT ASPECT</a:t>
            </a:r>
          </a:p>
          <a:p>
            <a:r>
              <a:rPr lang="en-US" dirty="0"/>
              <a:t>Requesting registration</a:t>
            </a:r>
          </a:p>
          <a:p>
            <a:r>
              <a:rPr lang="en-US" dirty="0"/>
              <a:t>Logging into the system</a:t>
            </a:r>
          </a:p>
          <a:p>
            <a:r>
              <a:rPr lang="en-US" dirty="0"/>
              <a:t>Selecting the test</a:t>
            </a:r>
          </a:p>
          <a:p>
            <a:r>
              <a:rPr lang="en-US" dirty="0"/>
              <a:t>Appearing for the examination</a:t>
            </a:r>
          </a:p>
          <a:p>
            <a:r>
              <a:rPr lang="en-US" dirty="0"/>
              <a:t>Printing  the result at the end of examination</a:t>
            </a:r>
          </a:p>
          <a:p>
            <a:r>
              <a:rPr lang="en-US" dirty="0"/>
              <a:t>Reviewing the given response</a:t>
            </a:r>
          </a:p>
          <a:p>
            <a:pPr marL="0" indent="0">
              <a:buNone/>
            </a:pPr>
            <a:endParaRPr lang="en-US" dirty="0"/>
          </a:p>
        </p:txBody>
      </p:sp>
    </p:spTree>
    <p:extLst>
      <p:ext uri="{BB962C8B-B14F-4D97-AF65-F5344CB8AC3E}">
        <p14:creationId xmlns:p14="http://schemas.microsoft.com/office/powerpoint/2010/main" val="327363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Software/Tools Requirements</a:t>
            </a:r>
            <a:br>
              <a:rPr lang="en-US" dirty="0">
                <a:solidFill>
                  <a:schemeClr val="accent1"/>
                </a:solidFill>
              </a:rPr>
            </a:br>
            <a:endParaRPr lang="en-US" dirty="0">
              <a:solidFill>
                <a:schemeClr val="accent1"/>
              </a:solidFill>
            </a:endParaRPr>
          </a:p>
        </p:txBody>
      </p:sp>
      <p:sp>
        <p:nvSpPr>
          <p:cNvPr id="5" name="TextBox 4">
            <a:extLst>
              <a:ext uri="{FF2B5EF4-FFF2-40B4-BE49-F238E27FC236}">
                <a16:creationId xmlns:a16="http://schemas.microsoft.com/office/drawing/2014/main" id="{6F605CD6-6EEC-B871-5E24-8B2EA0FBF1DD}"/>
              </a:ext>
            </a:extLst>
          </p:cNvPr>
          <p:cNvSpPr txBox="1"/>
          <p:nvPr/>
        </p:nvSpPr>
        <p:spPr>
          <a:xfrm>
            <a:off x="581192" y="2128131"/>
            <a:ext cx="7828517" cy="260173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b="1" dirty="0">
                <a:solidFill>
                  <a:schemeClr val="accent1"/>
                </a:solidFill>
                <a:cs typeface="Times New Roman" panose="02020603050405020304" pitchFamily="18" charset="0"/>
              </a:rPr>
              <a:t>Designing Tool       	</a:t>
            </a:r>
            <a:r>
              <a:rPr lang="en-US" sz="2800" dirty="0">
                <a:solidFill>
                  <a:schemeClr val="accent1"/>
                </a:solidFill>
                <a:cs typeface="Times New Roman" panose="02020603050405020304" pitchFamily="18" charset="0"/>
              </a:rPr>
              <a:t>:</a:t>
            </a:r>
            <a:r>
              <a:rPr lang="en-US" sz="2800" dirty="0">
                <a:solidFill>
                  <a:schemeClr val="tx2"/>
                </a:solidFill>
                <a:cs typeface="Times New Roman" panose="02020603050405020304" pitchFamily="18" charset="0"/>
              </a:rPr>
              <a:t>HTML, CSS, </a:t>
            </a:r>
            <a:r>
              <a:rPr lang="en-US" sz="2800" dirty="0" err="1">
                <a:solidFill>
                  <a:schemeClr val="tx2"/>
                </a:solidFill>
                <a:cs typeface="Times New Roman" panose="02020603050405020304" pitchFamily="18" charset="0"/>
              </a:rPr>
              <a:t>php</a:t>
            </a:r>
            <a:r>
              <a:rPr lang="en-US" sz="2800" dirty="0">
                <a:solidFill>
                  <a:schemeClr val="tx2"/>
                </a:solidFill>
                <a:cs typeface="Times New Roman" panose="02020603050405020304" pitchFamily="18" charset="0"/>
              </a:rPr>
              <a:t>, </a:t>
            </a:r>
            <a:r>
              <a:rPr lang="en-US" sz="2800" dirty="0" err="1">
                <a:solidFill>
                  <a:schemeClr val="tx2"/>
                </a:solidFill>
                <a:cs typeface="Times New Roman" panose="02020603050405020304" pitchFamily="18" charset="0"/>
              </a:rPr>
              <a:t>javascript</a:t>
            </a:r>
            <a:endParaRPr lang="en-US" sz="2800" dirty="0">
              <a:solidFill>
                <a:schemeClr val="tx2"/>
              </a:solidFill>
              <a:cs typeface="Times New Roman" panose="02020603050405020304" pitchFamily="18" charset="0"/>
            </a:endParaRPr>
          </a:p>
          <a:p>
            <a:pPr marL="457200" indent="-457200">
              <a:lnSpc>
                <a:spcPct val="150000"/>
              </a:lnSpc>
              <a:buFont typeface="Wingdings" panose="05000000000000000000" pitchFamily="2" charset="2"/>
              <a:buChar char="Ø"/>
            </a:pPr>
            <a:r>
              <a:rPr lang="en-US" sz="2800" b="1" dirty="0">
                <a:solidFill>
                  <a:schemeClr val="accent1"/>
                </a:solidFill>
                <a:cs typeface="Times New Roman" panose="02020603050405020304" pitchFamily="18" charset="0"/>
              </a:rPr>
              <a:t>Front End  Tool      	</a:t>
            </a:r>
            <a:r>
              <a:rPr lang="en-US" sz="2800" dirty="0">
                <a:solidFill>
                  <a:schemeClr val="accent1"/>
                </a:solidFill>
                <a:cs typeface="Times New Roman" panose="02020603050405020304" pitchFamily="18" charset="0"/>
              </a:rPr>
              <a:t>:</a:t>
            </a:r>
            <a:r>
              <a:rPr lang="en-US" sz="2800" dirty="0">
                <a:solidFill>
                  <a:schemeClr val="tx2"/>
                </a:solidFill>
                <a:cs typeface="Times New Roman" panose="02020603050405020304" pitchFamily="18" charset="0"/>
              </a:rPr>
              <a:t>XAMPP Server</a:t>
            </a:r>
          </a:p>
          <a:p>
            <a:pPr marL="457200" indent="-457200">
              <a:lnSpc>
                <a:spcPct val="150000"/>
              </a:lnSpc>
              <a:buFont typeface="Wingdings" panose="05000000000000000000" pitchFamily="2" charset="2"/>
              <a:buChar char="Ø"/>
            </a:pPr>
            <a:r>
              <a:rPr lang="en-US" sz="2800" b="1" dirty="0">
                <a:solidFill>
                  <a:schemeClr val="accent1"/>
                </a:solidFill>
                <a:cs typeface="Times New Roman" panose="02020603050405020304" pitchFamily="18" charset="0"/>
              </a:rPr>
              <a:t>Database   Tool      	</a:t>
            </a:r>
            <a:r>
              <a:rPr lang="en-US" sz="2800" dirty="0">
                <a:solidFill>
                  <a:schemeClr val="accent1"/>
                </a:solidFill>
                <a:cs typeface="Times New Roman" panose="02020603050405020304" pitchFamily="18" charset="0"/>
              </a:rPr>
              <a:t>:</a:t>
            </a:r>
            <a:r>
              <a:rPr lang="en-US" sz="2800" dirty="0">
                <a:solidFill>
                  <a:schemeClr val="tx2"/>
                </a:solidFill>
                <a:cs typeface="Times New Roman" panose="02020603050405020304" pitchFamily="18" charset="0"/>
              </a:rPr>
              <a:t>SQL Server</a:t>
            </a:r>
          </a:p>
          <a:p>
            <a:pPr marL="457200" indent="-457200">
              <a:lnSpc>
                <a:spcPct val="150000"/>
              </a:lnSpc>
              <a:buFont typeface="Wingdings" panose="05000000000000000000" pitchFamily="2" charset="2"/>
              <a:buChar char="Ø"/>
            </a:pPr>
            <a:r>
              <a:rPr lang="en-US" sz="2800" b="1" dirty="0">
                <a:solidFill>
                  <a:schemeClr val="accent1"/>
                </a:solidFill>
                <a:cs typeface="Times New Roman" panose="02020603050405020304" pitchFamily="18" charset="0"/>
              </a:rPr>
              <a:t>Documenting Tool 	</a:t>
            </a:r>
            <a:r>
              <a:rPr lang="en-US" sz="2800" dirty="0">
                <a:solidFill>
                  <a:schemeClr val="accent1"/>
                </a:solidFill>
                <a:cs typeface="Times New Roman" panose="02020603050405020304" pitchFamily="18" charset="0"/>
              </a:rPr>
              <a:t>: </a:t>
            </a:r>
            <a:r>
              <a:rPr lang="en-US" sz="2800" dirty="0">
                <a:solidFill>
                  <a:schemeClr val="tx2"/>
                </a:solidFill>
                <a:cs typeface="Times New Roman" panose="02020603050405020304" pitchFamily="18" charset="0"/>
              </a:rPr>
              <a:t>MS-Word</a:t>
            </a:r>
          </a:p>
        </p:txBody>
      </p:sp>
    </p:spTree>
    <p:extLst>
      <p:ext uri="{BB962C8B-B14F-4D97-AF65-F5344CB8AC3E}">
        <p14:creationId xmlns:p14="http://schemas.microsoft.com/office/powerpoint/2010/main" val="194258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A8D9C3D2-BE2B-4AA1-AFEB-D66565811BC9}"/>
              </a:ext>
            </a:extLst>
          </p:cNvPr>
          <p:cNvSpPr>
            <a:spLocks noGrp="1"/>
          </p:cNvSpPr>
          <p:nvPr/>
        </p:nvSpPr>
        <p:spPr>
          <a:xfrm>
            <a:off x="4674301" y="544227"/>
            <a:ext cx="6503787" cy="500248"/>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USER INTERFACE</a:t>
            </a:r>
          </a:p>
        </p:txBody>
      </p:sp>
      <p:pic>
        <p:nvPicPr>
          <p:cNvPr id="2" name="Picture 2">
            <a:extLst>
              <a:ext uri="{FF2B5EF4-FFF2-40B4-BE49-F238E27FC236}">
                <a16:creationId xmlns:a16="http://schemas.microsoft.com/office/drawing/2014/main" id="{062E2767-53F1-6F19-A65C-D7C19FA9AFED}"/>
              </a:ext>
            </a:extLst>
          </p:cNvPr>
          <p:cNvPicPr>
            <a:picLocks noChangeAspect="1"/>
          </p:cNvPicPr>
          <p:nvPr/>
        </p:nvPicPr>
        <p:blipFill>
          <a:blip r:embed="rId3"/>
          <a:stretch>
            <a:fillRect/>
          </a:stretch>
        </p:blipFill>
        <p:spPr>
          <a:xfrm>
            <a:off x="316255" y="1230038"/>
            <a:ext cx="3909382" cy="2200403"/>
          </a:xfrm>
          <a:prstGeom prst="roundRect">
            <a:avLst/>
          </a:prstGeom>
          <a:ln w="88900" cap="sq">
            <a:solidFill>
              <a:srgbClr val="FFFFFF"/>
            </a:solidFill>
            <a:miter lim="800000"/>
          </a:ln>
          <a:effectLst>
            <a:outerShdw blurRad="254000" algn="tl" rotWithShape="0">
              <a:srgbClr val="000000">
                <a:alpha val="43000"/>
              </a:srgbClr>
            </a:outerShdw>
          </a:effectLst>
        </p:spPr>
      </p:pic>
      <p:pic>
        <p:nvPicPr>
          <p:cNvPr id="5" name="Picture 5">
            <a:extLst>
              <a:ext uri="{FF2B5EF4-FFF2-40B4-BE49-F238E27FC236}">
                <a16:creationId xmlns:a16="http://schemas.microsoft.com/office/drawing/2014/main" id="{77963919-2AFF-4B3F-994F-9AA71ACEBF8F}"/>
              </a:ext>
            </a:extLst>
          </p:cNvPr>
          <p:cNvPicPr>
            <a:picLocks noChangeAspect="1"/>
          </p:cNvPicPr>
          <p:nvPr/>
        </p:nvPicPr>
        <p:blipFill>
          <a:blip r:embed="rId4"/>
          <a:stretch>
            <a:fillRect/>
          </a:stretch>
        </p:blipFill>
        <p:spPr>
          <a:xfrm>
            <a:off x="7673716" y="1312961"/>
            <a:ext cx="3909266" cy="2198962"/>
          </a:xfrm>
          <a:prstGeom prst="roundRect">
            <a:avLst/>
          </a:prstGeom>
          <a:ln w="88900" cap="sq">
            <a:solidFill>
              <a:srgbClr val="FFFFFF"/>
            </a:solidFill>
            <a:miter lim="800000"/>
          </a:ln>
          <a:effectLst>
            <a:outerShdw blurRad="254000" algn="tl" rotWithShape="0">
              <a:srgbClr val="000000">
                <a:alpha val="43000"/>
              </a:srgbClr>
            </a:outerShdw>
          </a:effectLst>
        </p:spPr>
      </p:pic>
      <p:pic>
        <p:nvPicPr>
          <p:cNvPr id="6" name="Picture 6">
            <a:extLst>
              <a:ext uri="{FF2B5EF4-FFF2-40B4-BE49-F238E27FC236}">
                <a16:creationId xmlns:a16="http://schemas.microsoft.com/office/drawing/2014/main" id="{3E219754-01FE-6B60-1C47-5927066744B5}"/>
              </a:ext>
            </a:extLst>
          </p:cNvPr>
          <p:cNvPicPr>
            <a:picLocks noChangeAspect="1"/>
          </p:cNvPicPr>
          <p:nvPr/>
        </p:nvPicPr>
        <p:blipFill>
          <a:blip r:embed="rId5"/>
          <a:stretch>
            <a:fillRect/>
          </a:stretch>
        </p:blipFill>
        <p:spPr>
          <a:xfrm>
            <a:off x="316255" y="4168981"/>
            <a:ext cx="3911828" cy="2200403"/>
          </a:xfrm>
          <a:prstGeom prst="roundRect">
            <a:avLst/>
          </a:prstGeom>
          <a:ln w="88900" cap="sq">
            <a:solidFill>
              <a:srgbClr val="FFFFFF"/>
            </a:solidFill>
            <a:miter lim="800000"/>
          </a:ln>
          <a:effectLst>
            <a:outerShdw blurRad="254000" algn="tl" rotWithShape="0">
              <a:srgbClr val="000000">
                <a:alpha val="43000"/>
              </a:srgbClr>
            </a:outerShdw>
          </a:effectLst>
        </p:spPr>
      </p:pic>
      <p:pic>
        <p:nvPicPr>
          <p:cNvPr id="7" name="Picture 7">
            <a:extLst>
              <a:ext uri="{FF2B5EF4-FFF2-40B4-BE49-F238E27FC236}">
                <a16:creationId xmlns:a16="http://schemas.microsoft.com/office/drawing/2014/main" id="{28A3E6F7-43BA-9EEA-7CFD-32FC78260DE6}"/>
              </a:ext>
            </a:extLst>
          </p:cNvPr>
          <p:cNvPicPr>
            <a:picLocks noChangeAspect="1"/>
          </p:cNvPicPr>
          <p:nvPr/>
        </p:nvPicPr>
        <p:blipFill>
          <a:blip r:embed="rId6"/>
          <a:stretch>
            <a:fillRect/>
          </a:stretch>
        </p:blipFill>
        <p:spPr>
          <a:xfrm>
            <a:off x="7673716" y="4202405"/>
            <a:ext cx="3911828" cy="2233826"/>
          </a:xfrm>
          <a:prstGeom prst="roundRect">
            <a:avLst/>
          </a:prstGeom>
          <a:ln w="88900" cap="sq">
            <a:solidFill>
              <a:srgbClr val="FFFFFF"/>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76CCA710-5E02-92A4-3712-CA9359A47866}"/>
              </a:ext>
            </a:extLst>
          </p:cNvPr>
          <p:cNvPicPr>
            <a:picLocks noChangeAspect="1"/>
          </p:cNvPicPr>
          <p:nvPr/>
        </p:nvPicPr>
        <p:blipFill>
          <a:blip r:embed="rId7"/>
          <a:stretch>
            <a:fillRect/>
          </a:stretch>
        </p:blipFill>
        <p:spPr>
          <a:xfrm>
            <a:off x="3992540" y="2909455"/>
            <a:ext cx="3911828" cy="2200403"/>
          </a:xfrm>
          <a:prstGeom prst="roundRect">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20977665"/>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oduct Summary_Win32_RS v2" id="{4A4BC7BA-E104-48CF-9F11-CBBDF04784BE}" vid="{45BAD27F-A2E8-4282-99F2-C6ED447BF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F46A686-309E-4CB8-8B43-0618CA3DC8E2}">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43F881-A283-4804-BC69-C2CA14CA7881}">
  <ds:schemaRefs>
    <ds:schemaRef ds:uri="http://schemas.microsoft.com/sharepoint/v3/contenttype/forms"/>
  </ds:schemaRefs>
</ds:datastoreItem>
</file>

<file path=customXml/itemProps3.xml><?xml version="1.0" encoding="utf-8"?>
<ds:datastoreItem xmlns:ds="http://schemas.openxmlformats.org/officeDocument/2006/customXml" ds:itemID="{A5A6C788-C4FC-4FDC-8A35-3D0FEBD2EC4E}">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Product summary presentation</Template>
  <TotalTime>1898</TotalTime>
  <Words>534</Words>
  <Application>Microsoft Office PowerPoint</Application>
  <PresentationFormat>Widescreen</PresentationFormat>
  <Paragraphs>102</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vt:lpstr>
      <vt:lpstr>Calibri</vt:lpstr>
      <vt:lpstr>Gill Sans MT</vt:lpstr>
      <vt:lpstr>Times New Roman</vt:lpstr>
      <vt:lpstr>Wingdings</vt:lpstr>
      <vt:lpstr>Wingdings 2</vt:lpstr>
      <vt:lpstr>DividendVTI</vt:lpstr>
      <vt:lpstr>PowerPoint Presentation</vt:lpstr>
      <vt:lpstr>Introduction </vt:lpstr>
      <vt:lpstr>Purpose of Online examination system</vt:lpstr>
      <vt:lpstr>PowerPoint Presentation</vt:lpstr>
      <vt:lpstr>MAIN INTENTION</vt:lpstr>
      <vt:lpstr>PowerPoint Presentation</vt:lpstr>
      <vt:lpstr>  How this web works ?</vt:lpstr>
      <vt:lpstr>Software/Tools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Ayushi Patel</dc:creator>
  <cp:lastModifiedBy>SMIT PATEL</cp:lastModifiedBy>
  <cp:revision>253</cp:revision>
  <dcterms:created xsi:type="dcterms:W3CDTF">2022-03-23T15:54:14Z</dcterms:created>
  <dcterms:modified xsi:type="dcterms:W3CDTF">2023-04-21T15:48:43Z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