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7" r:id="rId2"/>
    <p:sldId id="264" r:id="rId3"/>
    <p:sldId id="260" r:id="rId4"/>
    <p:sldId id="261" r:id="rId5"/>
    <p:sldId id="262" r:id="rId6"/>
    <p:sldId id="266" r:id="rId7"/>
    <p:sldId id="267" r:id="rId8"/>
    <p:sldId id="270" r:id="rId9"/>
    <p:sldId id="263" r:id="rId10"/>
    <p:sldId id="268" r:id="rId11"/>
    <p:sldId id="269" r:id="rId12"/>
    <p:sldId id="271" r:id="rId13"/>
    <p:sldId id="265" r:id="rId14"/>
    <p:sldId id="272" r:id="rId15"/>
    <p:sldId id="2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0ED9C2-900D-414B-8D19-C0D7B7C29432}">
          <p14:sldIdLst>
            <p14:sldId id="257"/>
            <p14:sldId id="264"/>
            <p14:sldId id="260"/>
            <p14:sldId id="261"/>
            <p14:sldId id="262"/>
            <p14:sldId id="266"/>
            <p14:sldId id="267"/>
            <p14:sldId id="270"/>
            <p14:sldId id="263"/>
            <p14:sldId id="268"/>
            <p14:sldId id="269"/>
            <p14:sldId id="271"/>
            <p14:sldId id="265"/>
            <p14:sldId id="272"/>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0" d="100"/>
          <a:sy n="80" d="100"/>
        </p:scale>
        <p:origin x="7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5/11/2024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7166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2228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6288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3812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6486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45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9341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7682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1601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143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5364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5/11/2024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93215213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0" r:id="rId6"/>
    <p:sldLayoutId id="2147484036" r:id="rId7"/>
    <p:sldLayoutId id="2147484037" r:id="rId8"/>
    <p:sldLayoutId id="2147484038" r:id="rId9"/>
    <p:sldLayoutId id="2147484039" r:id="rId10"/>
    <p:sldLayoutId id="214748404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Rectangle 41">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F0679-BD99-C95E-9309-A32860E9F26A}"/>
              </a:ext>
            </a:extLst>
          </p:cNvPr>
          <p:cNvSpPr>
            <a:spLocks noGrp="1"/>
          </p:cNvSpPr>
          <p:nvPr>
            <p:ph type="title"/>
          </p:nvPr>
        </p:nvSpPr>
        <p:spPr>
          <a:xfrm>
            <a:off x="1180686" y="1552354"/>
            <a:ext cx="8457727" cy="3899616"/>
          </a:xfrm>
        </p:spPr>
        <p:txBody>
          <a:bodyPr vert="horz" lIns="91440" tIns="45720" rIns="91440" bIns="45720" rtlCol="0" anchor="b">
            <a:normAutofit fontScale="90000"/>
          </a:bodyPr>
          <a:lstStyle/>
          <a:p>
            <a:pPr algn="ct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r>
              <a:rPr lang="en-US" sz="5300" dirty="0">
                <a:solidFill>
                  <a:srgbClr val="FF0000"/>
                </a:solidFill>
                <a:latin typeface="Times New Roman" panose="02020603050405020304" pitchFamily="18" charset="0"/>
                <a:cs typeface="Times New Roman" panose="02020603050405020304" pitchFamily="18" charset="0"/>
              </a:rPr>
              <a:t>Flight Delay Prediction</a:t>
            </a:r>
            <a:br>
              <a:rPr lang="en-US" sz="4900" dirty="0">
                <a:solidFill>
                  <a:srgbClr val="FF0000"/>
                </a:solidFill>
                <a:latin typeface="Times New Roman" panose="02020603050405020304" pitchFamily="18" charset="0"/>
                <a:cs typeface="Times New Roman" panose="02020603050405020304" pitchFamily="18" charset="0"/>
              </a:rPr>
            </a:br>
            <a:br>
              <a:rPr lang="en-US" sz="4900" dirty="0">
                <a:solidFill>
                  <a:srgbClr val="FF000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J Vinay POLANKI</a:t>
            </a:r>
            <a:br>
              <a:rPr lang="en-US" sz="2700" dirty="0">
                <a:solidFill>
                  <a:srgbClr val="00B05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M00355995</a:t>
            </a:r>
            <a:br>
              <a:rPr lang="en-US" sz="4900" dirty="0">
                <a:solidFill>
                  <a:srgbClr val="FF0000"/>
                </a:solidFill>
                <a:latin typeface="Times New Roman" panose="02020603050405020304" pitchFamily="18" charset="0"/>
                <a:cs typeface="Times New Roman" panose="02020603050405020304" pitchFamily="18" charset="0"/>
              </a:rPr>
            </a:br>
            <a:endParaRPr lang="en-US" sz="4000" b="1" kern="120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E29D51-6807-096C-CB69-38E5C607C6EE}"/>
              </a:ext>
            </a:extLst>
          </p:cNvPr>
          <p:cNvSpPr txBox="1"/>
          <p:nvPr/>
        </p:nvSpPr>
        <p:spPr>
          <a:xfrm>
            <a:off x="397148" y="779246"/>
            <a:ext cx="10618631"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CIS 663 Developing Analytical Applications</a:t>
            </a:r>
          </a:p>
        </p:txBody>
      </p:sp>
    </p:spTree>
    <p:extLst>
      <p:ext uri="{BB962C8B-B14F-4D97-AF65-F5344CB8AC3E}">
        <p14:creationId xmlns:p14="http://schemas.microsoft.com/office/powerpoint/2010/main" val="86511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379620" y="821065"/>
            <a:ext cx="2628969"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5400" b="1">
                <a:solidFill>
                  <a:srgbClr val="FF0000"/>
                </a:solidFill>
                <a:latin typeface="Times New Roman" panose="02020603050405020304" pitchFamily="18" charset="0"/>
                <a:ea typeface="+mj-ea"/>
                <a:cs typeface="Times New Roman" panose="02020603050405020304" pitchFamily="18" charset="0"/>
              </a:rPr>
              <a:t>Results:</a:t>
            </a:r>
          </a:p>
        </p:txBody>
      </p:sp>
      <p:sp>
        <p:nvSpPr>
          <p:cNvPr id="24" name="Freeform: Shape 23">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 shot of a graph&#10;&#10;Description automatically generated">
            <a:extLst>
              <a:ext uri="{FF2B5EF4-FFF2-40B4-BE49-F238E27FC236}">
                <a16:creationId xmlns:a16="http://schemas.microsoft.com/office/drawing/2014/main" id="{64DCDA7C-7B3C-F8FE-89BF-B79D0EF929FD}"/>
              </a:ext>
            </a:extLst>
          </p:cNvPr>
          <p:cNvPicPr>
            <a:picLocks noChangeAspect="1"/>
          </p:cNvPicPr>
          <p:nvPr/>
        </p:nvPicPr>
        <p:blipFill rotWithShape="1">
          <a:blip r:embed="rId2">
            <a:extLst>
              <a:ext uri="{28A0092B-C50C-407E-A947-70E740481C1C}">
                <a14:useLocalDpi xmlns:a14="http://schemas.microsoft.com/office/drawing/2010/main" val="0"/>
              </a:ext>
            </a:extLst>
          </a:blip>
          <a:srcRect t="2918" b="4869"/>
          <a:stretch/>
        </p:blipFill>
        <p:spPr>
          <a:xfrm>
            <a:off x="3388209" y="110003"/>
            <a:ext cx="8722768" cy="6476427"/>
          </a:xfrm>
          <a:prstGeom prst="rect">
            <a:avLst/>
          </a:prstGeom>
        </p:spPr>
      </p:pic>
    </p:spTree>
    <p:extLst>
      <p:ext uri="{BB962C8B-B14F-4D97-AF65-F5344CB8AC3E}">
        <p14:creationId xmlns:p14="http://schemas.microsoft.com/office/powerpoint/2010/main" val="127807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404085" y="614809"/>
            <a:ext cx="3427960" cy="3162300"/>
          </a:xfrm>
          <a:prstGeom prst="rect">
            <a:avLst/>
          </a:prstGeom>
        </p:spPr>
        <p:txBody>
          <a:bodyPr vert="horz" lIns="91440" tIns="45720" rIns="91440" bIns="45720" rtlCol="0" anchor="t">
            <a:normAutofit/>
          </a:bodyPr>
          <a:lstStyle/>
          <a:p>
            <a:pPr algn="ctr">
              <a:lnSpc>
                <a:spcPct val="110000"/>
              </a:lnSpc>
              <a:spcBef>
                <a:spcPct val="0"/>
              </a:spcBef>
              <a:spcAft>
                <a:spcPts val="600"/>
              </a:spcAft>
            </a:pPr>
            <a:r>
              <a:rPr lang="en-US" sz="2800" b="1" dirty="0">
                <a:solidFill>
                  <a:srgbClr val="FF0000"/>
                </a:solidFill>
                <a:latin typeface="+mj-lt"/>
                <a:ea typeface="+mj-ea"/>
                <a:cs typeface="+mj-cs"/>
              </a:rPr>
              <a:t>Interpretation Of Results:</a:t>
            </a:r>
          </a:p>
        </p:txBody>
      </p:sp>
      <p:sp>
        <p:nvSpPr>
          <p:cNvPr id="22" name="Freeform: Shape 21">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292DC55-3B05-3C9A-A689-FFA665E4E157}"/>
              </a:ext>
            </a:extLst>
          </p:cNvPr>
          <p:cNvSpPr txBox="1"/>
          <p:nvPr/>
        </p:nvSpPr>
        <p:spPr>
          <a:xfrm>
            <a:off x="257820" y="1856301"/>
            <a:ext cx="5348896"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 due to Multicollinearity and Variability of the DATA.</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Constant: Base line when Predictors set to 0.</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Co-efficient: change in log odds/each unit change (Binary).</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AIC: shows the best model to select when comparing two or more Models.</a:t>
            </a:r>
          </a:p>
        </p:txBody>
      </p:sp>
      <p:pic>
        <p:nvPicPr>
          <p:cNvPr id="5" name="Picture 4">
            <a:extLst>
              <a:ext uri="{FF2B5EF4-FFF2-40B4-BE49-F238E27FC236}">
                <a16:creationId xmlns:a16="http://schemas.microsoft.com/office/drawing/2014/main" id="{F958A5DA-6B93-A4BB-2652-B03548BF0632}"/>
              </a:ext>
            </a:extLst>
          </p:cNvPr>
          <p:cNvPicPr>
            <a:picLocks noChangeAspect="1"/>
          </p:cNvPicPr>
          <p:nvPr/>
        </p:nvPicPr>
        <p:blipFill>
          <a:blip r:embed="rId2"/>
          <a:stretch>
            <a:fillRect/>
          </a:stretch>
        </p:blipFill>
        <p:spPr>
          <a:xfrm>
            <a:off x="6096000" y="398761"/>
            <a:ext cx="5348896" cy="5905785"/>
          </a:xfrm>
          <a:prstGeom prst="rect">
            <a:avLst/>
          </a:prstGeom>
        </p:spPr>
      </p:pic>
    </p:spTree>
    <p:extLst>
      <p:ext uri="{BB962C8B-B14F-4D97-AF65-F5344CB8AC3E}">
        <p14:creationId xmlns:p14="http://schemas.microsoft.com/office/powerpoint/2010/main" val="374541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A76FAD6-691C-F3EE-15EE-A1C48623B683}"/>
              </a:ext>
            </a:extLst>
          </p:cNvPr>
          <p:cNvSpPr txBox="1"/>
          <p:nvPr/>
        </p:nvSpPr>
        <p:spPr>
          <a:xfrm>
            <a:off x="1077364" y="720435"/>
            <a:ext cx="4140096" cy="1507375"/>
          </a:xfrm>
          <a:prstGeom prst="rect">
            <a:avLst/>
          </a:prstGeom>
        </p:spPr>
        <p:txBody>
          <a:bodyPr vert="horz" lIns="91440" tIns="45720" rIns="91440" bIns="45720" rtlCol="0" anchor="b">
            <a:normAutofit/>
          </a:bodyPr>
          <a:lstStyle/>
          <a:p>
            <a:pPr marL="0" marR="0" lvl="0" indent="0" fontAlgn="auto">
              <a:lnSpc>
                <a:spcPct val="110000"/>
              </a:lnSpc>
              <a:spcBef>
                <a:spcPct val="0"/>
              </a:spcBef>
              <a:spcAft>
                <a:spcPts val="600"/>
              </a:spcAft>
              <a:buClrTx/>
              <a:buSzTx/>
              <a:tabLst/>
              <a:defRPr/>
            </a:pPr>
            <a:r>
              <a:rPr kumimoji="0" lang="en-US" sz="3200" b="1" i="0" u="none" strike="noStrike" kern="1200" cap="none" spc="0" normalizeH="0" baseline="0" noProof="0" dirty="0">
                <a:ln>
                  <a:noFill/>
                </a:ln>
                <a:solidFill>
                  <a:srgbClr val="FF0000"/>
                </a:solidFill>
                <a:effectLst/>
                <a:uLnTx/>
                <a:uFillTx/>
                <a:latin typeface="+mj-lt"/>
                <a:ea typeface="+mj-ea"/>
                <a:cs typeface="+mj-cs"/>
              </a:rPr>
              <a:t>Interpretation Of Results: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BE9DE64-0CAD-D485-734A-74DD56040BF1}"/>
                  </a:ext>
                </a:extLst>
              </p:cNvPr>
              <p:cNvSpPr txBox="1"/>
              <p:nvPr/>
            </p:nvSpPr>
            <p:spPr>
              <a:xfrm>
                <a:off x="1077364" y="2427316"/>
                <a:ext cx="4140096" cy="3513514"/>
              </a:xfrm>
              <a:prstGeom prst="rect">
                <a:avLst/>
              </a:prstGeom>
            </p:spPr>
            <p:txBody>
              <a:bodyPr vert="horz" lIns="91440" tIns="45720" rIns="91440" bIns="45720" rtlCol="0">
                <a:normAutofit/>
              </a:bodyPr>
              <a:lstStyle/>
              <a:p>
                <a:pPr>
                  <a:lnSpc>
                    <a:spcPct val="110000"/>
                  </a:lnSpc>
                  <a:spcAft>
                    <a:spcPts val="600"/>
                  </a:spcAft>
                </a:pPr>
                <a:endParaRPr lang="en-US" b="1" dirty="0"/>
              </a:p>
              <a:p>
                <a:pPr>
                  <a:lnSpc>
                    <a:spcPct val="110000"/>
                  </a:lnSpc>
                  <a:spcAft>
                    <a:spcPts val="600"/>
                  </a:spcAft>
                </a:pPr>
                <a:endParaRPr lang="en-US" b="1" dirty="0"/>
              </a:p>
              <a:p>
                <a:pPr>
                  <a:lnSpc>
                    <a:spcPct val="110000"/>
                  </a:lnSpc>
                  <a:spcAft>
                    <a:spcPts val="600"/>
                  </a:spcAft>
                </a:pPr>
                <a:r>
                  <a:rPr lang="en-US" b="1" dirty="0"/>
                  <a:t>G2 is Difference between loglikelihood of the Model and Null  is positive which shows the better fit of the model.</a:t>
                </a:r>
              </a:p>
              <a:p>
                <a:pPr>
                  <a:lnSpc>
                    <a:spcPct val="110000"/>
                  </a:lnSpc>
                  <a:spcAft>
                    <a:spcPts val="600"/>
                  </a:spcAft>
                </a:pPr>
                <a:endParaRPr lang="en-US" b="1" dirty="0"/>
              </a:p>
              <a:p>
                <a:pPr>
                  <a:lnSpc>
                    <a:spcPct val="110000"/>
                  </a:lnSpc>
                  <a:spcAft>
                    <a:spcPts val="600"/>
                  </a:spcAft>
                </a:pPr>
                <a:r>
                  <a:rPr lang="en-US" b="1" dirty="0"/>
                  <a:t>McFadden’s &amp; Cox and Snell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𝑹</m:t>
                        </m:r>
                      </m:e>
                      <m:sup>
                        <m:r>
                          <a:rPr lang="en-US" b="1" i="1">
                            <a:latin typeface="Cambria Math" panose="02040503050406030204" pitchFamily="18" charset="0"/>
                          </a:rPr>
                          <m:t>𝟐</m:t>
                        </m:r>
                      </m:sup>
                    </m:sSup>
                    <m:r>
                      <a:rPr lang="en-US" b="1" i="1">
                        <a:latin typeface="Cambria Math" panose="02040503050406030204" pitchFamily="18" charset="0"/>
                      </a:rPr>
                      <m:t> </m:t>
                    </m:r>
                  </m:oMath>
                </a14:m>
                <a:r>
                  <a:rPr lang="en-US" b="1" dirty="0"/>
                  <a:t> is close to 1 which shows that it’s best fit model.</a:t>
                </a:r>
              </a:p>
              <a:p>
                <a:pPr>
                  <a:lnSpc>
                    <a:spcPct val="110000"/>
                  </a:lnSpc>
                  <a:spcAft>
                    <a:spcPts val="600"/>
                  </a:spcAft>
                </a:pPr>
                <a:endParaRPr lang="en-US" dirty="0"/>
              </a:p>
              <a:p>
                <a:pPr>
                  <a:lnSpc>
                    <a:spcPct val="110000"/>
                  </a:lnSpc>
                  <a:spcAft>
                    <a:spcPts val="600"/>
                  </a:spcAft>
                </a:pPr>
                <a:endParaRPr lang="en-US" dirty="0"/>
              </a:p>
              <a:p>
                <a:pPr>
                  <a:lnSpc>
                    <a:spcPct val="110000"/>
                  </a:lnSpc>
                  <a:spcAft>
                    <a:spcPts val="600"/>
                  </a:spcAft>
                </a:pPr>
                <a:endParaRPr lang="en-US" dirty="0"/>
              </a:p>
            </p:txBody>
          </p:sp>
        </mc:Choice>
        <mc:Fallback>
          <p:sp>
            <p:nvSpPr>
              <p:cNvPr id="8" name="TextBox 7">
                <a:extLst>
                  <a:ext uri="{FF2B5EF4-FFF2-40B4-BE49-F238E27FC236}">
                    <a16:creationId xmlns:a16="http://schemas.microsoft.com/office/drawing/2014/main" id="{3BE9DE64-0CAD-D485-734A-74DD56040BF1}"/>
                  </a:ext>
                </a:extLst>
              </p:cNvPr>
              <p:cNvSpPr txBox="1">
                <a:spLocks noRot="1" noChangeAspect="1" noMove="1" noResize="1" noEditPoints="1" noAdjustHandles="1" noChangeArrowheads="1" noChangeShapeType="1" noTextEdit="1"/>
              </p:cNvSpPr>
              <p:nvPr/>
            </p:nvSpPr>
            <p:spPr>
              <a:xfrm>
                <a:off x="1077364" y="2427316"/>
                <a:ext cx="4140096" cy="3513514"/>
              </a:xfrm>
              <a:prstGeom prst="rect">
                <a:avLst/>
              </a:prstGeom>
              <a:blipFill>
                <a:blip r:embed="rId2"/>
                <a:stretch>
                  <a:fillRect l="-1325" r="-2062"/>
                </a:stretch>
              </a:blipFill>
            </p:spPr>
            <p:txBody>
              <a:bodyPr/>
              <a:lstStyle/>
              <a:p>
                <a:r>
                  <a:rPr lang="en-US">
                    <a:noFill/>
                  </a:rPr>
                  <a:t> </a:t>
                </a:r>
              </a:p>
            </p:txBody>
          </p:sp>
        </mc:Fallback>
      </mc:AlternateContent>
      <p:sp>
        <p:nvSpPr>
          <p:cNvPr id="17" name="Freeform: Shape 16">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54C4C5E0-FA75-D3D8-5ECA-F0B39930BA30}"/>
              </a:ext>
            </a:extLst>
          </p:cNvPr>
          <p:cNvGrpSpPr/>
          <p:nvPr/>
        </p:nvGrpSpPr>
        <p:grpSpPr>
          <a:xfrm>
            <a:off x="5321595" y="1038030"/>
            <a:ext cx="6364361" cy="3221665"/>
            <a:chOff x="4774019" y="1038030"/>
            <a:chExt cx="6911937" cy="3221665"/>
          </a:xfrm>
        </p:grpSpPr>
        <p:pic>
          <p:nvPicPr>
            <p:cNvPr id="6" name="Picture 5" descr="A close-up of a number&#10;&#10;Description automatically generated">
              <a:extLst>
                <a:ext uri="{FF2B5EF4-FFF2-40B4-BE49-F238E27FC236}">
                  <a16:creationId xmlns:a16="http://schemas.microsoft.com/office/drawing/2014/main" id="{158FA0AE-12D5-FDEC-5DE8-3AFA3BB49D4F}"/>
                </a:ext>
              </a:extLst>
            </p:cNvPr>
            <p:cNvPicPr>
              <a:picLocks noChangeAspect="1"/>
            </p:cNvPicPr>
            <p:nvPr/>
          </p:nvPicPr>
          <p:blipFill>
            <a:blip r:embed="rId3"/>
            <a:stretch>
              <a:fillRect/>
            </a:stretch>
          </p:blipFill>
          <p:spPr>
            <a:xfrm>
              <a:off x="4774019" y="1038030"/>
              <a:ext cx="6911937" cy="3221665"/>
            </a:xfrm>
            <a:prstGeom prst="rect">
              <a:avLst/>
            </a:prstGeom>
            <a:ln>
              <a:noFill/>
            </a:ln>
          </p:spPr>
        </p:pic>
        <p:sp>
          <p:nvSpPr>
            <p:cNvPr id="2" name="Rectangle 1">
              <a:extLst>
                <a:ext uri="{FF2B5EF4-FFF2-40B4-BE49-F238E27FC236}">
                  <a16:creationId xmlns:a16="http://schemas.microsoft.com/office/drawing/2014/main" id="{8D5F700E-06DF-2475-D424-55552F6FE02B}"/>
                </a:ext>
              </a:extLst>
            </p:cNvPr>
            <p:cNvSpPr/>
            <p:nvPr/>
          </p:nvSpPr>
          <p:spPr>
            <a:xfrm>
              <a:off x="9898912" y="2232371"/>
              <a:ext cx="728330" cy="15915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685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9526A-D573-63FE-A05E-FD4E24B12CDC}"/>
              </a:ext>
            </a:extLst>
          </p:cNvPr>
          <p:cNvSpPr txBox="1"/>
          <p:nvPr/>
        </p:nvSpPr>
        <p:spPr>
          <a:xfrm>
            <a:off x="409353" y="451884"/>
            <a:ext cx="5523614" cy="923330"/>
          </a:xfrm>
          <a:prstGeom prst="rect">
            <a:avLst/>
          </a:prstGeom>
          <a:noFill/>
        </p:spPr>
        <p:txBody>
          <a:bodyPr wrap="square" rtlCol="0">
            <a:spAutoFit/>
          </a:bodyPr>
          <a:lstStyle/>
          <a:p>
            <a:r>
              <a:rPr lang="en-US" sz="5400" b="1" dirty="0">
                <a:solidFill>
                  <a:srgbClr val="FF0000"/>
                </a:solidFill>
                <a:latin typeface="Times New Roman" panose="02020603050405020304" pitchFamily="18" charset="0"/>
                <a:cs typeface="Times New Roman" panose="02020603050405020304" pitchFamily="18" charset="0"/>
              </a:rPr>
              <a:t>Future_Work:</a:t>
            </a:r>
          </a:p>
        </p:txBody>
      </p:sp>
      <p:sp>
        <p:nvSpPr>
          <p:cNvPr id="3" name="TextBox 2">
            <a:extLst>
              <a:ext uri="{FF2B5EF4-FFF2-40B4-BE49-F238E27FC236}">
                <a16:creationId xmlns:a16="http://schemas.microsoft.com/office/drawing/2014/main" id="{92EA5F8C-021D-8807-5F71-4E71A914240C}"/>
              </a:ext>
            </a:extLst>
          </p:cNvPr>
          <p:cNvSpPr txBox="1"/>
          <p:nvPr/>
        </p:nvSpPr>
        <p:spPr>
          <a:xfrm>
            <a:off x="212246" y="1375214"/>
            <a:ext cx="11143731" cy="51855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 would like to work further on this project by collecting the data for the single airport with different carriers and considering other delays such as operational delays which include ground operations delay, carrier check in delays. </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Working on the single airport rather than collecting a wide will allow an airport management to organize and work on their operations will improve the operational Performance of that airport.</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Same can be performed for each carrier considering the limitations of the airport and Federal and International Aviation Regulations. </a:t>
            </a:r>
            <a:r>
              <a:rPr lang="en-US" sz="2800" b="1">
                <a:solidFill>
                  <a:srgbClr val="FF0000"/>
                </a:solidFill>
                <a:latin typeface="Times New Roman" panose="02020603050405020304" pitchFamily="18" charset="0"/>
                <a:cs typeface="Times New Roman" panose="02020603050405020304" pitchFamily="18" charset="0"/>
              </a:rPr>
              <a:t>Can perform </a:t>
            </a:r>
            <a:r>
              <a:rPr lang="en-US" sz="2800" b="1" dirty="0">
                <a:solidFill>
                  <a:srgbClr val="FF0000"/>
                </a:solidFill>
                <a:latin typeface="Times New Roman" panose="02020603050405020304" pitchFamily="18" charset="0"/>
                <a:cs typeface="Times New Roman" panose="02020603050405020304" pitchFamily="18" charset="0"/>
              </a:rPr>
              <a:t>s</a:t>
            </a:r>
            <a:r>
              <a:rPr lang="en-US" sz="2800" b="1">
                <a:solidFill>
                  <a:srgbClr val="FF0000"/>
                </a:solidFill>
                <a:latin typeface="Times New Roman" panose="02020603050405020304" pitchFamily="18" charset="0"/>
                <a:cs typeface="Times New Roman" panose="02020603050405020304" pitchFamily="18" charset="0"/>
              </a:rPr>
              <a:t>ame </a:t>
            </a:r>
            <a:r>
              <a:rPr lang="en-US" sz="2800" b="1" dirty="0">
                <a:solidFill>
                  <a:srgbClr val="FF0000"/>
                </a:solidFill>
                <a:latin typeface="Times New Roman" panose="02020603050405020304" pitchFamily="18" charset="0"/>
                <a:cs typeface="Times New Roman" panose="02020603050405020304" pitchFamily="18" charset="0"/>
              </a:rPr>
              <a:t>with </a:t>
            </a:r>
            <a:r>
              <a:rPr lang="en-US" sz="2800" b="1">
                <a:solidFill>
                  <a:srgbClr val="FF0000"/>
                </a:solidFill>
                <a:latin typeface="Times New Roman" panose="02020603050405020304" pitchFamily="18" charset="0"/>
                <a:cs typeface="Times New Roman" panose="02020603050405020304" pitchFamily="18" charset="0"/>
              </a:rPr>
              <a:t>each individual </a:t>
            </a:r>
            <a:r>
              <a:rPr lang="en-US" sz="2800" b="1" dirty="0">
                <a:solidFill>
                  <a:srgbClr val="FF0000"/>
                </a:solidFill>
                <a:latin typeface="Times New Roman" panose="02020603050405020304" pitchFamily="18" charset="0"/>
                <a:cs typeface="Times New Roman" panose="02020603050405020304" pitchFamily="18" charset="0"/>
              </a:rPr>
              <a:t>a</a:t>
            </a:r>
            <a:r>
              <a:rPr lang="en-US" sz="2800" b="1">
                <a:solidFill>
                  <a:srgbClr val="FF0000"/>
                </a:solidFill>
                <a:latin typeface="Times New Roman" panose="02020603050405020304" pitchFamily="18" charset="0"/>
                <a:cs typeface="Times New Roman" panose="02020603050405020304" pitchFamily="18" charset="0"/>
              </a:rPr>
              <a:t>irlines</a:t>
            </a:r>
            <a:r>
              <a:rPr lang="en-US" sz="2800" b="1" dirty="0">
                <a:solidFill>
                  <a:srgbClr val="FF0000"/>
                </a:solidFill>
                <a:latin typeface="Times New Roman" panose="02020603050405020304" pitchFamily="18" charset="0"/>
                <a:cs typeface="Times New Roman" panose="02020603050405020304" pitchFamily="18" charset="0"/>
              </a:rPr>
              <a:t>.</a:t>
            </a: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626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47FBE-45E2-5245-8DD4-2155AC37207B}"/>
              </a:ext>
            </a:extLst>
          </p:cNvPr>
          <p:cNvSpPr txBox="1"/>
          <p:nvPr/>
        </p:nvSpPr>
        <p:spPr>
          <a:xfrm>
            <a:off x="664535" y="829340"/>
            <a:ext cx="11238614" cy="5355312"/>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 References: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Loura, J. (2014). Human factors and workload in air traffic control operations-a review of literature. International Journal of Management and Social Sciences Research, 3(3), 1-5. Hilburn, B. (2004).</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Cognitive complexity in air traffic control: A literature review. EEC note, 4(04), 1-80.Rebollo, J. J., &amp; Balakrishnan, H. (2014). Characterization and prediction of air traffic delays.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Transportation research part C: Emerging technologies, 44, 231-241.Pamplona, D. A., &amp; Pinto Alves, C. J. (2019). Mitigating Air Delay: An analysis of the Collaborative Trajectory Options Program.</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Engineering, Technology &amp; Applied Science Research, 9(3).Xing, J., &amp; Manning, C. A. (2005).</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Complexity and automation display of air traffic control: Literature review and </a:t>
            </a:r>
            <a:r>
              <a:rPr lang="en-US" b="1" dirty="0" err="1">
                <a:latin typeface="Times New Roman" panose="02020603050405020304" pitchFamily="18" charset="0"/>
                <a:cs typeface="Times New Roman" panose="02020603050405020304" pitchFamily="18" charset="0"/>
              </a:rPr>
              <a:t>analysis.Kontogiannis</a:t>
            </a:r>
            <a:r>
              <a:rPr lang="en-US" b="1" dirty="0">
                <a:latin typeface="Times New Roman" panose="02020603050405020304" pitchFamily="18" charset="0"/>
                <a:cs typeface="Times New Roman" panose="02020603050405020304" pitchFamily="18" charset="0"/>
              </a:rPr>
              <a:t>, T., &amp; </a:t>
            </a:r>
            <a:r>
              <a:rPr lang="en-US" b="1" dirty="0" err="1">
                <a:latin typeface="Times New Roman" panose="02020603050405020304" pitchFamily="18" charset="0"/>
                <a:cs typeface="Times New Roman" panose="02020603050405020304" pitchFamily="18" charset="0"/>
              </a:rPr>
              <a:t>Malakis</a:t>
            </a:r>
            <a:r>
              <a:rPr lang="en-US" b="1" dirty="0">
                <a:latin typeface="Times New Roman" panose="02020603050405020304" pitchFamily="18" charset="0"/>
                <a:cs typeface="Times New Roman" panose="02020603050405020304" pitchFamily="18" charset="0"/>
              </a:rPr>
              <a:t>, S. (2009).</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 proactive approach to human error detection and identification in aviation and air traffic control. Safety Science, 47(5), 693-706.Osetrov, E. (2023, October 10).</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Airline delays. Kaggle. &lt;https://www.kaggle.com/datasets/eugeniyosetrov/airline-delays?resource=download&gt;.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Controller workload (Arad, 1964; Grossberg, 1989; Redding, 1992; </a:t>
            </a:r>
            <a:r>
              <a:rPr lang="en-US" b="1" dirty="0" err="1">
                <a:latin typeface="Times New Roman" panose="02020603050405020304" pitchFamily="18" charset="0"/>
                <a:cs typeface="Times New Roman" panose="02020603050405020304" pitchFamily="18" charset="0"/>
              </a:rPr>
              <a:t>Athènes</a:t>
            </a:r>
            <a:r>
              <a:rPr lang="en-US" b="1" dirty="0">
                <a:latin typeface="Times New Roman" panose="02020603050405020304" pitchFamily="18" charset="0"/>
                <a:cs typeface="Times New Roman" panose="02020603050405020304" pitchFamily="18" charset="0"/>
              </a:rPr>
              <a:t>, S., </a:t>
            </a:r>
            <a:r>
              <a:rPr lang="en-US" b="1" dirty="0" err="1">
                <a:latin typeface="Times New Roman" panose="02020603050405020304" pitchFamily="18" charset="0"/>
                <a:cs typeface="Times New Roman" panose="02020603050405020304" pitchFamily="18" charset="0"/>
              </a:rPr>
              <a:t>Chaboud</a:t>
            </a:r>
            <a:r>
              <a:rPr lang="en-US" b="1" dirty="0">
                <a:latin typeface="Times New Roman" panose="02020603050405020304" pitchFamily="18" charset="0"/>
                <a:cs typeface="Times New Roman" panose="02020603050405020304" pitchFamily="18" charset="0"/>
              </a:rPr>
              <a:t> et al., 2000) A-Z index. A-Z Index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Bureau of Transportation Statistics. (n.d.). &lt;https://www.bts.gov/A-Z-Index&gt; Team, T. H. (n.d.).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Epidemiologist R Handbook. 42 Dashboards with R Markdown. &lt;https://epirhandbook.com/en/dashboards-with-r-markdown.html&gt;</a:t>
            </a:r>
          </a:p>
        </p:txBody>
      </p:sp>
    </p:spTree>
    <p:extLst>
      <p:ext uri="{BB962C8B-B14F-4D97-AF65-F5344CB8AC3E}">
        <p14:creationId xmlns:p14="http://schemas.microsoft.com/office/powerpoint/2010/main" val="252803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Freeform: Shape 9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5" name="Rectangle 94">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FA2450EB-3358-8AA8-5495-5032C824E479}"/>
              </a:ext>
            </a:extLst>
          </p:cNvPr>
          <p:cNvPicPr>
            <a:picLocks noChangeAspect="1"/>
          </p:cNvPicPr>
          <p:nvPr/>
        </p:nvPicPr>
        <p:blipFill rotWithShape="1">
          <a:blip r:embed="rId2"/>
          <a:srcRect t="9244" b="15756"/>
          <a:stretch/>
        </p:blipFill>
        <p:spPr>
          <a:xfrm>
            <a:off x="-87454" y="-26891"/>
            <a:ext cx="12191980" cy="6857990"/>
          </a:xfrm>
          <a:prstGeom prst="rect">
            <a:avLst/>
          </a:prstGeom>
        </p:spPr>
      </p:pic>
      <p:sp>
        <p:nvSpPr>
          <p:cNvPr id="7" name="TextBox 6">
            <a:extLst>
              <a:ext uri="{FF2B5EF4-FFF2-40B4-BE49-F238E27FC236}">
                <a16:creationId xmlns:a16="http://schemas.microsoft.com/office/drawing/2014/main" id="{E59A36DF-8F04-CAE5-3A45-8FDA94140EAF}"/>
              </a:ext>
            </a:extLst>
          </p:cNvPr>
          <p:cNvSpPr txBox="1"/>
          <p:nvPr/>
        </p:nvSpPr>
        <p:spPr>
          <a:xfrm>
            <a:off x="3490175" y="4845570"/>
            <a:ext cx="9144000" cy="2308324"/>
          </a:xfrm>
          <a:prstGeom prst="rect">
            <a:avLst/>
          </a:prstGeom>
          <a:noFill/>
        </p:spPr>
        <p:txBody>
          <a:bodyPr wrap="square" rtlCol="0">
            <a:spAutoFit/>
          </a:bodyPr>
          <a:lstStyle/>
          <a:p>
            <a:pPr algn="ctr"/>
            <a:r>
              <a:rPr lang="en-US" sz="9600" b="1" dirty="0">
                <a:latin typeface="Times New Roman" panose="02020603050405020304" pitchFamily="18" charset="0"/>
                <a:cs typeface="Times New Roman" panose="02020603050405020304" pitchFamily="18" charset="0"/>
              </a:rPr>
              <a:t>Thanks</a:t>
            </a:r>
          </a:p>
          <a:p>
            <a:pPr algn="ct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58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E455-8779-EAAE-0D5F-2393B9DDCA3B}"/>
              </a:ext>
            </a:extLst>
          </p:cNvPr>
          <p:cNvSpPr>
            <a:spLocks noGrp="1"/>
          </p:cNvSpPr>
          <p:nvPr>
            <p:ph type="title"/>
          </p:nvPr>
        </p:nvSpPr>
        <p:spPr>
          <a:xfrm>
            <a:off x="450041" y="260497"/>
            <a:ext cx="9950103" cy="606345"/>
          </a:xfrm>
        </p:spPr>
        <p:txBody>
          <a:bodyPr/>
          <a:lstStyle/>
          <a:p>
            <a:r>
              <a:rPr lang="en-US" dirty="0">
                <a:solidFill>
                  <a:srgbClr val="FF0000"/>
                </a:solidFill>
                <a:latin typeface="Times New Roman" panose="02020603050405020304" pitchFamily="18" charset="0"/>
                <a:cs typeface="Times New Roman" panose="02020603050405020304" pitchFamily="18" charset="0"/>
              </a:rPr>
              <a:t>Outline Of Project</a:t>
            </a:r>
          </a:p>
        </p:txBody>
      </p:sp>
      <p:sp>
        <p:nvSpPr>
          <p:cNvPr id="3" name="Content Placeholder 2">
            <a:extLst>
              <a:ext uri="{FF2B5EF4-FFF2-40B4-BE49-F238E27FC236}">
                <a16:creationId xmlns:a16="http://schemas.microsoft.com/office/drawing/2014/main" id="{8D72B272-D74F-DC8F-4F45-5BAF7B49AB15}"/>
              </a:ext>
            </a:extLst>
          </p:cNvPr>
          <p:cNvSpPr>
            <a:spLocks noGrp="1"/>
          </p:cNvSpPr>
          <p:nvPr>
            <p:ph idx="1"/>
          </p:nvPr>
        </p:nvSpPr>
        <p:spPr>
          <a:xfrm>
            <a:off x="524469" y="1130143"/>
            <a:ext cx="9950103" cy="5132434"/>
          </a:xfrm>
        </p:spPr>
        <p:txBody>
          <a:bodyPr>
            <a:normAutofit/>
          </a:bodyPr>
          <a:lstStyle/>
          <a:p>
            <a:r>
              <a:rPr lang="en-US" sz="3200" b="1" dirty="0">
                <a:latin typeface="Times New Roman" panose="02020603050405020304" pitchFamily="18" charset="0"/>
                <a:cs typeface="Times New Roman" panose="02020603050405020304" pitchFamily="18" charset="0"/>
              </a:rPr>
              <a:t>Motivation For Project</a:t>
            </a:r>
          </a:p>
          <a:p>
            <a:r>
              <a:rPr lang="en-US" sz="3200" b="1" dirty="0">
                <a:latin typeface="Times New Roman" panose="02020603050405020304" pitchFamily="18" charset="0"/>
                <a:cs typeface="Times New Roman" panose="02020603050405020304" pitchFamily="18" charset="0"/>
              </a:rPr>
              <a:t>Data</a:t>
            </a:r>
          </a:p>
          <a:p>
            <a:r>
              <a:rPr lang="en-US" sz="3200" b="1" dirty="0">
                <a:latin typeface="Times New Roman" panose="02020603050405020304" pitchFamily="18" charset="0"/>
                <a:cs typeface="Times New Roman" panose="02020603050405020304" pitchFamily="18" charset="0"/>
              </a:rPr>
              <a:t>Research Question </a:t>
            </a:r>
          </a:p>
          <a:p>
            <a:r>
              <a:rPr lang="en-US" sz="3200" b="1" dirty="0">
                <a:latin typeface="Times New Roman" panose="02020603050405020304" pitchFamily="18" charset="0"/>
                <a:cs typeface="Times New Roman" panose="02020603050405020304" pitchFamily="18" charset="0"/>
              </a:rPr>
              <a:t>Challenges</a:t>
            </a:r>
          </a:p>
          <a:p>
            <a:r>
              <a:rPr lang="en-US" sz="3200" b="1" dirty="0">
                <a:latin typeface="Times New Roman" panose="02020603050405020304" pitchFamily="18" charset="0"/>
                <a:cs typeface="Times New Roman" panose="02020603050405020304" pitchFamily="18" charset="0"/>
              </a:rPr>
              <a:t>Limitations</a:t>
            </a:r>
          </a:p>
          <a:p>
            <a:r>
              <a:rPr lang="en-US" sz="3200" b="1" dirty="0">
                <a:latin typeface="Times New Roman" panose="02020603050405020304" pitchFamily="18" charset="0"/>
                <a:cs typeface="Times New Roman" panose="02020603050405020304" pitchFamily="18" charset="0"/>
              </a:rPr>
              <a:t>Results</a:t>
            </a:r>
          </a:p>
          <a:p>
            <a:r>
              <a:rPr lang="en-US" sz="3200" b="1" dirty="0">
                <a:latin typeface="Times New Roman" panose="02020603050405020304" pitchFamily="18" charset="0"/>
                <a:cs typeface="Times New Roman" panose="02020603050405020304" pitchFamily="18" charset="0"/>
              </a:rPr>
              <a:t>Future Work</a:t>
            </a:r>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BC5B-3900-28DF-4D11-8B1A7A1150A6}"/>
              </a:ext>
            </a:extLst>
          </p:cNvPr>
          <p:cNvSpPr>
            <a:spLocks noGrp="1"/>
          </p:cNvSpPr>
          <p:nvPr>
            <p:ph type="title"/>
          </p:nvPr>
        </p:nvSpPr>
        <p:spPr>
          <a:xfrm>
            <a:off x="248022" y="0"/>
            <a:ext cx="9950103" cy="1507376"/>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Motivation Of the Project:</a:t>
            </a:r>
          </a:p>
        </p:txBody>
      </p:sp>
      <p:sp>
        <p:nvSpPr>
          <p:cNvPr id="3" name="Content Placeholder 2">
            <a:extLst>
              <a:ext uri="{FF2B5EF4-FFF2-40B4-BE49-F238E27FC236}">
                <a16:creationId xmlns:a16="http://schemas.microsoft.com/office/drawing/2014/main" id="{0FABD233-875C-5361-9B22-C0CFDA80A43D}"/>
              </a:ext>
            </a:extLst>
          </p:cNvPr>
          <p:cNvSpPr>
            <a:spLocks noGrp="1"/>
          </p:cNvSpPr>
          <p:nvPr>
            <p:ph idx="1"/>
          </p:nvPr>
        </p:nvSpPr>
        <p:spPr>
          <a:xfrm>
            <a:off x="407511" y="1885056"/>
            <a:ext cx="9950103" cy="3513514"/>
          </a:xfrm>
        </p:spPr>
        <p:txBody>
          <a:bodyPr>
            <a:normAutofit/>
          </a:bodyPr>
          <a:lstStyle/>
          <a:p>
            <a:r>
              <a:rPr lang="en-US" sz="2400" b="1" dirty="0">
                <a:latin typeface="Times New Roman" panose="02020603050405020304" pitchFamily="18" charset="0"/>
                <a:cs typeface="Times New Roman" panose="02020603050405020304" pitchFamily="18" charset="0"/>
              </a:rPr>
              <a:t>Indian Rail Tracking Application is the idea behind the project.</a:t>
            </a:r>
          </a:p>
          <a:p>
            <a:r>
              <a:rPr lang="en-US" sz="2400" b="1" dirty="0">
                <a:latin typeface="Times New Roman" panose="02020603050405020304" pitchFamily="18" charset="0"/>
                <a:cs typeface="Times New Roman" panose="02020603050405020304" pitchFamily="18" charset="0"/>
              </a:rPr>
              <a:t>Helps Airlines to increase operational performance.</a:t>
            </a:r>
          </a:p>
          <a:p>
            <a:r>
              <a:rPr lang="en-US" sz="2400" b="1" dirty="0">
                <a:latin typeface="Times New Roman" panose="02020603050405020304" pitchFamily="18" charset="0"/>
                <a:cs typeface="Times New Roman" panose="02020603050405020304" pitchFamily="18" charset="0"/>
              </a:rPr>
              <a:t>Airlines manages operations and resources effectively</a:t>
            </a:r>
          </a:p>
          <a:p>
            <a:r>
              <a:rPr lang="en-US" sz="2400" b="1" dirty="0">
                <a:latin typeface="Times New Roman" panose="02020603050405020304" pitchFamily="18" charset="0"/>
                <a:cs typeface="Times New Roman" panose="02020603050405020304" pitchFamily="18" charset="0"/>
              </a:rPr>
              <a:t>Passengers can manage their travel based on the flight delay.</a:t>
            </a:r>
          </a:p>
          <a:p>
            <a:r>
              <a:rPr lang="en-US" sz="2400" b="1" dirty="0">
                <a:latin typeface="Times New Roman" panose="02020603050405020304" pitchFamily="18" charset="0"/>
                <a:cs typeface="Times New Roman" panose="02020603050405020304" pitchFamily="18" charset="0"/>
              </a:rPr>
              <a:t>Provides better customer service and avoids inconvenience</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59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7756-8E0D-FD12-9253-26EFBA6D47BC}"/>
              </a:ext>
            </a:extLst>
          </p:cNvPr>
          <p:cNvSpPr>
            <a:spLocks noGrp="1"/>
          </p:cNvSpPr>
          <p:nvPr>
            <p:ph type="title"/>
          </p:nvPr>
        </p:nvSpPr>
        <p:spPr>
          <a:xfrm>
            <a:off x="51320" y="45267"/>
            <a:ext cx="9950103" cy="1507376"/>
          </a:xfrm>
        </p:spPr>
        <p:txBody>
          <a:bodyPr/>
          <a:lstStyle/>
          <a:p>
            <a:r>
              <a:rPr lang="en-US" dirty="0">
                <a:solidFill>
                  <a:srgbClr val="FF0000"/>
                </a:solidFill>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D6D24AFD-822B-5927-E8A5-EBE9A5F27F8D}"/>
              </a:ext>
            </a:extLst>
          </p:cNvPr>
          <p:cNvSpPr>
            <a:spLocks noGrp="1"/>
          </p:cNvSpPr>
          <p:nvPr>
            <p:ph idx="1"/>
          </p:nvPr>
        </p:nvSpPr>
        <p:spPr>
          <a:xfrm>
            <a:off x="162962" y="1709619"/>
            <a:ext cx="9950103" cy="3513514"/>
          </a:xfrm>
        </p:spPr>
        <p:txBody>
          <a:bodyPr>
            <a:normAutofit/>
          </a:bodyPr>
          <a:lstStyle/>
          <a:p>
            <a:r>
              <a:rPr lang="en-US" sz="2000" b="1" dirty="0">
                <a:latin typeface="Times New Roman" panose="02020603050405020304" pitchFamily="18" charset="0"/>
                <a:cs typeface="Times New Roman" panose="02020603050405020304" pitchFamily="18" charset="0"/>
              </a:rPr>
              <a:t>DATA collected from Bureau Of Transportation Statistics which provides the historical flight DATA.</a:t>
            </a:r>
          </a:p>
          <a:p>
            <a:pPr marL="0" indent="0">
              <a:buNone/>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is collection historical flight data like Airport, Carrier, Different type of Delays and Delay in minutes, Number of Arrival Flights and different reasons like carrier delayed flights arrival delayed flights. </a:t>
            </a:r>
          </a:p>
        </p:txBody>
      </p:sp>
    </p:spTree>
    <p:extLst>
      <p:ext uri="{BB962C8B-B14F-4D97-AF65-F5344CB8AC3E}">
        <p14:creationId xmlns:p14="http://schemas.microsoft.com/office/powerpoint/2010/main" val="142177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3850" y="103746"/>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Research Question:</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05492" y="1709618"/>
            <a:ext cx="11144764" cy="4925098"/>
          </a:xfrm>
        </p:spPr>
        <p:txBody>
          <a:bodyPr>
            <a:normAutofit fontScale="62500" lnSpcReduction="20000"/>
          </a:bodyPr>
          <a:lstStyle/>
          <a:p>
            <a:pPr>
              <a:lnSpc>
                <a:spcPct val="160000"/>
              </a:lnSpc>
            </a:pPr>
            <a:r>
              <a:rPr lang="en-US" sz="3100" b="1" spc="300" dirty="0">
                <a:latin typeface="Times New Roman" panose="02020603050405020304" pitchFamily="18" charset="0"/>
                <a:cs typeface="Times New Roman" panose="02020603050405020304" pitchFamily="18" charset="0"/>
              </a:rPr>
              <a:t>H1: Significance of Different type of Delays on the dependent Variable(Delay_120)</a:t>
            </a:r>
            <a:endParaRPr lang="en-US" sz="3100" b="1" dirty="0">
              <a:latin typeface="Times New Roman" panose="02020603050405020304" pitchFamily="18" charset="0"/>
              <a:cs typeface="Times New Roman" panose="02020603050405020304" pitchFamily="18" charset="0"/>
            </a:endParaRPr>
          </a:p>
          <a:p>
            <a:pPr>
              <a:lnSpc>
                <a:spcPct val="160000"/>
              </a:lnSpc>
            </a:pPr>
            <a:r>
              <a:rPr lang="en-US" sz="3100" b="1" dirty="0">
                <a:latin typeface="Times New Roman" panose="02020603050405020304" pitchFamily="18" charset="0"/>
                <a:cs typeface="Times New Roman" panose="02020603050405020304" pitchFamily="18" charset="0"/>
              </a:rPr>
              <a:t>Through this Project I would like address the Delay of Flights based on different  reasons. Where delay is greater than 120 minutes(2 hours).</a:t>
            </a:r>
          </a:p>
          <a:p>
            <a:pPr>
              <a:lnSpc>
                <a:spcPct val="160000"/>
              </a:lnSpc>
            </a:pPr>
            <a:r>
              <a:rPr lang="en-US" sz="3100" b="1" dirty="0">
                <a:latin typeface="Times New Roman" panose="02020603050405020304" pitchFamily="18" charset="0"/>
                <a:cs typeface="Times New Roman" panose="02020603050405020304" pitchFamily="18" charset="0"/>
              </a:rPr>
              <a:t>This predictive model helps both airlines and passengers to organize their journey; airlines can effectively manage and improve their operations</a:t>
            </a:r>
          </a:p>
          <a:p>
            <a:pPr>
              <a:lnSpc>
                <a:spcPct val="160000"/>
              </a:lnSpc>
            </a:pPr>
            <a:r>
              <a:rPr lang="en-US" sz="3100" b="1" dirty="0">
                <a:latin typeface="Times New Roman" panose="02020603050405020304" pitchFamily="18" charset="0"/>
                <a:cs typeface="Times New Roman" panose="02020603050405020304" pitchFamily="18" charset="0"/>
              </a:rPr>
              <a:t>After understanding the DATA, multiple independent variable and  Dependent Variables(DV). </a:t>
            </a:r>
          </a:p>
          <a:p>
            <a:pPr>
              <a:lnSpc>
                <a:spcPct val="160000"/>
              </a:lnSpc>
            </a:pPr>
            <a:r>
              <a:rPr lang="en-US" sz="3100" b="1" dirty="0">
                <a:latin typeface="Times New Roman" panose="02020603050405020304" pitchFamily="18" charset="0"/>
                <a:cs typeface="Times New Roman" panose="02020603050405020304" pitchFamily="18" charset="0"/>
              </a:rPr>
              <a:t>I opted for logistic regression and decision tree for the prediction and to create a model. </a:t>
            </a:r>
          </a:p>
          <a:p>
            <a:pPr marL="0" indent="0">
              <a:buNone/>
            </a:pPr>
            <a:r>
              <a:rPr lang="en-US" dirty="0"/>
              <a:t> </a:t>
            </a:r>
          </a:p>
        </p:txBody>
      </p:sp>
    </p:spTree>
    <p:extLst>
      <p:ext uri="{BB962C8B-B14F-4D97-AF65-F5344CB8AC3E}">
        <p14:creationId xmlns:p14="http://schemas.microsoft.com/office/powerpoint/2010/main" val="72545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131064" y="109061"/>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10808" y="1768098"/>
            <a:ext cx="11023249" cy="3513514"/>
          </a:xfrm>
        </p:spPr>
        <p:txBody>
          <a:bodyPr/>
          <a:lstStyle/>
          <a:p>
            <a:r>
              <a:rPr lang="en-US" sz="3200" b="1" dirty="0">
                <a:latin typeface="Times New Roman" panose="02020603050405020304" pitchFamily="18" charset="0"/>
                <a:cs typeface="Times New Roman" panose="02020603050405020304" pitchFamily="18" charset="0"/>
              </a:rPr>
              <a:t>Understanding the DATA and structure of it.</a:t>
            </a:r>
          </a:p>
          <a:p>
            <a:r>
              <a:rPr lang="en-US" sz="3200" b="1" dirty="0">
                <a:latin typeface="Times New Roman" panose="02020603050405020304" pitchFamily="18" charset="0"/>
                <a:cs typeface="Times New Roman" panose="02020603050405020304" pitchFamily="18" charset="0"/>
              </a:rPr>
              <a:t>Finding significant variables for predicting dependent.</a:t>
            </a:r>
          </a:p>
          <a:p>
            <a:r>
              <a:rPr lang="en-US" sz="3200" b="1" dirty="0">
                <a:latin typeface="Times New Roman" panose="02020603050405020304" pitchFamily="18" charset="0"/>
                <a:cs typeface="Times New Roman" panose="02020603050405020304" pitchFamily="18" charset="0"/>
              </a:rPr>
              <a:t>Data distribution in EDA analysis.</a:t>
            </a:r>
          </a:p>
          <a:p>
            <a:r>
              <a:rPr lang="en-US" sz="3200" b="1" dirty="0">
                <a:latin typeface="Times New Roman" panose="02020603050405020304" pitchFamily="18" charset="0"/>
                <a:cs typeface="Times New Roman" panose="02020603050405020304" pitchFamily="18" charset="0"/>
              </a:rPr>
              <a:t>Determining and choosing regression model for prediction.</a:t>
            </a:r>
          </a:p>
          <a:p>
            <a:pPr marL="0" indent="0">
              <a:buNone/>
            </a:pPr>
            <a:endParaRPr lang="en-US" dirty="0"/>
          </a:p>
        </p:txBody>
      </p:sp>
    </p:spTree>
    <p:extLst>
      <p:ext uri="{BB962C8B-B14F-4D97-AF65-F5344CB8AC3E}">
        <p14:creationId xmlns:p14="http://schemas.microsoft.com/office/powerpoint/2010/main" val="416466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9167" y="93113"/>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Limitations Of the Project:</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492572" y="1741516"/>
            <a:ext cx="10687057" cy="3513514"/>
          </a:xfrm>
        </p:spPr>
        <p:txBody>
          <a:bodyPr>
            <a:normAutofit/>
          </a:bodyPr>
          <a:lstStyle/>
          <a:p>
            <a:r>
              <a:rPr lang="en-US" sz="2800" b="1" dirty="0">
                <a:latin typeface="Times New Roman" panose="02020603050405020304" pitchFamily="18" charset="0"/>
                <a:cs typeface="Times New Roman" panose="02020603050405020304" pitchFamily="18" charset="0"/>
              </a:rPr>
              <a:t>Excluded almost half of the rows while filtering.</a:t>
            </a:r>
          </a:p>
          <a:p>
            <a:r>
              <a:rPr lang="en-US" sz="2800" b="1" dirty="0">
                <a:latin typeface="Times New Roman" panose="02020603050405020304" pitchFamily="18" charset="0"/>
                <a:cs typeface="Times New Roman" panose="02020603050405020304" pitchFamily="18" charset="0"/>
              </a:rPr>
              <a:t>Haven’t considered other aspects or delays like ground operations.</a:t>
            </a:r>
          </a:p>
          <a:p>
            <a:r>
              <a:rPr lang="en-US" sz="2800" b="1" dirty="0">
                <a:latin typeface="Times New Roman" panose="02020603050405020304" pitchFamily="18" charset="0"/>
                <a:cs typeface="Times New Roman" panose="02020603050405020304" pitchFamily="18" charset="0"/>
              </a:rPr>
              <a:t> Considered DATA only for one month in a year.</a:t>
            </a:r>
          </a:p>
          <a:p>
            <a:r>
              <a:rPr lang="en-US" sz="2800" b="1" dirty="0">
                <a:latin typeface="Times New Roman" panose="02020603050405020304" pitchFamily="18" charset="0"/>
                <a:cs typeface="Times New Roman" panose="02020603050405020304" pitchFamily="18" charset="0"/>
              </a:rPr>
              <a:t>More generalized as it is collected for different airlines and different airports.</a:t>
            </a:r>
          </a:p>
        </p:txBody>
      </p:sp>
    </p:spTree>
    <p:extLst>
      <p:ext uri="{BB962C8B-B14F-4D97-AF65-F5344CB8AC3E}">
        <p14:creationId xmlns:p14="http://schemas.microsoft.com/office/powerpoint/2010/main" val="345586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1251600-9FEB-9730-A9D1-F7DAFFD66BE6}"/>
              </a:ext>
            </a:extLst>
          </p:cNvPr>
          <p:cNvPicPr>
            <a:picLocks noGrp="1" noChangeAspect="1"/>
          </p:cNvPicPr>
          <p:nvPr>
            <p:ph idx="1"/>
          </p:nvPr>
        </p:nvPicPr>
        <p:blipFill>
          <a:blip r:embed="rId2"/>
          <a:stretch>
            <a:fillRect/>
          </a:stretch>
        </p:blipFill>
        <p:spPr>
          <a:xfrm>
            <a:off x="475483" y="340065"/>
            <a:ext cx="10678069" cy="5600361"/>
          </a:xfrm>
        </p:spPr>
      </p:pic>
    </p:spTree>
    <p:extLst>
      <p:ext uri="{BB962C8B-B14F-4D97-AF65-F5344CB8AC3E}">
        <p14:creationId xmlns:p14="http://schemas.microsoft.com/office/powerpoint/2010/main" val="392786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152400" y="1597961"/>
            <a:ext cx="3561297"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3600" b="1" dirty="0">
                <a:solidFill>
                  <a:srgbClr val="FF0000"/>
                </a:solidFill>
                <a:latin typeface="Times New Roman" panose="02020603050405020304" pitchFamily="18" charset="0"/>
                <a:ea typeface="+mj-ea"/>
                <a:cs typeface="Times New Roman" panose="02020603050405020304" pitchFamily="18" charset="0"/>
              </a:rPr>
              <a:t>Results:</a:t>
            </a:r>
          </a:p>
          <a:p>
            <a:pPr>
              <a:lnSpc>
                <a:spcPct val="110000"/>
              </a:lnSpc>
              <a:spcBef>
                <a:spcPct val="0"/>
              </a:spcBef>
              <a:spcAft>
                <a:spcPts val="600"/>
              </a:spcAft>
            </a:pPr>
            <a:r>
              <a:rPr lang="en-US" sz="3600" b="1" dirty="0">
                <a:solidFill>
                  <a:srgbClr val="FF0000"/>
                </a:solidFill>
                <a:latin typeface="Times New Roman" panose="02020603050405020304" pitchFamily="18" charset="0"/>
                <a:ea typeface="+mj-ea"/>
                <a:cs typeface="Times New Roman" panose="02020603050405020304" pitchFamily="18" charset="0"/>
              </a:rPr>
              <a:t>EDA Analysis:</a:t>
            </a:r>
          </a:p>
        </p:txBody>
      </p:sp>
      <p:sp>
        <p:nvSpPr>
          <p:cNvPr id="21" name="Freeform: Shape 20">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 shot of a computer screen&#10;&#10;Description automatically generated">
            <a:extLst>
              <a:ext uri="{FF2B5EF4-FFF2-40B4-BE49-F238E27FC236}">
                <a16:creationId xmlns:a16="http://schemas.microsoft.com/office/drawing/2014/main" id="{2820A1EB-A989-5BE3-09AF-83A8A6907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209" y="522514"/>
            <a:ext cx="7747750" cy="5965372"/>
          </a:xfrm>
          <a:prstGeom prst="rect">
            <a:avLst/>
          </a:prstGeom>
        </p:spPr>
      </p:pic>
      <p:sp>
        <p:nvSpPr>
          <p:cNvPr id="5" name="TextBox 4">
            <a:extLst>
              <a:ext uri="{FF2B5EF4-FFF2-40B4-BE49-F238E27FC236}">
                <a16:creationId xmlns:a16="http://schemas.microsoft.com/office/drawing/2014/main" id="{0C6CF21D-B5A9-C461-1FD3-6EC265C5313C}"/>
              </a:ext>
            </a:extLst>
          </p:cNvPr>
          <p:cNvSpPr txBox="1"/>
          <p:nvPr/>
        </p:nvSpPr>
        <p:spPr>
          <a:xfrm>
            <a:off x="478971" y="3701143"/>
            <a:ext cx="2710543" cy="286232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Security Delay  is mostly distributed close to zero.</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Whereas other delays are distributed near zero with significant observations  away from zero.</a:t>
            </a:r>
            <a:r>
              <a:rPr lang="en-US" dirty="0"/>
              <a:t>  </a:t>
            </a:r>
          </a:p>
        </p:txBody>
      </p:sp>
    </p:spTree>
    <p:extLst>
      <p:ext uri="{BB962C8B-B14F-4D97-AF65-F5344CB8AC3E}">
        <p14:creationId xmlns:p14="http://schemas.microsoft.com/office/powerpoint/2010/main" val="2956735513"/>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4597</TotalTime>
  <Words>864</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 Next LT Pro Light</vt:lpstr>
      <vt:lpstr>Cambria Math</vt:lpstr>
      <vt:lpstr>Times New Roman</vt:lpstr>
      <vt:lpstr>BlocksVTI</vt:lpstr>
      <vt:lpstr>   Flight Delay Prediction  J Vinay POLANKI M00355995 </vt:lpstr>
      <vt:lpstr>Outline Of Project</vt:lpstr>
      <vt:lpstr>Motivation Of the Project:</vt:lpstr>
      <vt:lpstr>DATA:</vt:lpstr>
      <vt:lpstr>Research Question:</vt:lpstr>
      <vt:lpstr>Challenges:</vt:lpstr>
      <vt:lpstr>Limitations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Atc &amp; Visualisation</dc:title>
  <dc:creator>j vinay k Polanki</dc:creator>
  <cp:lastModifiedBy>j vinay k Polanki</cp:lastModifiedBy>
  <cp:revision>56</cp:revision>
  <dcterms:created xsi:type="dcterms:W3CDTF">2024-02-10T23:31:06Z</dcterms:created>
  <dcterms:modified xsi:type="dcterms:W3CDTF">2024-05-11T22:45:30Z</dcterms:modified>
</cp:coreProperties>
</file>