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7" r:id="rId2"/>
    <p:sldId id="264" r:id="rId3"/>
    <p:sldId id="260" r:id="rId4"/>
    <p:sldId id="261" r:id="rId5"/>
    <p:sldId id="262" r:id="rId6"/>
    <p:sldId id="266" r:id="rId7"/>
    <p:sldId id="267" r:id="rId8"/>
    <p:sldId id="263" r:id="rId9"/>
    <p:sldId id="265"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ED9C2-900D-414B-8D19-C0D7B7C29432}">
          <p14:sldIdLst>
            <p14:sldId id="257"/>
            <p14:sldId id="264"/>
            <p14:sldId id="260"/>
            <p14:sldId id="261"/>
            <p14:sldId id="262"/>
            <p14:sldId id="266"/>
            <p14:sldId id="267"/>
            <p14:sldId id="263"/>
            <p14:sldId id="265"/>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80" d="100"/>
          <a:sy n="80" d="100"/>
        </p:scale>
        <p:origin x="7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4/28/2024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716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22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288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3812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648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5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9341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682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60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143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4/28/2024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64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4/28/2024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3215213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0" r:id="rId6"/>
    <p:sldLayoutId id="2147484036" r:id="rId7"/>
    <p:sldLayoutId id="2147484037" r:id="rId8"/>
    <p:sldLayoutId id="2147484038" r:id="rId9"/>
    <p:sldLayoutId id="2147484039" r:id="rId10"/>
    <p:sldLayoutId id="214748404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F0679-BD99-C95E-9309-A32860E9F26A}"/>
              </a:ext>
            </a:extLst>
          </p:cNvPr>
          <p:cNvSpPr>
            <a:spLocks noGrp="1"/>
          </p:cNvSpPr>
          <p:nvPr>
            <p:ph type="title"/>
          </p:nvPr>
        </p:nvSpPr>
        <p:spPr>
          <a:xfrm>
            <a:off x="1180686" y="1552354"/>
            <a:ext cx="8457727" cy="3899616"/>
          </a:xfrm>
        </p:spPr>
        <p:txBody>
          <a:bodyPr vert="horz" lIns="91440" tIns="45720" rIns="91440" bIns="45720" rtlCol="0" anchor="b">
            <a:normAutofit fontScale="90000"/>
          </a:bodyPr>
          <a:lstStyle/>
          <a:p>
            <a:pPr algn="ct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r>
              <a:rPr lang="en-US" sz="5300" dirty="0">
                <a:solidFill>
                  <a:srgbClr val="FF0000"/>
                </a:solidFill>
                <a:latin typeface="Times New Roman" panose="02020603050405020304" pitchFamily="18" charset="0"/>
                <a:cs typeface="Times New Roman" panose="02020603050405020304" pitchFamily="18" charset="0"/>
              </a:rPr>
              <a:t>Flight Delay Prediction</a:t>
            </a:r>
            <a:br>
              <a:rPr lang="en-US" sz="4900" dirty="0">
                <a:solidFill>
                  <a:srgbClr val="FF0000"/>
                </a:solidFill>
                <a:latin typeface="Times New Roman" panose="02020603050405020304" pitchFamily="18" charset="0"/>
                <a:cs typeface="Times New Roman" panose="02020603050405020304" pitchFamily="18" charset="0"/>
              </a:rPr>
            </a:br>
            <a:br>
              <a:rPr lang="en-US" sz="4900" dirty="0">
                <a:solidFill>
                  <a:srgbClr val="FF000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J Vinay POLANKI</a:t>
            </a:r>
            <a:br>
              <a:rPr lang="en-US" sz="2700" dirty="0">
                <a:solidFill>
                  <a:srgbClr val="00B05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M00355995</a:t>
            </a:r>
            <a:br>
              <a:rPr lang="en-US" sz="4900" dirty="0">
                <a:solidFill>
                  <a:srgbClr val="FF0000"/>
                </a:solidFill>
                <a:latin typeface="Times New Roman" panose="02020603050405020304" pitchFamily="18" charset="0"/>
                <a:cs typeface="Times New Roman" panose="02020603050405020304" pitchFamily="18" charset="0"/>
              </a:rPr>
            </a:br>
            <a:endParaRPr lang="en-US" sz="4000" b="1" kern="120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29D51-6807-096C-CB69-38E5C607C6EE}"/>
              </a:ext>
            </a:extLst>
          </p:cNvPr>
          <p:cNvSpPr txBox="1"/>
          <p:nvPr/>
        </p:nvSpPr>
        <p:spPr>
          <a:xfrm>
            <a:off x="397148" y="779246"/>
            <a:ext cx="10618631"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CIS 663 Developing Analytical Applications</a:t>
            </a:r>
          </a:p>
        </p:txBody>
      </p:sp>
    </p:spTree>
    <p:extLst>
      <p:ext uri="{BB962C8B-B14F-4D97-AF65-F5344CB8AC3E}">
        <p14:creationId xmlns:p14="http://schemas.microsoft.com/office/powerpoint/2010/main" val="8651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FA2450EB-3358-8AA8-5495-5032C824E479}"/>
              </a:ext>
            </a:extLst>
          </p:cNvPr>
          <p:cNvPicPr>
            <a:picLocks noChangeAspect="1"/>
          </p:cNvPicPr>
          <p:nvPr/>
        </p:nvPicPr>
        <p:blipFill rotWithShape="1">
          <a:blip r:embed="rId2"/>
          <a:srcRect t="9244" b="15756"/>
          <a:stretch/>
        </p:blipFill>
        <p:spPr>
          <a:xfrm>
            <a:off x="-87454" y="-26891"/>
            <a:ext cx="12191980" cy="6857990"/>
          </a:xfrm>
          <a:prstGeom prst="rect">
            <a:avLst/>
          </a:prstGeom>
        </p:spPr>
      </p:pic>
      <p:sp>
        <p:nvSpPr>
          <p:cNvPr id="7" name="TextBox 6">
            <a:extLst>
              <a:ext uri="{FF2B5EF4-FFF2-40B4-BE49-F238E27FC236}">
                <a16:creationId xmlns:a16="http://schemas.microsoft.com/office/drawing/2014/main" id="{E59A36DF-8F04-CAE5-3A45-8FDA94140EAF}"/>
              </a:ext>
            </a:extLst>
          </p:cNvPr>
          <p:cNvSpPr txBox="1"/>
          <p:nvPr/>
        </p:nvSpPr>
        <p:spPr>
          <a:xfrm>
            <a:off x="3490175" y="4845570"/>
            <a:ext cx="9144000" cy="2308324"/>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Thanks</a:t>
            </a:r>
          </a:p>
          <a:p>
            <a:pPr algn="ct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8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E455-8779-EAAE-0D5F-2393B9DDCA3B}"/>
              </a:ext>
            </a:extLst>
          </p:cNvPr>
          <p:cNvSpPr>
            <a:spLocks noGrp="1"/>
          </p:cNvSpPr>
          <p:nvPr>
            <p:ph type="title"/>
          </p:nvPr>
        </p:nvSpPr>
        <p:spPr>
          <a:xfrm>
            <a:off x="450041" y="260497"/>
            <a:ext cx="9950103" cy="606345"/>
          </a:xfrm>
        </p:spPr>
        <p:txBody>
          <a:bodyPr/>
          <a:lstStyle/>
          <a:p>
            <a:r>
              <a:rPr lang="en-US" dirty="0">
                <a:solidFill>
                  <a:srgbClr val="FF0000"/>
                </a:solidFill>
                <a:latin typeface="Times New Roman" panose="02020603050405020304" pitchFamily="18" charset="0"/>
                <a:cs typeface="Times New Roman" panose="02020603050405020304" pitchFamily="18" charset="0"/>
              </a:rPr>
              <a:t>Outline Of Project</a:t>
            </a:r>
          </a:p>
        </p:txBody>
      </p:sp>
      <p:sp>
        <p:nvSpPr>
          <p:cNvPr id="3" name="Content Placeholder 2">
            <a:extLst>
              <a:ext uri="{FF2B5EF4-FFF2-40B4-BE49-F238E27FC236}">
                <a16:creationId xmlns:a16="http://schemas.microsoft.com/office/drawing/2014/main" id="{8D72B272-D74F-DC8F-4F45-5BAF7B49AB15}"/>
              </a:ext>
            </a:extLst>
          </p:cNvPr>
          <p:cNvSpPr>
            <a:spLocks noGrp="1"/>
          </p:cNvSpPr>
          <p:nvPr>
            <p:ph idx="1"/>
          </p:nvPr>
        </p:nvSpPr>
        <p:spPr>
          <a:xfrm>
            <a:off x="524469" y="1130143"/>
            <a:ext cx="9950103" cy="5132434"/>
          </a:xfrm>
        </p:spPr>
        <p:txBody>
          <a:bodyPr>
            <a:normAutofit fontScale="92500" lnSpcReduction="10000"/>
          </a:bodyPr>
          <a:lstStyle/>
          <a:p>
            <a:r>
              <a:rPr lang="en-US" sz="3200" b="1" dirty="0">
                <a:latin typeface="Times New Roman" panose="02020603050405020304" pitchFamily="18" charset="0"/>
                <a:cs typeface="Times New Roman" panose="02020603050405020304" pitchFamily="18" charset="0"/>
              </a:rPr>
              <a:t>Motivation For Project</a:t>
            </a:r>
          </a:p>
          <a:p>
            <a:r>
              <a:rPr lang="en-US" sz="3200" b="1" dirty="0">
                <a:latin typeface="Times New Roman" panose="02020603050405020304" pitchFamily="18" charset="0"/>
                <a:cs typeface="Times New Roman" panose="02020603050405020304" pitchFamily="18" charset="0"/>
              </a:rPr>
              <a:t>Data</a:t>
            </a:r>
          </a:p>
          <a:p>
            <a:r>
              <a:rPr lang="en-US" sz="3200" b="1" dirty="0">
                <a:latin typeface="Times New Roman" panose="02020603050405020304" pitchFamily="18" charset="0"/>
                <a:cs typeface="Times New Roman" panose="02020603050405020304" pitchFamily="18" charset="0"/>
              </a:rPr>
              <a:t>Research Question </a:t>
            </a:r>
          </a:p>
          <a:p>
            <a:r>
              <a:rPr lang="en-US" sz="3200" b="1" dirty="0">
                <a:latin typeface="Times New Roman" panose="02020603050405020304" pitchFamily="18" charset="0"/>
                <a:cs typeface="Times New Roman" panose="02020603050405020304" pitchFamily="18" charset="0"/>
              </a:rPr>
              <a:t>Challenges</a:t>
            </a:r>
          </a:p>
          <a:p>
            <a:r>
              <a:rPr lang="en-US" sz="3200" b="1" dirty="0">
                <a:latin typeface="Times New Roman" panose="02020603050405020304" pitchFamily="18" charset="0"/>
                <a:cs typeface="Times New Roman" panose="02020603050405020304" pitchFamily="18" charset="0"/>
              </a:rPr>
              <a:t>Discussion and Limitations</a:t>
            </a:r>
          </a:p>
          <a:p>
            <a:r>
              <a:rPr lang="en-US" sz="3200" b="1" dirty="0">
                <a:latin typeface="Times New Roman" panose="02020603050405020304" pitchFamily="18" charset="0"/>
                <a:cs typeface="Times New Roman" panose="02020603050405020304" pitchFamily="18" charset="0"/>
              </a:rPr>
              <a:t>Results</a:t>
            </a:r>
          </a:p>
          <a:p>
            <a:r>
              <a:rPr lang="en-US" sz="3200" b="1" dirty="0">
                <a:latin typeface="Times New Roman" panose="02020603050405020304" pitchFamily="18" charset="0"/>
                <a:cs typeface="Times New Roman" panose="02020603050405020304" pitchFamily="18" charset="0"/>
              </a:rPr>
              <a:t>Future Work</a:t>
            </a:r>
          </a:p>
          <a:p>
            <a:r>
              <a:rPr lang="en-US" sz="3200" b="1" dirty="0">
                <a:latin typeface="Times New Roman" panose="02020603050405020304" pitchFamily="18" charset="0"/>
                <a:cs typeface="Times New Roman" panose="02020603050405020304" pitchFamily="18" charset="0"/>
              </a:rPr>
              <a:t>Conclusion</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BC5B-3900-28DF-4D11-8B1A7A1150A6}"/>
              </a:ext>
            </a:extLst>
          </p:cNvPr>
          <p:cNvSpPr>
            <a:spLocks noGrp="1"/>
          </p:cNvSpPr>
          <p:nvPr>
            <p:ph type="title"/>
          </p:nvPr>
        </p:nvSpPr>
        <p:spPr>
          <a:xfrm>
            <a:off x="248022" y="0"/>
            <a:ext cx="9950103" cy="150737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Motivation Of the Project:</a:t>
            </a:r>
          </a:p>
        </p:txBody>
      </p:sp>
      <p:sp>
        <p:nvSpPr>
          <p:cNvPr id="3" name="Content Placeholder 2">
            <a:extLst>
              <a:ext uri="{FF2B5EF4-FFF2-40B4-BE49-F238E27FC236}">
                <a16:creationId xmlns:a16="http://schemas.microsoft.com/office/drawing/2014/main" id="{0FABD233-875C-5361-9B22-C0CFDA80A43D}"/>
              </a:ext>
            </a:extLst>
          </p:cNvPr>
          <p:cNvSpPr>
            <a:spLocks noGrp="1"/>
          </p:cNvSpPr>
          <p:nvPr>
            <p:ph idx="1"/>
          </p:nvPr>
        </p:nvSpPr>
        <p:spPr>
          <a:xfrm>
            <a:off x="407511" y="1885056"/>
            <a:ext cx="9950103" cy="3513514"/>
          </a:xfrm>
        </p:spPr>
        <p:txBody>
          <a:bodyPr>
            <a:normAutofit/>
          </a:bodyPr>
          <a:lstStyle/>
          <a:p>
            <a:r>
              <a:rPr lang="en-US" sz="2400" b="1" dirty="0">
                <a:latin typeface="Times New Roman" panose="02020603050405020304" pitchFamily="18" charset="0"/>
                <a:cs typeface="Times New Roman" panose="02020603050405020304" pitchFamily="18" charset="0"/>
              </a:rPr>
              <a:t>Indian Rail Tracking Application is the Idea behind the Project.</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7756-8E0D-FD12-9253-26EFBA6D47BC}"/>
              </a:ext>
            </a:extLst>
          </p:cNvPr>
          <p:cNvSpPr>
            <a:spLocks noGrp="1"/>
          </p:cNvSpPr>
          <p:nvPr>
            <p:ph type="title"/>
          </p:nvPr>
        </p:nvSpPr>
        <p:spPr>
          <a:xfrm>
            <a:off x="51320" y="45267"/>
            <a:ext cx="9950103" cy="1507376"/>
          </a:xfrm>
        </p:spPr>
        <p:txBody>
          <a:bodyPr/>
          <a:lstStyle/>
          <a:p>
            <a:r>
              <a:rPr lang="en-US" dirty="0">
                <a:solidFill>
                  <a:srgbClr val="FF0000"/>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D6D24AFD-822B-5927-E8A5-EBE9A5F27F8D}"/>
              </a:ext>
            </a:extLst>
          </p:cNvPr>
          <p:cNvSpPr>
            <a:spLocks noGrp="1"/>
          </p:cNvSpPr>
          <p:nvPr>
            <p:ph idx="1"/>
          </p:nvPr>
        </p:nvSpPr>
        <p:spPr>
          <a:xfrm>
            <a:off x="162962" y="1709619"/>
            <a:ext cx="9950103" cy="3513514"/>
          </a:xfrm>
        </p:spPr>
        <p:txBody>
          <a:bodyPr>
            <a:normAutofit/>
          </a:bodyPr>
          <a:lstStyle/>
          <a:p>
            <a:r>
              <a:rPr lang="en-US" sz="2000" b="1" dirty="0">
                <a:latin typeface="Times New Roman" panose="02020603050405020304" pitchFamily="18" charset="0"/>
                <a:cs typeface="Times New Roman" panose="02020603050405020304" pitchFamily="18" charset="0"/>
              </a:rPr>
              <a:t>DATA Collected from Bureau Of Transportation Statistics which provides the Historical Flight DATA.</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is collection Historical Flight Data like Airport, Carrier, Different type of Delays and Delay in minutes, Number of Arrival Flights and different reasons like carrier delayed flights arrival delayed Flights. </a:t>
            </a:r>
          </a:p>
        </p:txBody>
      </p:sp>
    </p:spTree>
    <p:extLst>
      <p:ext uri="{BB962C8B-B14F-4D97-AF65-F5344CB8AC3E}">
        <p14:creationId xmlns:p14="http://schemas.microsoft.com/office/powerpoint/2010/main" val="14217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3850" y="103746"/>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05492" y="1709618"/>
            <a:ext cx="11144764" cy="4925098"/>
          </a:xfrm>
        </p:spPr>
        <p:txBody>
          <a:bodyPr>
            <a:normAutofit fontScale="77500" lnSpcReduction="20000"/>
          </a:bodyPr>
          <a:lstStyle/>
          <a:p>
            <a:pPr>
              <a:lnSpc>
                <a:spcPct val="160000"/>
              </a:lnSpc>
            </a:pPr>
            <a:r>
              <a:rPr lang="en-US" sz="3100" b="1" dirty="0">
                <a:latin typeface="Times New Roman" panose="02020603050405020304" pitchFamily="18" charset="0"/>
                <a:cs typeface="Times New Roman" panose="02020603050405020304" pitchFamily="18" charset="0"/>
              </a:rPr>
              <a:t>Through this Project I would like address the Delay of Flights based on different  reasons. Where delay is greater than 120 minutes(2 hours).</a:t>
            </a:r>
          </a:p>
          <a:p>
            <a:pPr>
              <a:lnSpc>
                <a:spcPct val="160000"/>
              </a:lnSpc>
            </a:pPr>
            <a:r>
              <a:rPr lang="en-US" sz="3100" b="1" dirty="0">
                <a:latin typeface="Times New Roman" panose="02020603050405020304" pitchFamily="18" charset="0"/>
                <a:cs typeface="Times New Roman" panose="02020603050405020304" pitchFamily="18" charset="0"/>
              </a:rPr>
              <a:t>This Predictive Model helps both Airlines and Passengers to organize their journey; Airlines can effectively manage and Improve their operations</a:t>
            </a:r>
          </a:p>
          <a:p>
            <a:pPr>
              <a:lnSpc>
                <a:spcPct val="160000"/>
              </a:lnSpc>
            </a:pPr>
            <a:r>
              <a:rPr lang="en-US" sz="3100" b="1" dirty="0">
                <a:latin typeface="Times New Roman" panose="02020603050405020304" pitchFamily="18" charset="0"/>
                <a:cs typeface="Times New Roman" panose="02020603050405020304" pitchFamily="18" charset="0"/>
              </a:rPr>
              <a:t>After understanding the DATA, Independent variable and multiple Dependent Variables. </a:t>
            </a:r>
          </a:p>
          <a:p>
            <a:pPr>
              <a:lnSpc>
                <a:spcPct val="160000"/>
              </a:lnSpc>
            </a:pPr>
            <a:r>
              <a:rPr lang="en-US" sz="3100" b="1" dirty="0">
                <a:latin typeface="Times New Roman" panose="02020603050405020304" pitchFamily="18" charset="0"/>
                <a:cs typeface="Times New Roman" panose="02020603050405020304" pitchFamily="18" charset="0"/>
              </a:rPr>
              <a:t>I opted for Logistic Regression and Decision Tree for the prediction and to create a Model. </a:t>
            </a:r>
          </a:p>
          <a:p>
            <a:pPr marL="0" indent="0">
              <a:buNone/>
            </a:pPr>
            <a:r>
              <a:rPr lang="en-US" dirty="0"/>
              <a:t> </a:t>
            </a:r>
          </a:p>
        </p:txBody>
      </p:sp>
    </p:spTree>
    <p:extLst>
      <p:ext uri="{BB962C8B-B14F-4D97-AF65-F5344CB8AC3E}">
        <p14:creationId xmlns:p14="http://schemas.microsoft.com/office/powerpoint/2010/main" val="7254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131064" y="109061"/>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10808" y="1768098"/>
            <a:ext cx="9950103" cy="3513514"/>
          </a:xfrm>
        </p:spPr>
        <p:txBody>
          <a:bodyPr/>
          <a:lstStyle/>
          <a:p>
            <a:endParaRPr lang="en-US" dirty="0"/>
          </a:p>
        </p:txBody>
      </p:sp>
    </p:spTree>
    <p:extLst>
      <p:ext uri="{BB962C8B-B14F-4D97-AF65-F5344CB8AC3E}">
        <p14:creationId xmlns:p14="http://schemas.microsoft.com/office/powerpoint/2010/main" val="41646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9167" y="93113"/>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Limitations Of the Project:</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492572" y="1741516"/>
            <a:ext cx="9950103" cy="3513514"/>
          </a:xfrm>
        </p:spPr>
        <p:txBody>
          <a:bodyPr/>
          <a:lstStyle/>
          <a:p>
            <a:endParaRPr lang="en-US" dirty="0"/>
          </a:p>
        </p:txBody>
      </p:sp>
    </p:spTree>
    <p:extLst>
      <p:ext uri="{BB962C8B-B14F-4D97-AF65-F5344CB8AC3E}">
        <p14:creationId xmlns:p14="http://schemas.microsoft.com/office/powerpoint/2010/main" val="345586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9526A-D573-63FE-A05E-FD4E24B12CDC}"/>
              </a:ext>
            </a:extLst>
          </p:cNvPr>
          <p:cNvSpPr txBox="1"/>
          <p:nvPr/>
        </p:nvSpPr>
        <p:spPr>
          <a:xfrm>
            <a:off x="409353" y="451884"/>
            <a:ext cx="5523614" cy="923330"/>
          </a:xfrm>
          <a:prstGeom prst="rect">
            <a:avLst/>
          </a:prstGeom>
          <a:noFill/>
        </p:spPr>
        <p:txBody>
          <a:bodyPr wrap="square" rtlCol="0">
            <a:spAutoFit/>
          </a:bodyPr>
          <a:lstStyle/>
          <a:p>
            <a:r>
              <a:rPr lang="en-US" sz="5400" b="1" dirty="0">
                <a:solidFill>
                  <a:srgbClr val="FF0000"/>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95673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9526A-D573-63FE-A05E-FD4E24B12CDC}"/>
              </a:ext>
            </a:extLst>
          </p:cNvPr>
          <p:cNvSpPr txBox="1"/>
          <p:nvPr/>
        </p:nvSpPr>
        <p:spPr>
          <a:xfrm>
            <a:off x="409353" y="451884"/>
            <a:ext cx="5523614" cy="923330"/>
          </a:xfrm>
          <a:prstGeom prst="rect">
            <a:avLst/>
          </a:prstGeom>
          <a:noFill/>
        </p:spPr>
        <p:txBody>
          <a:bodyPr wrap="square" rtlCol="0">
            <a:spAutoFit/>
          </a:bodyPr>
          <a:lstStyle/>
          <a:p>
            <a:r>
              <a:rPr lang="en-US" sz="5400" b="1" dirty="0" err="1">
                <a:solidFill>
                  <a:srgbClr val="FF0000"/>
                </a:solidFill>
                <a:latin typeface="Times New Roman" panose="02020603050405020304" pitchFamily="18" charset="0"/>
                <a:cs typeface="Times New Roman" panose="02020603050405020304" pitchFamily="18" charset="0"/>
              </a:rPr>
              <a:t>Future_Work</a:t>
            </a:r>
            <a:r>
              <a:rPr lang="en-US" sz="5400" b="1" dirty="0">
                <a:solidFill>
                  <a:srgbClr val="FF000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92EA5F8C-021D-8807-5F71-4E71A914240C}"/>
              </a:ext>
            </a:extLst>
          </p:cNvPr>
          <p:cNvSpPr txBox="1"/>
          <p:nvPr/>
        </p:nvSpPr>
        <p:spPr>
          <a:xfrm>
            <a:off x="595424" y="1254642"/>
            <a:ext cx="10138144" cy="50119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 would like to work further on this project by collecting the Data for the single airport with different carriers and considering other delays such as operational delays which include Ground operations delay, carrier check in delays. </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Working on the single Airport rather than collecting a wide will allow an Airport Management to Organize and work on their operations will improve the Operational Performance of that Airport.</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Same can be performed for each Carrier considering the limitations of the Airport and Federal and International Aviation Regulations.</a:t>
            </a:r>
          </a:p>
        </p:txBody>
      </p:sp>
    </p:spTree>
    <p:extLst>
      <p:ext uri="{BB962C8B-B14F-4D97-AF65-F5344CB8AC3E}">
        <p14:creationId xmlns:p14="http://schemas.microsoft.com/office/powerpoint/2010/main" val="1806626677"/>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2788</TotalTime>
  <Words>288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Times New Roman</vt:lpstr>
      <vt:lpstr>BlocksVTI</vt:lpstr>
      <vt:lpstr>   Flight Delay Prediction  J Vinay POLANKI M00355995 </vt:lpstr>
      <vt:lpstr>Outline Of Project</vt:lpstr>
      <vt:lpstr>Motivation Of the Project:</vt:lpstr>
      <vt:lpstr>DATA:</vt:lpstr>
      <vt:lpstr>Research Question:</vt:lpstr>
      <vt:lpstr>Challenges:</vt:lpstr>
      <vt:lpstr>Limitations Of the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&amp; Visualisation</dc:title>
  <dc:creator>j vinay k Polanki</dc:creator>
  <cp:lastModifiedBy>j vinay k Polanki</cp:lastModifiedBy>
  <cp:revision>17</cp:revision>
  <dcterms:created xsi:type="dcterms:W3CDTF">2024-02-10T23:31:06Z</dcterms:created>
  <dcterms:modified xsi:type="dcterms:W3CDTF">2024-04-30T19:20:42Z</dcterms:modified>
</cp:coreProperties>
</file>