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7" r:id="rId1"/>
  </p:sldMasterIdLst>
  <p:sldIdLst>
    <p:sldId id="257" r:id="rId2"/>
    <p:sldId id="264" r:id="rId3"/>
    <p:sldId id="260" r:id="rId4"/>
    <p:sldId id="261" r:id="rId5"/>
    <p:sldId id="262" r:id="rId6"/>
    <p:sldId id="266" r:id="rId7"/>
    <p:sldId id="267" r:id="rId8"/>
    <p:sldId id="263" r:id="rId9"/>
    <p:sldId id="268" r:id="rId10"/>
    <p:sldId id="269" r:id="rId11"/>
    <p:sldId id="265" r:id="rId12"/>
    <p:sldId id="2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0ED9C2-900D-414B-8D19-C0D7B7C29432}">
          <p14:sldIdLst>
            <p14:sldId id="257"/>
            <p14:sldId id="264"/>
            <p14:sldId id="260"/>
            <p14:sldId id="261"/>
            <p14:sldId id="262"/>
            <p14:sldId id="266"/>
            <p14:sldId id="267"/>
            <p14:sldId id="263"/>
            <p14:sldId id="268"/>
            <p14:sldId id="269"/>
            <p14:sldId id="265"/>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0" d="100"/>
          <a:sy n="80" d="100"/>
        </p:scale>
        <p:origin x="6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5/4/2024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37166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5/4/2024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2228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5/4/2024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6288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5/4/2024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38129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5/4/2024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6486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5/4/2024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45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5/4/2024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9341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5/4/2024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7682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5/4/2024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1601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5/4/2024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91435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5/4/2024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5364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5/4/2024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932152132"/>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0" r:id="rId6"/>
    <p:sldLayoutId id="2147484036" r:id="rId7"/>
    <p:sldLayoutId id="2147484037" r:id="rId8"/>
    <p:sldLayoutId id="2147484038" r:id="rId9"/>
    <p:sldLayoutId id="2147484039" r:id="rId10"/>
    <p:sldLayoutId id="2147484041"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2" name="Rectangle 41">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C6D1572E-35F2-4C21-AA69-B57A2482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F0679-BD99-C95E-9309-A32860E9F26A}"/>
              </a:ext>
            </a:extLst>
          </p:cNvPr>
          <p:cNvSpPr>
            <a:spLocks noGrp="1"/>
          </p:cNvSpPr>
          <p:nvPr>
            <p:ph type="title"/>
          </p:nvPr>
        </p:nvSpPr>
        <p:spPr>
          <a:xfrm>
            <a:off x="1180686" y="1552354"/>
            <a:ext cx="8457727" cy="3899616"/>
          </a:xfrm>
        </p:spPr>
        <p:txBody>
          <a:bodyPr vert="horz" lIns="91440" tIns="45720" rIns="91440" bIns="45720" rtlCol="0" anchor="b">
            <a:normAutofit fontScale="90000"/>
          </a:bodyPr>
          <a:lstStyle/>
          <a:p>
            <a:pPr algn="ctr"/>
            <a:br>
              <a:rPr lang="en-US" sz="5300" dirty="0">
                <a:solidFill>
                  <a:srgbClr val="FF0000"/>
                </a:solidFill>
                <a:latin typeface="Times New Roman" panose="02020603050405020304" pitchFamily="18" charset="0"/>
                <a:cs typeface="Times New Roman" panose="02020603050405020304" pitchFamily="18" charset="0"/>
              </a:rPr>
            </a:br>
            <a:br>
              <a:rPr lang="en-US" sz="5300" dirty="0">
                <a:solidFill>
                  <a:srgbClr val="FF0000"/>
                </a:solidFill>
                <a:latin typeface="Times New Roman" panose="02020603050405020304" pitchFamily="18" charset="0"/>
                <a:cs typeface="Times New Roman" panose="02020603050405020304" pitchFamily="18" charset="0"/>
              </a:rPr>
            </a:br>
            <a:br>
              <a:rPr lang="en-US" sz="5300" dirty="0">
                <a:solidFill>
                  <a:srgbClr val="FF0000"/>
                </a:solidFill>
                <a:latin typeface="Times New Roman" panose="02020603050405020304" pitchFamily="18" charset="0"/>
                <a:cs typeface="Times New Roman" panose="02020603050405020304" pitchFamily="18" charset="0"/>
              </a:rPr>
            </a:br>
            <a:r>
              <a:rPr lang="en-US" sz="5300" dirty="0">
                <a:solidFill>
                  <a:srgbClr val="FF0000"/>
                </a:solidFill>
                <a:latin typeface="Times New Roman" panose="02020603050405020304" pitchFamily="18" charset="0"/>
                <a:cs typeface="Times New Roman" panose="02020603050405020304" pitchFamily="18" charset="0"/>
              </a:rPr>
              <a:t>Flight Delay Prediction</a:t>
            </a:r>
            <a:br>
              <a:rPr lang="en-US" sz="4900" dirty="0">
                <a:solidFill>
                  <a:srgbClr val="FF0000"/>
                </a:solidFill>
                <a:latin typeface="Times New Roman" panose="02020603050405020304" pitchFamily="18" charset="0"/>
                <a:cs typeface="Times New Roman" panose="02020603050405020304" pitchFamily="18" charset="0"/>
              </a:rPr>
            </a:br>
            <a:br>
              <a:rPr lang="en-US" sz="4900" dirty="0">
                <a:solidFill>
                  <a:srgbClr val="FF0000"/>
                </a:solidFill>
                <a:latin typeface="Times New Roman" panose="02020603050405020304" pitchFamily="18" charset="0"/>
                <a:cs typeface="Times New Roman" panose="02020603050405020304" pitchFamily="18" charset="0"/>
              </a:rPr>
            </a:br>
            <a:r>
              <a:rPr lang="en-US" sz="2700" dirty="0">
                <a:solidFill>
                  <a:srgbClr val="00B050"/>
                </a:solidFill>
                <a:latin typeface="Times New Roman" panose="02020603050405020304" pitchFamily="18" charset="0"/>
                <a:cs typeface="Times New Roman" panose="02020603050405020304" pitchFamily="18" charset="0"/>
              </a:rPr>
              <a:t>J Vinay POLANKI</a:t>
            </a:r>
            <a:br>
              <a:rPr lang="en-US" sz="2700" dirty="0">
                <a:solidFill>
                  <a:srgbClr val="00B050"/>
                </a:solidFill>
                <a:latin typeface="Times New Roman" panose="02020603050405020304" pitchFamily="18" charset="0"/>
                <a:cs typeface="Times New Roman" panose="02020603050405020304" pitchFamily="18" charset="0"/>
              </a:rPr>
            </a:br>
            <a:r>
              <a:rPr lang="en-US" sz="2700" dirty="0">
                <a:solidFill>
                  <a:srgbClr val="00B050"/>
                </a:solidFill>
                <a:latin typeface="Times New Roman" panose="02020603050405020304" pitchFamily="18" charset="0"/>
                <a:cs typeface="Times New Roman" panose="02020603050405020304" pitchFamily="18" charset="0"/>
              </a:rPr>
              <a:t>M00355995</a:t>
            </a:r>
            <a:br>
              <a:rPr lang="en-US" sz="4900" dirty="0">
                <a:solidFill>
                  <a:srgbClr val="FF0000"/>
                </a:solidFill>
                <a:latin typeface="Times New Roman" panose="02020603050405020304" pitchFamily="18" charset="0"/>
                <a:cs typeface="Times New Roman" panose="02020603050405020304" pitchFamily="18" charset="0"/>
              </a:rPr>
            </a:br>
            <a:endParaRPr lang="en-US" sz="4000" b="1" kern="120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E29D51-6807-096C-CB69-38E5C607C6EE}"/>
              </a:ext>
            </a:extLst>
          </p:cNvPr>
          <p:cNvSpPr txBox="1"/>
          <p:nvPr/>
        </p:nvSpPr>
        <p:spPr>
          <a:xfrm>
            <a:off x="397148" y="779246"/>
            <a:ext cx="10618631"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CIS 663 Developing Analytical Applications</a:t>
            </a:r>
          </a:p>
        </p:txBody>
      </p:sp>
    </p:spTree>
    <p:extLst>
      <p:ext uri="{BB962C8B-B14F-4D97-AF65-F5344CB8AC3E}">
        <p14:creationId xmlns:p14="http://schemas.microsoft.com/office/powerpoint/2010/main" val="86511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19526A-D573-63FE-A05E-FD4E24B12CDC}"/>
              </a:ext>
            </a:extLst>
          </p:cNvPr>
          <p:cNvSpPr txBox="1"/>
          <p:nvPr/>
        </p:nvSpPr>
        <p:spPr>
          <a:xfrm>
            <a:off x="1084728" y="1597961"/>
            <a:ext cx="2628969" cy="3162300"/>
          </a:xfrm>
          <a:prstGeom prst="rect">
            <a:avLst/>
          </a:prstGeom>
        </p:spPr>
        <p:txBody>
          <a:bodyPr vert="horz" lIns="91440" tIns="45720" rIns="91440" bIns="45720" rtlCol="0" anchor="t">
            <a:normAutofit/>
          </a:bodyPr>
          <a:lstStyle/>
          <a:p>
            <a:pPr>
              <a:lnSpc>
                <a:spcPct val="110000"/>
              </a:lnSpc>
              <a:spcBef>
                <a:spcPct val="0"/>
              </a:spcBef>
              <a:spcAft>
                <a:spcPts val="600"/>
              </a:spcAft>
            </a:pPr>
            <a:r>
              <a:rPr lang="en-US" sz="2400" b="1">
                <a:latin typeface="+mj-lt"/>
                <a:ea typeface="+mj-ea"/>
                <a:cs typeface="+mj-cs"/>
              </a:rPr>
              <a:t>Interpretation Of Results:</a:t>
            </a:r>
          </a:p>
        </p:txBody>
      </p:sp>
      <p:sp>
        <p:nvSpPr>
          <p:cNvPr id="13" name="Freeform: Shape 12">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diagram of a tree&#10;&#10;Description automatically generated">
            <a:extLst>
              <a:ext uri="{FF2B5EF4-FFF2-40B4-BE49-F238E27FC236}">
                <a16:creationId xmlns:a16="http://schemas.microsoft.com/office/drawing/2014/main" id="{E663878E-A504-2ECF-84C3-997B665AF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298" y="426262"/>
            <a:ext cx="9069572" cy="5698091"/>
          </a:xfrm>
          <a:prstGeom prst="rect">
            <a:avLst/>
          </a:prstGeom>
        </p:spPr>
      </p:pic>
    </p:spTree>
    <p:extLst>
      <p:ext uri="{BB962C8B-B14F-4D97-AF65-F5344CB8AC3E}">
        <p14:creationId xmlns:p14="http://schemas.microsoft.com/office/powerpoint/2010/main" val="374541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9526A-D573-63FE-A05E-FD4E24B12CDC}"/>
              </a:ext>
            </a:extLst>
          </p:cNvPr>
          <p:cNvSpPr txBox="1"/>
          <p:nvPr/>
        </p:nvSpPr>
        <p:spPr>
          <a:xfrm>
            <a:off x="409353" y="451884"/>
            <a:ext cx="5523614" cy="923330"/>
          </a:xfrm>
          <a:prstGeom prst="rect">
            <a:avLst/>
          </a:prstGeom>
          <a:noFill/>
        </p:spPr>
        <p:txBody>
          <a:bodyPr wrap="square" rtlCol="0">
            <a:spAutoFit/>
          </a:bodyPr>
          <a:lstStyle/>
          <a:p>
            <a:r>
              <a:rPr lang="en-US" sz="5400" b="1" dirty="0" err="1">
                <a:solidFill>
                  <a:srgbClr val="FF0000"/>
                </a:solidFill>
                <a:latin typeface="Times New Roman" panose="02020603050405020304" pitchFamily="18" charset="0"/>
                <a:cs typeface="Times New Roman" panose="02020603050405020304" pitchFamily="18" charset="0"/>
              </a:rPr>
              <a:t>Future_Work</a:t>
            </a:r>
            <a:r>
              <a:rPr lang="en-US" sz="5400" b="1" dirty="0">
                <a:solidFill>
                  <a:srgbClr val="FF0000"/>
                </a:solidFill>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92EA5F8C-021D-8807-5F71-4E71A914240C}"/>
              </a:ext>
            </a:extLst>
          </p:cNvPr>
          <p:cNvSpPr txBox="1"/>
          <p:nvPr/>
        </p:nvSpPr>
        <p:spPr>
          <a:xfrm>
            <a:off x="212246" y="1375214"/>
            <a:ext cx="11143731" cy="51855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 would like to work further on this project by collecting the Data for the single airport with different carriers and considering other delays such as operational delays which include Ground operations delay, carrier check in delays. </a:t>
            </a: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Working on the single Airport rather than collecting a wide will allow an Airport Management to Organize and work on their operations will improve the Operational Performance of that Airport.</a:t>
            </a: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Same can be performed for each Carrier considering the limitations of the Airport and Federal and International Aviation Regulations.   </a:t>
            </a:r>
            <a:r>
              <a:rPr lang="en-US" sz="2800" b="1" dirty="0">
                <a:solidFill>
                  <a:srgbClr val="FF0000"/>
                </a:solidFill>
                <a:latin typeface="Times New Roman" panose="02020603050405020304" pitchFamily="18" charset="0"/>
                <a:cs typeface="Times New Roman" panose="02020603050405020304" pitchFamily="18" charset="0"/>
              </a:rPr>
              <a:t> Can Perform Same with each Individual </a:t>
            </a:r>
            <a:r>
              <a:rPr lang="en-US" sz="2800" b="1" dirty="0" err="1">
                <a:solidFill>
                  <a:srgbClr val="FF0000"/>
                </a:solidFill>
                <a:latin typeface="Times New Roman" panose="02020603050405020304" pitchFamily="18" charset="0"/>
                <a:cs typeface="Times New Roman" panose="02020603050405020304" pitchFamily="18" charset="0"/>
              </a:rPr>
              <a:t>Ailines</a:t>
            </a:r>
            <a:r>
              <a:rPr lang="en-US" sz="2800" b="1" dirty="0">
                <a:solidFill>
                  <a:srgbClr val="FF0000"/>
                </a:solidFill>
                <a:latin typeface="Times New Roman" panose="02020603050405020304" pitchFamily="18" charset="0"/>
                <a:cs typeface="Times New Roman" panose="02020603050405020304" pitchFamily="18" charset="0"/>
              </a:rPr>
              <a:t>.</a:t>
            </a:r>
            <a:endParaRPr 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62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Freeform: Shape 92">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5" name="Rectangle 94">
            <a:extLst>
              <a:ext uri="{FF2B5EF4-FFF2-40B4-BE49-F238E27FC236}">
                <a16:creationId xmlns:a16="http://schemas.microsoft.com/office/drawing/2014/main" id="{6362EDFF-7BE1-4149-A745-FFD7211E6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plash of colors on a white surface">
            <a:extLst>
              <a:ext uri="{FF2B5EF4-FFF2-40B4-BE49-F238E27FC236}">
                <a16:creationId xmlns:a16="http://schemas.microsoft.com/office/drawing/2014/main" id="{FA2450EB-3358-8AA8-5495-5032C824E479}"/>
              </a:ext>
            </a:extLst>
          </p:cNvPr>
          <p:cNvPicPr>
            <a:picLocks noChangeAspect="1"/>
          </p:cNvPicPr>
          <p:nvPr/>
        </p:nvPicPr>
        <p:blipFill rotWithShape="1">
          <a:blip r:embed="rId2"/>
          <a:srcRect t="9244" b="15756"/>
          <a:stretch/>
        </p:blipFill>
        <p:spPr>
          <a:xfrm>
            <a:off x="-87454" y="-26891"/>
            <a:ext cx="12191980" cy="6857990"/>
          </a:xfrm>
          <a:prstGeom prst="rect">
            <a:avLst/>
          </a:prstGeom>
        </p:spPr>
      </p:pic>
      <p:sp>
        <p:nvSpPr>
          <p:cNvPr id="7" name="TextBox 6">
            <a:extLst>
              <a:ext uri="{FF2B5EF4-FFF2-40B4-BE49-F238E27FC236}">
                <a16:creationId xmlns:a16="http://schemas.microsoft.com/office/drawing/2014/main" id="{E59A36DF-8F04-CAE5-3A45-8FDA94140EAF}"/>
              </a:ext>
            </a:extLst>
          </p:cNvPr>
          <p:cNvSpPr txBox="1"/>
          <p:nvPr/>
        </p:nvSpPr>
        <p:spPr>
          <a:xfrm>
            <a:off x="3490175" y="4845570"/>
            <a:ext cx="9144000" cy="2308324"/>
          </a:xfrm>
          <a:prstGeom prst="rect">
            <a:avLst/>
          </a:prstGeom>
          <a:noFill/>
        </p:spPr>
        <p:txBody>
          <a:bodyPr wrap="square" rtlCol="0">
            <a:spAutoFit/>
          </a:bodyPr>
          <a:lstStyle/>
          <a:p>
            <a:pPr algn="ctr"/>
            <a:r>
              <a:rPr lang="en-US" sz="9600" b="1" dirty="0">
                <a:latin typeface="Times New Roman" panose="02020603050405020304" pitchFamily="18" charset="0"/>
                <a:cs typeface="Times New Roman" panose="02020603050405020304" pitchFamily="18" charset="0"/>
              </a:rPr>
              <a:t>Thanks</a:t>
            </a:r>
          </a:p>
          <a:p>
            <a:pPr algn="ct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58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E455-8779-EAAE-0D5F-2393B9DDCA3B}"/>
              </a:ext>
            </a:extLst>
          </p:cNvPr>
          <p:cNvSpPr>
            <a:spLocks noGrp="1"/>
          </p:cNvSpPr>
          <p:nvPr>
            <p:ph type="title"/>
          </p:nvPr>
        </p:nvSpPr>
        <p:spPr>
          <a:xfrm>
            <a:off x="450041" y="260497"/>
            <a:ext cx="9950103" cy="606345"/>
          </a:xfrm>
        </p:spPr>
        <p:txBody>
          <a:bodyPr/>
          <a:lstStyle/>
          <a:p>
            <a:r>
              <a:rPr lang="en-US" dirty="0">
                <a:solidFill>
                  <a:srgbClr val="FF0000"/>
                </a:solidFill>
                <a:latin typeface="Times New Roman" panose="02020603050405020304" pitchFamily="18" charset="0"/>
                <a:cs typeface="Times New Roman" panose="02020603050405020304" pitchFamily="18" charset="0"/>
              </a:rPr>
              <a:t>Outline Of Project</a:t>
            </a:r>
          </a:p>
        </p:txBody>
      </p:sp>
      <p:sp>
        <p:nvSpPr>
          <p:cNvPr id="3" name="Content Placeholder 2">
            <a:extLst>
              <a:ext uri="{FF2B5EF4-FFF2-40B4-BE49-F238E27FC236}">
                <a16:creationId xmlns:a16="http://schemas.microsoft.com/office/drawing/2014/main" id="{8D72B272-D74F-DC8F-4F45-5BAF7B49AB15}"/>
              </a:ext>
            </a:extLst>
          </p:cNvPr>
          <p:cNvSpPr>
            <a:spLocks noGrp="1"/>
          </p:cNvSpPr>
          <p:nvPr>
            <p:ph idx="1"/>
          </p:nvPr>
        </p:nvSpPr>
        <p:spPr>
          <a:xfrm>
            <a:off x="524469" y="1130143"/>
            <a:ext cx="9950103" cy="5132434"/>
          </a:xfrm>
        </p:spPr>
        <p:txBody>
          <a:bodyPr>
            <a:normAutofit fontScale="92500" lnSpcReduction="10000"/>
          </a:bodyPr>
          <a:lstStyle/>
          <a:p>
            <a:r>
              <a:rPr lang="en-US" sz="3200" b="1" dirty="0">
                <a:latin typeface="Times New Roman" panose="02020603050405020304" pitchFamily="18" charset="0"/>
                <a:cs typeface="Times New Roman" panose="02020603050405020304" pitchFamily="18" charset="0"/>
              </a:rPr>
              <a:t>Motivation For Project</a:t>
            </a:r>
          </a:p>
          <a:p>
            <a:r>
              <a:rPr lang="en-US" sz="3200" b="1" dirty="0">
                <a:latin typeface="Times New Roman" panose="02020603050405020304" pitchFamily="18" charset="0"/>
                <a:cs typeface="Times New Roman" panose="02020603050405020304" pitchFamily="18" charset="0"/>
              </a:rPr>
              <a:t>Data</a:t>
            </a:r>
          </a:p>
          <a:p>
            <a:r>
              <a:rPr lang="en-US" sz="3200" b="1" dirty="0">
                <a:latin typeface="Times New Roman" panose="02020603050405020304" pitchFamily="18" charset="0"/>
                <a:cs typeface="Times New Roman" panose="02020603050405020304" pitchFamily="18" charset="0"/>
              </a:rPr>
              <a:t>Research Question </a:t>
            </a:r>
          </a:p>
          <a:p>
            <a:r>
              <a:rPr lang="en-US" sz="3200" b="1" dirty="0">
                <a:latin typeface="Times New Roman" panose="02020603050405020304" pitchFamily="18" charset="0"/>
                <a:cs typeface="Times New Roman" panose="02020603050405020304" pitchFamily="18" charset="0"/>
              </a:rPr>
              <a:t>Challenges</a:t>
            </a:r>
          </a:p>
          <a:p>
            <a:r>
              <a:rPr lang="en-US" sz="3200" b="1" dirty="0">
                <a:latin typeface="Times New Roman" panose="02020603050405020304" pitchFamily="18" charset="0"/>
                <a:cs typeface="Times New Roman" panose="02020603050405020304" pitchFamily="18" charset="0"/>
              </a:rPr>
              <a:t>Discussion and Limitations</a:t>
            </a:r>
          </a:p>
          <a:p>
            <a:r>
              <a:rPr lang="en-US" sz="3200" b="1" dirty="0">
                <a:latin typeface="Times New Roman" panose="02020603050405020304" pitchFamily="18" charset="0"/>
                <a:cs typeface="Times New Roman" panose="02020603050405020304" pitchFamily="18" charset="0"/>
              </a:rPr>
              <a:t>Results</a:t>
            </a:r>
          </a:p>
          <a:p>
            <a:r>
              <a:rPr lang="en-US" sz="3200" b="1" dirty="0">
                <a:latin typeface="Times New Roman" panose="02020603050405020304" pitchFamily="18" charset="0"/>
                <a:cs typeface="Times New Roman" panose="02020603050405020304" pitchFamily="18" charset="0"/>
              </a:rPr>
              <a:t>Future Work</a:t>
            </a:r>
          </a:p>
          <a:p>
            <a:r>
              <a:rPr lang="en-US" sz="3200" b="1" dirty="0">
                <a:latin typeface="Times New Roman" panose="02020603050405020304" pitchFamily="18" charset="0"/>
                <a:cs typeface="Times New Roman" panose="02020603050405020304" pitchFamily="18" charset="0"/>
              </a:rPr>
              <a:t>Conclusion</a:t>
            </a:r>
          </a:p>
          <a:p>
            <a:pPr marL="0" indent="0">
              <a:buNone/>
            </a:pP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BC5B-3900-28DF-4D11-8B1A7A1150A6}"/>
              </a:ext>
            </a:extLst>
          </p:cNvPr>
          <p:cNvSpPr>
            <a:spLocks noGrp="1"/>
          </p:cNvSpPr>
          <p:nvPr>
            <p:ph type="title"/>
          </p:nvPr>
        </p:nvSpPr>
        <p:spPr>
          <a:xfrm>
            <a:off x="248022" y="0"/>
            <a:ext cx="9950103" cy="1507376"/>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Motivation Of the Project:</a:t>
            </a:r>
          </a:p>
        </p:txBody>
      </p:sp>
      <p:sp>
        <p:nvSpPr>
          <p:cNvPr id="3" name="Content Placeholder 2">
            <a:extLst>
              <a:ext uri="{FF2B5EF4-FFF2-40B4-BE49-F238E27FC236}">
                <a16:creationId xmlns:a16="http://schemas.microsoft.com/office/drawing/2014/main" id="{0FABD233-875C-5361-9B22-C0CFDA80A43D}"/>
              </a:ext>
            </a:extLst>
          </p:cNvPr>
          <p:cNvSpPr>
            <a:spLocks noGrp="1"/>
          </p:cNvSpPr>
          <p:nvPr>
            <p:ph idx="1"/>
          </p:nvPr>
        </p:nvSpPr>
        <p:spPr>
          <a:xfrm>
            <a:off x="407511" y="1885056"/>
            <a:ext cx="9950103" cy="3513514"/>
          </a:xfrm>
        </p:spPr>
        <p:txBody>
          <a:bodyPr>
            <a:normAutofit/>
          </a:bodyPr>
          <a:lstStyle/>
          <a:p>
            <a:r>
              <a:rPr lang="en-US" sz="2400" b="1" dirty="0">
                <a:latin typeface="Times New Roman" panose="02020603050405020304" pitchFamily="18" charset="0"/>
                <a:cs typeface="Times New Roman" panose="02020603050405020304" pitchFamily="18" charset="0"/>
              </a:rPr>
              <a:t>Indian Rail Tracking Application is the Idea behind the Project.</a:t>
            </a:r>
          </a:p>
          <a:p>
            <a:r>
              <a:rPr lang="en-US" sz="2400" b="1" dirty="0">
                <a:latin typeface="Times New Roman" panose="02020603050405020304" pitchFamily="18" charset="0"/>
                <a:cs typeface="Times New Roman" panose="02020603050405020304" pitchFamily="18" charset="0"/>
              </a:rPr>
              <a:t>Helps Airlines to increase Operational performance.</a:t>
            </a:r>
          </a:p>
          <a:p>
            <a:r>
              <a:rPr lang="en-US" sz="2400" b="1" dirty="0">
                <a:latin typeface="Times New Roman" panose="02020603050405020304" pitchFamily="18" charset="0"/>
                <a:cs typeface="Times New Roman" panose="02020603050405020304" pitchFamily="18" charset="0"/>
              </a:rPr>
              <a:t>Airlines Manages Operations and resources effectively</a:t>
            </a:r>
          </a:p>
          <a:p>
            <a:r>
              <a:rPr lang="en-US" sz="2400" b="1" dirty="0">
                <a:latin typeface="Times New Roman" panose="02020603050405020304" pitchFamily="18" charset="0"/>
                <a:cs typeface="Times New Roman" panose="02020603050405020304" pitchFamily="18" charset="0"/>
              </a:rPr>
              <a:t>Passengers can manage their travel based on the flight delay.</a:t>
            </a:r>
          </a:p>
          <a:p>
            <a:r>
              <a:rPr lang="en-US" sz="2400" b="1" dirty="0">
                <a:latin typeface="Times New Roman" panose="02020603050405020304" pitchFamily="18" charset="0"/>
                <a:cs typeface="Times New Roman" panose="02020603050405020304" pitchFamily="18" charset="0"/>
              </a:rPr>
              <a:t>provides better customer service and avoids Inconvenience</a:t>
            </a: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59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7756-8E0D-FD12-9253-26EFBA6D47BC}"/>
              </a:ext>
            </a:extLst>
          </p:cNvPr>
          <p:cNvSpPr>
            <a:spLocks noGrp="1"/>
          </p:cNvSpPr>
          <p:nvPr>
            <p:ph type="title"/>
          </p:nvPr>
        </p:nvSpPr>
        <p:spPr>
          <a:xfrm>
            <a:off x="51320" y="45267"/>
            <a:ext cx="9950103" cy="1507376"/>
          </a:xfrm>
        </p:spPr>
        <p:txBody>
          <a:bodyPr/>
          <a:lstStyle/>
          <a:p>
            <a:r>
              <a:rPr lang="en-US" dirty="0">
                <a:solidFill>
                  <a:srgbClr val="FF0000"/>
                </a:solidFill>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D6D24AFD-822B-5927-E8A5-EBE9A5F27F8D}"/>
              </a:ext>
            </a:extLst>
          </p:cNvPr>
          <p:cNvSpPr>
            <a:spLocks noGrp="1"/>
          </p:cNvSpPr>
          <p:nvPr>
            <p:ph idx="1"/>
          </p:nvPr>
        </p:nvSpPr>
        <p:spPr>
          <a:xfrm>
            <a:off x="162962" y="1709619"/>
            <a:ext cx="9950103" cy="3513514"/>
          </a:xfrm>
        </p:spPr>
        <p:txBody>
          <a:bodyPr>
            <a:normAutofit/>
          </a:bodyPr>
          <a:lstStyle/>
          <a:p>
            <a:r>
              <a:rPr lang="en-US" sz="2000" b="1" dirty="0">
                <a:latin typeface="Times New Roman" panose="02020603050405020304" pitchFamily="18" charset="0"/>
                <a:cs typeface="Times New Roman" panose="02020603050405020304" pitchFamily="18" charset="0"/>
              </a:rPr>
              <a:t>DATA Collected from Bureau Of Transportation Statistics which provides the Historical Flight DATA.</a:t>
            </a:r>
          </a:p>
          <a:p>
            <a:pPr marL="0" indent="0">
              <a:buNone/>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is collection Historical Flight Data like Airport, Carrier, Different type of Delays and Delay in minutes, Number of Arrival Flights and different reasons like carrier delayed flights arrival delayed Flights. </a:t>
            </a:r>
          </a:p>
        </p:txBody>
      </p:sp>
    </p:spTree>
    <p:extLst>
      <p:ext uri="{BB962C8B-B14F-4D97-AF65-F5344CB8AC3E}">
        <p14:creationId xmlns:p14="http://schemas.microsoft.com/office/powerpoint/2010/main" val="142177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AF9B-5767-24CA-2B15-23CFC3B9925C}"/>
              </a:ext>
            </a:extLst>
          </p:cNvPr>
          <p:cNvSpPr>
            <a:spLocks noGrp="1"/>
          </p:cNvSpPr>
          <p:nvPr>
            <p:ph type="title"/>
          </p:nvPr>
        </p:nvSpPr>
        <p:spPr>
          <a:xfrm>
            <a:off x="93850" y="103746"/>
            <a:ext cx="9950103" cy="1507376"/>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Research Question:</a:t>
            </a:r>
          </a:p>
        </p:txBody>
      </p:sp>
      <p:sp>
        <p:nvSpPr>
          <p:cNvPr id="3" name="Content Placeholder 2">
            <a:extLst>
              <a:ext uri="{FF2B5EF4-FFF2-40B4-BE49-F238E27FC236}">
                <a16:creationId xmlns:a16="http://schemas.microsoft.com/office/drawing/2014/main" id="{2C9C959A-BD83-AF62-7D53-24B8544426CB}"/>
              </a:ext>
            </a:extLst>
          </p:cNvPr>
          <p:cNvSpPr>
            <a:spLocks noGrp="1"/>
          </p:cNvSpPr>
          <p:nvPr>
            <p:ph idx="1"/>
          </p:nvPr>
        </p:nvSpPr>
        <p:spPr>
          <a:xfrm>
            <a:off x="205492" y="1709618"/>
            <a:ext cx="11144764" cy="4925098"/>
          </a:xfrm>
        </p:spPr>
        <p:txBody>
          <a:bodyPr>
            <a:normAutofit fontScale="77500" lnSpcReduction="20000"/>
          </a:bodyPr>
          <a:lstStyle/>
          <a:p>
            <a:pPr>
              <a:lnSpc>
                <a:spcPct val="160000"/>
              </a:lnSpc>
            </a:pPr>
            <a:r>
              <a:rPr lang="en-US" sz="3100" b="1" dirty="0">
                <a:latin typeface="Times New Roman" panose="02020603050405020304" pitchFamily="18" charset="0"/>
                <a:cs typeface="Times New Roman" panose="02020603050405020304" pitchFamily="18" charset="0"/>
              </a:rPr>
              <a:t>Through this Project I would like address the Delay of Flights based on different  reasons. Where delay is greater than 120 minutes(2 hours).</a:t>
            </a:r>
          </a:p>
          <a:p>
            <a:pPr>
              <a:lnSpc>
                <a:spcPct val="160000"/>
              </a:lnSpc>
            </a:pPr>
            <a:r>
              <a:rPr lang="en-US" sz="3100" b="1" dirty="0">
                <a:latin typeface="Times New Roman" panose="02020603050405020304" pitchFamily="18" charset="0"/>
                <a:cs typeface="Times New Roman" panose="02020603050405020304" pitchFamily="18" charset="0"/>
              </a:rPr>
              <a:t>This Predictive Model helps both Airlines and Passengers to organize their journey; Airlines can effectively manage and Improve their operations</a:t>
            </a:r>
          </a:p>
          <a:p>
            <a:pPr>
              <a:lnSpc>
                <a:spcPct val="160000"/>
              </a:lnSpc>
            </a:pPr>
            <a:r>
              <a:rPr lang="en-US" sz="3100" b="1" dirty="0">
                <a:latin typeface="Times New Roman" panose="02020603050405020304" pitchFamily="18" charset="0"/>
                <a:cs typeface="Times New Roman" panose="02020603050405020304" pitchFamily="18" charset="0"/>
              </a:rPr>
              <a:t>After understanding the DATA, Independent variable and multiple Dependent Variables. </a:t>
            </a:r>
          </a:p>
          <a:p>
            <a:pPr>
              <a:lnSpc>
                <a:spcPct val="160000"/>
              </a:lnSpc>
            </a:pPr>
            <a:r>
              <a:rPr lang="en-US" sz="3100" b="1" dirty="0">
                <a:latin typeface="Times New Roman" panose="02020603050405020304" pitchFamily="18" charset="0"/>
                <a:cs typeface="Times New Roman" panose="02020603050405020304" pitchFamily="18" charset="0"/>
              </a:rPr>
              <a:t>I opted for Logistic Regression and Decision Tree for the prediction and to create a Model. </a:t>
            </a:r>
          </a:p>
          <a:p>
            <a:pPr marL="0" indent="0">
              <a:buNone/>
            </a:pPr>
            <a:r>
              <a:rPr lang="en-US" dirty="0"/>
              <a:t> </a:t>
            </a:r>
          </a:p>
        </p:txBody>
      </p:sp>
    </p:spTree>
    <p:extLst>
      <p:ext uri="{BB962C8B-B14F-4D97-AF65-F5344CB8AC3E}">
        <p14:creationId xmlns:p14="http://schemas.microsoft.com/office/powerpoint/2010/main" val="72545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AF9B-5767-24CA-2B15-23CFC3B9925C}"/>
              </a:ext>
            </a:extLst>
          </p:cNvPr>
          <p:cNvSpPr>
            <a:spLocks noGrp="1"/>
          </p:cNvSpPr>
          <p:nvPr>
            <p:ph type="title"/>
          </p:nvPr>
        </p:nvSpPr>
        <p:spPr>
          <a:xfrm>
            <a:off x="131064" y="109061"/>
            <a:ext cx="9950103" cy="1507376"/>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2C9C959A-BD83-AF62-7D53-24B8544426CB}"/>
              </a:ext>
            </a:extLst>
          </p:cNvPr>
          <p:cNvSpPr>
            <a:spLocks noGrp="1"/>
          </p:cNvSpPr>
          <p:nvPr>
            <p:ph idx="1"/>
          </p:nvPr>
        </p:nvSpPr>
        <p:spPr>
          <a:xfrm>
            <a:off x="210808" y="1768098"/>
            <a:ext cx="11023249" cy="3513514"/>
          </a:xfrm>
        </p:spPr>
        <p:txBody>
          <a:bodyPr/>
          <a:lstStyle/>
          <a:p>
            <a:r>
              <a:rPr lang="en-US" sz="3200" b="1" dirty="0">
                <a:latin typeface="Times New Roman" panose="02020603050405020304" pitchFamily="18" charset="0"/>
                <a:cs typeface="Times New Roman" panose="02020603050405020304" pitchFamily="18" charset="0"/>
              </a:rPr>
              <a:t>Understanding the DATA and Structure of it.</a:t>
            </a:r>
          </a:p>
          <a:p>
            <a:r>
              <a:rPr lang="en-US" sz="3200" b="1" dirty="0">
                <a:latin typeface="Times New Roman" panose="02020603050405020304" pitchFamily="18" charset="0"/>
                <a:cs typeface="Times New Roman" panose="02020603050405020304" pitchFamily="18" charset="0"/>
              </a:rPr>
              <a:t>Finding significant variables for predicting dependent.</a:t>
            </a:r>
          </a:p>
          <a:p>
            <a:r>
              <a:rPr lang="en-US" sz="3200" b="1" dirty="0">
                <a:latin typeface="Times New Roman" panose="02020603050405020304" pitchFamily="18" charset="0"/>
                <a:cs typeface="Times New Roman" panose="02020603050405020304" pitchFamily="18" charset="0"/>
              </a:rPr>
              <a:t>Data distribution in EDA analysis.</a:t>
            </a:r>
          </a:p>
          <a:p>
            <a:r>
              <a:rPr lang="en-US" sz="3200" b="1" dirty="0">
                <a:latin typeface="Times New Roman" panose="02020603050405020304" pitchFamily="18" charset="0"/>
                <a:cs typeface="Times New Roman" panose="02020603050405020304" pitchFamily="18" charset="0"/>
              </a:rPr>
              <a:t>Determining and Choosing regression model for prediction.</a:t>
            </a:r>
          </a:p>
          <a:p>
            <a:pPr marL="0" indent="0">
              <a:buNone/>
            </a:pPr>
            <a:endParaRPr lang="en-US" dirty="0"/>
          </a:p>
        </p:txBody>
      </p:sp>
    </p:spTree>
    <p:extLst>
      <p:ext uri="{BB962C8B-B14F-4D97-AF65-F5344CB8AC3E}">
        <p14:creationId xmlns:p14="http://schemas.microsoft.com/office/powerpoint/2010/main" val="416466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AF9B-5767-24CA-2B15-23CFC3B9925C}"/>
              </a:ext>
            </a:extLst>
          </p:cNvPr>
          <p:cNvSpPr>
            <a:spLocks noGrp="1"/>
          </p:cNvSpPr>
          <p:nvPr>
            <p:ph type="title"/>
          </p:nvPr>
        </p:nvSpPr>
        <p:spPr>
          <a:xfrm>
            <a:off x="99167" y="93113"/>
            <a:ext cx="9950103" cy="1507376"/>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Limitations Of the Project:</a:t>
            </a:r>
          </a:p>
        </p:txBody>
      </p:sp>
      <p:sp>
        <p:nvSpPr>
          <p:cNvPr id="3" name="Content Placeholder 2">
            <a:extLst>
              <a:ext uri="{FF2B5EF4-FFF2-40B4-BE49-F238E27FC236}">
                <a16:creationId xmlns:a16="http://schemas.microsoft.com/office/drawing/2014/main" id="{2C9C959A-BD83-AF62-7D53-24B8544426CB}"/>
              </a:ext>
            </a:extLst>
          </p:cNvPr>
          <p:cNvSpPr>
            <a:spLocks noGrp="1"/>
          </p:cNvSpPr>
          <p:nvPr>
            <p:ph idx="1"/>
          </p:nvPr>
        </p:nvSpPr>
        <p:spPr>
          <a:xfrm>
            <a:off x="492572" y="1741516"/>
            <a:ext cx="10687057" cy="3513514"/>
          </a:xfrm>
        </p:spPr>
        <p:txBody>
          <a:bodyPr>
            <a:normAutofit lnSpcReduction="10000"/>
          </a:bodyPr>
          <a:lstStyle/>
          <a:p>
            <a:r>
              <a:rPr lang="en-US" sz="2800" b="1" dirty="0">
                <a:latin typeface="Times New Roman" panose="02020603050405020304" pitchFamily="18" charset="0"/>
                <a:cs typeface="Times New Roman" panose="02020603050405020304" pitchFamily="18" charset="0"/>
              </a:rPr>
              <a:t>Excluded almost half of the rows while Filtering.</a:t>
            </a:r>
          </a:p>
          <a:p>
            <a:r>
              <a:rPr lang="en-US" sz="2800" b="1" dirty="0">
                <a:latin typeface="Times New Roman" panose="02020603050405020304" pitchFamily="18" charset="0"/>
                <a:cs typeface="Times New Roman" panose="02020603050405020304" pitchFamily="18" charset="0"/>
              </a:rPr>
              <a:t>Haven’t considered other aspects or delays like ground operations.</a:t>
            </a:r>
          </a:p>
          <a:p>
            <a:r>
              <a:rPr lang="en-US" sz="2800" b="1" dirty="0">
                <a:latin typeface="Times New Roman" panose="02020603050405020304" pitchFamily="18" charset="0"/>
                <a:cs typeface="Times New Roman" panose="02020603050405020304" pitchFamily="18" charset="0"/>
              </a:rPr>
              <a:t>Minimum data.</a:t>
            </a:r>
          </a:p>
          <a:p>
            <a:r>
              <a:rPr lang="en-US" sz="2800" b="1" dirty="0">
                <a:latin typeface="Times New Roman" panose="02020603050405020304" pitchFamily="18" charset="0"/>
                <a:cs typeface="Times New Roman" panose="02020603050405020304" pitchFamily="18" charset="0"/>
              </a:rPr>
              <a:t>Considered DATA only for one month in a year.</a:t>
            </a:r>
          </a:p>
          <a:p>
            <a:r>
              <a:rPr lang="en-US" sz="2800" b="1" dirty="0">
                <a:latin typeface="Times New Roman" panose="02020603050405020304" pitchFamily="18" charset="0"/>
                <a:cs typeface="Times New Roman" panose="02020603050405020304" pitchFamily="18" charset="0"/>
              </a:rPr>
              <a:t>More generalized as it is collected for Different Airlines and different Airports.</a:t>
            </a:r>
          </a:p>
        </p:txBody>
      </p:sp>
    </p:spTree>
    <p:extLst>
      <p:ext uri="{BB962C8B-B14F-4D97-AF65-F5344CB8AC3E}">
        <p14:creationId xmlns:p14="http://schemas.microsoft.com/office/powerpoint/2010/main" val="3455868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19526A-D573-63FE-A05E-FD4E24B12CDC}"/>
              </a:ext>
            </a:extLst>
          </p:cNvPr>
          <p:cNvSpPr txBox="1"/>
          <p:nvPr/>
        </p:nvSpPr>
        <p:spPr>
          <a:xfrm>
            <a:off x="152400" y="1597961"/>
            <a:ext cx="3561297" cy="3162300"/>
          </a:xfrm>
          <a:prstGeom prst="rect">
            <a:avLst/>
          </a:prstGeom>
        </p:spPr>
        <p:txBody>
          <a:bodyPr vert="horz" lIns="91440" tIns="45720" rIns="91440" bIns="45720" rtlCol="0" anchor="t">
            <a:normAutofit/>
          </a:bodyPr>
          <a:lstStyle/>
          <a:p>
            <a:pPr>
              <a:lnSpc>
                <a:spcPct val="110000"/>
              </a:lnSpc>
              <a:spcBef>
                <a:spcPct val="0"/>
              </a:spcBef>
              <a:spcAft>
                <a:spcPts val="600"/>
              </a:spcAft>
            </a:pPr>
            <a:r>
              <a:rPr lang="en-US" sz="3600" b="1" dirty="0">
                <a:solidFill>
                  <a:srgbClr val="FF0000"/>
                </a:solidFill>
                <a:latin typeface="Times New Roman" panose="02020603050405020304" pitchFamily="18" charset="0"/>
                <a:ea typeface="+mj-ea"/>
                <a:cs typeface="Times New Roman" panose="02020603050405020304" pitchFamily="18" charset="0"/>
              </a:rPr>
              <a:t>Results:</a:t>
            </a:r>
          </a:p>
          <a:p>
            <a:pPr>
              <a:lnSpc>
                <a:spcPct val="110000"/>
              </a:lnSpc>
              <a:spcBef>
                <a:spcPct val="0"/>
              </a:spcBef>
              <a:spcAft>
                <a:spcPts val="600"/>
              </a:spcAft>
            </a:pPr>
            <a:r>
              <a:rPr lang="en-US" sz="3600" b="1" dirty="0">
                <a:solidFill>
                  <a:srgbClr val="FF0000"/>
                </a:solidFill>
                <a:latin typeface="Times New Roman" panose="02020603050405020304" pitchFamily="18" charset="0"/>
                <a:ea typeface="+mj-ea"/>
                <a:cs typeface="Times New Roman" panose="02020603050405020304" pitchFamily="18" charset="0"/>
              </a:rPr>
              <a:t>EDA Analysis:</a:t>
            </a:r>
          </a:p>
        </p:txBody>
      </p:sp>
      <p:sp>
        <p:nvSpPr>
          <p:cNvPr id="21" name="Freeform: Shape 20">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 shot of a computer screen&#10;&#10;Description automatically generated">
            <a:extLst>
              <a:ext uri="{FF2B5EF4-FFF2-40B4-BE49-F238E27FC236}">
                <a16:creationId xmlns:a16="http://schemas.microsoft.com/office/drawing/2014/main" id="{2820A1EB-A989-5BE3-09AF-83A8A6907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8209" y="522514"/>
            <a:ext cx="7747750" cy="5965372"/>
          </a:xfrm>
          <a:prstGeom prst="rect">
            <a:avLst/>
          </a:prstGeom>
        </p:spPr>
      </p:pic>
      <p:sp>
        <p:nvSpPr>
          <p:cNvPr id="5" name="TextBox 4">
            <a:extLst>
              <a:ext uri="{FF2B5EF4-FFF2-40B4-BE49-F238E27FC236}">
                <a16:creationId xmlns:a16="http://schemas.microsoft.com/office/drawing/2014/main" id="{0C6CF21D-B5A9-C461-1FD3-6EC265C5313C}"/>
              </a:ext>
            </a:extLst>
          </p:cNvPr>
          <p:cNvSpPr txBox="1"/>
          <p:nvPr/>
        </p:nvSpPr>
        <p:spPr>
          <a:xfrm>
            <a:off x="478971" y="3701143"/>
            <a:ext cx="2710543" cy="286232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Security Delay  is Mostly Distributed close to zero.</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Whereas other delays are distributed near zero with significant observations  away from zero.</a:t>
            </a:r>
            <a:r>
              <a:rPr lang="en-US" dirty="0"/>
              <a:t>  </a:t>
            </a:r>
          </a:p>
        </p:txBody>
      </p:sp>
    </p:spTree>
    <p:extLst>
      <p:ext uri="{BB962C8B-B14F-4D97-AF65-F5344CB8AC3E}">
        <p14:creationId xmlns:p14="http://schemas.microsoft.com/office/powerpoint/2010/main" val="295673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2EC24213-FC04-4A18-A697-955F20C8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graph&#10;&#10;Description automatically generated">
            <a:extLst>
              <a:ext uri="{FF2B5EF4-FFF2-40B4-BE49-F238E27FC236}">
                <a16:creationId xmlns:a16="http://schemas.microsoft.com/office/drawing/2014/main" id="{64DCDA7C-7B3C-F8FE-89BF-B79D0EF929FD}"/>
              </a:ext>
            </a:extLst>
          </p:cNvPr>
          <p:cNvPicPr>
            <a:picLocks noChangeAspect="1"/>
          </p:cNvPicPr>
          <p:nvPr/>
        </p:nvPicPr>
        <p:blipFill rotWithShape="1">
          <a:blip r:embed="rId2">
            <a:extLst>
              <a:ext uri="{28A0092B-C50C-407E-A947-70E740481C1C}">
                <a14:useLocalDpi xmlns:a14="http://schemas.microsoft.com/office/drawing/2010/main" val="0"/>
              </a:ext>
            </a:extLst>
          </a:blip>
          <a:srcRect t="2918" b="4869"/>
          <a:stretch/>
        </p:blipFill>
        <p:spPr>
          <a:xfrm>
            <a:off x="1" y="10"/>
            <a:ext cx="12192000" cy="6857990"/>
          </a:xfrm>
          <a:prstGeom prst="rect">
            <a:avLst/>
          </a:prstGeom>
        </p:spPr>
      </p:pic>
      <p:sp>
        <p:nvSpPr>
          <p:cNvPr id="13" name="Rectangle 12">
            <a:extLst>
              <a:ext uri="{FF2B5EF4-FFF2-40B4-BE49-F238E27FC236}">
                <a16:creationId xmlns:a16="http://schemas.microsoft.com/office/drawing/2014/main" id="{C7846A0D-19A4-4F64-B17F-AB38D3F47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18322" y="-818321"/>
            <a:ext cx="6857999" cy="8494643"/>
          </a:xfrm>
          <a:prstGeom prst="rect">
            <a:avLst/>
          </a:prstGeom>
          <a:gradFill flip="none" rotWithShape="1">
            <a:gsLst>
              <a:gs pos="0">
                <a:srgbClr val="000000">
                  <a:alpha val="34902"/>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extBox 1">
            <a:extLst>
              <a:ext uri="{FF2B5EF4-FFF2-40B4-BE49-F238E27FC236}">
                <a16:creationId xmlns:a16="http://schemas.microsoft.com/office/drawing/2014/main" id="{3719526A-D573-63FE-A05E-FD4E24B12CDC}"/>
              </a:ext>
            </a:extLst>
          </p:cNvPr>
          <p:cNvSpPr txBox="1"/>
          <p:nvPr/>
        </p:nvSpPr>
        <p:spPr>
          <a:xfrm>
            <a:off x="9424866" y="-451599"/>
            <a:ext cx="4367239" cy="2179552"/>
          </a:xfrm>
          <a:prstGeom prst="rect">
            <a:avLst/>
          </a:prstGeom>
        </p:spPr>
        <p:txBody>
          <a:bodyPr vert="horz" lIns="91440" tIns="45720" rIns="91440" bIns="45720" rtlCol="0" anchor="b">
            <a:normAutofit/>
          </a:bodyPr>
          <a:lstStyle/>
          <a:p>
            <a:pPr>
              <a:lnSpc>
                <a:spcPct val="110000"/>
              </a:lnSpc>
              <a:spcBef>
                <a:spcPct val="0"/>
              </a:spcBef>
              <a:spcAft>
                <a:spcPts val="600"/>
              </a:spcAft>
            </a:pPr>
            <a:r>
              <a:rPr lang="en-US" sz="5400" b="1" kern="1200" dirty="0">
                <a:solidFill>
                  <a:srgbClr val="FF0000"/>
                </a:solidFill>
                <a:effectLst/>
                <a:latin typeface="Times New Roman" panose="02020603050405020304" pitchFamily="18" charset="0"/>
                <a:ea typeface="+mj-ea"/>
                <a:cs typeface="Times New Roman" panose="02020603050405020304" pitchFamily="18" charset="0"/>
              </a:rPr>
              <a:t>Results</a:t>
            </a:r>
            <a:r>
              <a:rPr lang="en-US" sz="3200" b="1" kern="1200" dirty="0">
                <a:solidFill>
                  <a:srgbClr val="FFFFFF"/>
                </a:solidFill>
                <a:effectLst/>
                <a:latin typeface="+mj-lt"/>
                <a:ea typeface="+mj-ea"/>
                <a:cs typeface="+mj-cs"/>
              </a:rPr>
              <a:t>:</a:t>
            </a:r>
          </a:p>
        </p:txBody>
      </p:sp>
      <p:sp>
        <p:nvSpPr>
          <p:cNvPr id="15" name="Freeform: Shape 14">
            <a:extLst>
              <a:ext uri="{FF2B5EF4-FFF2-40B4-BE49-F238E27FC236}">
                <a16:creationId xmlns:a16="http://schemas.microsoft.com/office/drawing/2014/main" id="{935F47D6-FD2F-4F0A-929E-3C0EEEF7D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78071678"/>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4220</TotalTime>
  <Words>433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Avenir Next LT Pro Light</vt:lpstr>
      <vt:lpstr>Times New Roman</vt:lpstr>
      <vt:lpstr>BlocksVTI</vt:lpstr>
      <vt:lpstr>   Flight Delay Prediction  J Vinay POLANKI M00355995 </vt:lpstr>
      <vt:lpstr>Outline Of Project</vt:lpstr>
      <vt:lpstr>Motivation Of the Project:</vt:lpstr>
      <vt:lpstr>DATA:</vt:lpstr>
      <vt:lpstr>Research Question:</vt:lpstr>
      <vt:lpstr>Challenges:</vt:lpstr>
      <vt:lpstr>Limitations Of the Project: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Atc &amp; Visualisation</dc:title>
  <dc:creator>j vinay k Polanki</dc:creator>
  <cp:lastModifiedBy>j vinay k Polanki</cp:lastModifiedBy>
  <cp:revision>21</cp:revision>
  <dcterms:created xsi:type="dcterms:W3CDTF">2024-02-10T23:31:06Z</dcterms:created>
  <dcterms:modified xsi:type="dcterms:W3CDTF">2024-05-04T19:11:30Z</dcterms:modified>
</cp:coreProperties>
</file>