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dcard-content-extractor.onrend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710" y="1679028"/>
            <a:ext cx="7772400" cy="768788"/>
          </a:xfrm>
        </p:spPr>
        <p:txBody>
          <a:bodyPr>
            <a:normAutofit fontScale="90000"/>
          </a:bodyPr>
          <a:lstStyle/>
          <a:p>
            <a:r>
              <a:rPr lang="en-US" dirty="0"/>
              <a:t>Card Content Microservice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Summer Internship</a:t>
            </a:r>
            <a:r>
              <a:rPr lang="en-IN" dirty="0"/>
              <a:t> Project </a:t>
            </a:r>
            <a:r>
              <a:rPr dirty="0"/>
              <a:t>@ Turtil</a:t>
            </a:r>
          </a:p>
          <a:p>
            <a:r>
              <a:rPr lang="en-US" dirty="0"/>
              <a:t>ARUKALA VINAY TEJA</a:t>
            </a:r>
            <a:r>
              <a:rPr dirty="0"/>
              <a:t>• May–June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081B4-D996-D810-F5D3-5FC79A9942AD}"/>
              </a:ext>
            </a:extLst>
          </p:cNvPr>
          <p:cNvSpPr txBox="1"/>
          <p:nvPr/>
        </p:nvSpPr>
        <p:spPr>
          <a:xfrm>
            <a:off x="1379482" y="2447816"/>
            <a:ext cx="707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 Card Content Extractor (Offline AI OCR + Entity Mapping Microservice)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BAD949D-031A-46DE-243C-668C89502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10732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2019E-CB40-248B-C885-D4B2FF7E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40779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CDC522-9586-3A20-5481-D94D3E2AB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91528"/>
              </p:ext>
            </p:extLst>
          </p:nvPr>
        </p:nvGraphicFramePr>
        <p:xfrm>
          <a:off x="857250" y="2459885"/>
          <a:ext cx="7886700" cy="2348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34767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053567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92730274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06280227"/>
                    </a:ext>
                  </a:extLst>
                </a:gridCol>
              </a:tblGrid>
              <a:tr h="244683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Field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Initial Accuracy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After Regex + NER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Final (Post Normalization)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39601770"/>
                  </a:ext>
                </a:extLst>
              </a:tr>
              <a:tr h="369160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~76%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85%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86%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1159312"/>
                  </a:ext>
                </a:extLst>
              </a:tr>
              <a:tr h="394977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College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~75%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81%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84%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0277107"/>
                  </a:ext>
                </a:extLst>
              </a:tr>
              <a:tr h="340507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Branch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~78%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88%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95%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5701272"/>
                  </a:ext>
                </a:extLst>
              </a:tr>
              <a:tr h="347218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Roll Number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~60%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71%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88%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2769036"/>
                  </a:ext>
                </a:extLst>
              </a:tr>
              <a:tr h="407368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Valid_upto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~80%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91%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97%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2047923"/>
                  </a:ext>
                </a:extLst>
              </a:tr>
              <a:tr h="244683"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Overall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~80%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85%</a:t>
                      </a:r>
                      <a:endParaRPr lang="en-IN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900"/>
                        </a:spcBef>
                        <a:spcAft>
                          <a:spcPts val="9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91.18% ✅</a:t>
                      </a:r>
                      <a:endParaRPr lang="en-IN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71009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5A06DD8-7250-0DC1-D5C9-555028B52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30" y="1295987"/>
            <a:ext cx="36043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📈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Accuracy Improvement Summary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67F6-1AE9-533B-2E57-2D8EEE2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Docker image with Tesseract, </a:t>
            </a:r>
            <a:r>
              <a:rPr dirty="0" err="1"/>
              <a:t>spaCy</a:t>
            </a:r>
            <a:r>
              <a:rPr dirty="0"/>
              <a:t>, </a:t>
            </a:r>
            <a:r>
              <a:rPr dirty="0" err="1"/>
              <a:t>FastAPI</a:t>
            </a:r>
            <a:r>
              <a:rPr dirty="0"/>
              <a:t>.</a:t>
            </a:r>
          </a:p>
          <a:p>
            <a:r>
              <a:rPr dirty="0"/>
              <a:t>Container hosted on Render free tier.</a:t>
            </a:r>
          </a:p>
          <a:p>
            <a:r>
              <a:rPr dirty="0"/>
              <a:t>Upload UI served at / route, /upload API receives file.</a:t>
            </a:r>
          </a:p>
          <a:p>
            <a:r>
              <a:rPr dirty="0"/>
              <a:t>Endpoint /extract handles full extraction pipeline.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CD0E5-6D26-858B-7EAC-0C72007B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4692929"/>
            <a:ext cx="5628290" cy="1707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764F1-F6A6-5B8A-33B6-949B8166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443" y="2290708"/>
            <a:ext cx="7886700" cy="1942333"/>
          </a:xfrm>
        </p:spPr>
        <p:txBody>
          <a:bodyPr/>
          <a:lstStyle/>
          <a:p>
            <a:r>
              <a:rPr dirty="0"/>
              <a:t>Entity misalignment in </a:t>
            </a:r>
            <a:r>
              <a:rPr dirty="0" err="1"/>
              <a:t>spaCy</a:t>
            </a:r>
            <a:r>
              <a:rPr dirty="0"/>
              <a:t> training</a:t>
            </a:r>
          </a:p>
          <a:p>
            <a:r>
              <a:rPr dirty="0"/>
              <a:t>OCR errors (blurry images, unusual fonts)</a:t>
            </a:r>
          </a:p>
          <a:p>
            <a:r>
              <a:rPr dirty="0"/>
              <a:t>Similar field values (name vs college)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C6181-B582-1B98-6277-5EF04C39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Achieved </a:t>
            </a:r>
            <a:r>
              <a:rPr lang="en-IN" dirty="0"/>
              <a:t>91</a:t>
            </a:r>
            <a:r>
              <a:rPr dirty="0"/>
              <a:t>% field-level accuracy</a:t>
            </a:r>
          </a:p>
          <a:p>
            <a:r>
              <a:rPr dirty="0"/>
              <a:t>Real-time extraction in &lt;5s per card</a:t>
            </a:r>
          </a:p>
          <a:p>
            <a:r>
              <a:rPr dirty="0"/>
              <a:t>Future: </a:t>
            </a:r>
            <a:r>
              <a:rPr lang="en-IN" dirty="0"/>
              <a:t>To get better Output we can use pretrained models, and ONXX for </a:t>
            </a:r>
            <a:r>
              <a:rPr lang="en-IN" dirty="0" err="1"/>
              <a:t>reponse</a:t>
            </a:r>
            <a:r>
              <a:rPr lang="en-IN" dirty="0"/>
              <a:t> in &lt;1 Second</a:t>
            </a:r>
            <a:endParaRPr dirty="0"/>
          </a:p>
          <a:p>
            <a:r>
              <a:rPr lang="en-IN" dirty="0"/>
              <a:t>E</a:t>
            </a:r>
            <a:r>
              <a:rPr dirty="0" err="1"/>
              <a:t>xpand</a:t>
            </a:r>
            <a:r>
              <a:rPr dirty="0"/>
              <a:t> NER training with synthetic data</a:t>
            </a:r>
          </a:p>
          <a:p>
            <a:r>
              <a:rPr dirty="0"/>
              <a:t>Integrate dashboard for user correction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B5F63-5F54-0B88-7488-47202F36867B}"/>
              </a:ext>
            </a:extLst>
          </p:cNvPr>
          <p:cNvSpPr txBox="1"/>
          <p:nvPr/>
        </p:nvSpPr>
        <p:spPr>
          <a:xfrm>
            <a:off x="2191407" y="52353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Idcard-Content-Microservice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75AFF-26F8-B460-2B36-3235EF303E28}"/>
              </a:ext>
            </a:extLst>
          </p:cNvPr>
          <p:cNvSpPr txBox="1"/>
          <p:nvPr/>
        </p:nvSpPr>
        <p:spPr>
          <a:xfrm>
            <a:off x="1623848" y="5235309"/>
            <a:ext cx="6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Link: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64E95-12FB-1D2C-8D30-A492D59B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02" y="1718931"/>
            <a:ext cx="7886700" cy="1325563"/>
          </a:xfrm>
        </p:spPr>
        <p:txBody>
          <a:bodyPr/>
          <a:lstStyle/>
          <a:p>
            <a:r>
              <a:rPr lang="en-IN" dirty="0"/>
              <a:t>			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9BE7E-C4B3-409B-D42E-ADA17C31C56D}"/>
              </a:ext>
            </a:extLst>
          </p:cNvPr>
          <p:cNvSpPr txBox="1"/>
          <p:nvPr/>
        </p:nvSpPr>
        <p:spPr>
          <a:xfrm>
            <a:off x="938462" y="3014704"/>
            <a:ext cx="78866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Thank you Turtil for giving me a great Experience and being such an integral part of this chapter in my life. I hope to carry this learnings, mentorship and culture forward in every step I take.</a:t>
            </a:r>
            <a:endParaRPr lang="en-IN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510E09-072D-623B-88FD-E26A37F9491C}"/>
              </a:ext>
            </a:extLst>
          </p:cNvPr>
          <p:cNvSpPr txBox="1">
            <a:spLocks/>
          </p:cNvSpPr>
          <p:nvPr/>
        </p:nvSpPr>
        <p:spPr>
          <a:xfrm>
            <a:off x="7590923" y="5223170"/>
            <a:ext cx="1348540" cy="390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E0A8-8E2B-1557-0640-0CAFF7B9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6841"/>
            <a:ext cx="7886700" cy="1131013"/>
          </a:xfr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3149"/>
            <a:ext cx="7886700" cy="4351338"/>
          </a:xfrm>
        </p:spPr>
        <p:txBody>
          <a:bodyPr>
            <a:normAutofit/>
          </a:bodyPr>
          <a:lstStyle/>
          <a:p>
            <a:r>
              <a:rPr dirty="0"/>
              <a:t>Introduction &amp; Problem Statement</a:t>
            </a:r>
          </a:p>
          <a:p>
            <a:r>
              <a:rPr dirty="0"/>
              <a:t>Objectives</a:t>
            </a:r>
          </a:p>
          <a:p>
            <a:r>
              <a:rPr dirty="0"/>
              <a:t>System Architecture</a:t>
            </a:r>
          </a:p>
          <a:p>
            <a:r>
              <a:rPr dirty="0"/>
              <a:t>Tech Stack</a:t>
            </a:r>
            <a:endParaRPr lang="en-US" dirty="0"/>
          </a:p>
          <a:p>
            <a:r>
              <a:rPr dirty="0"/>
              <a:t>Key Features &amp; Enhancements</a:t>
            </a:r>
          </a:p>
          <a:p>
            <a:r>
              <a:rPr dirty="0"/>
              <a:t>Model Training &amp; Evaluation</a:t>
            </a:r>
          </a:p>
          <a:p>
            <a:r>
              <a:rPr dirty="0"/>
              <a:t>Deployment Overview</a:t>
            </a:r>
          </a:p>
          <a:p>
            <a:r>
              <a:rPr dirty="0"/>
              <a:t>Results, Challenges &amp; Future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62811-34DD-E804-5A40-9F2626F1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Manual data entry from student ID cards is error-prone and time-consuming.</a:t>
            </a:r>
          </a:p>
          <a:p>
            <a:r>
              <a:rPr dirty="0"/>
              <a:t>ID card formats vary significantly across universities.</a:t>
            </a:r>
          </a:p>
          <a:p>
            <a:r>
              <a:rPr dirty="0"/>
              <a:t>A robust, automated solution is needed to extract structured data from these cards.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002E-890B-36A1-8D6F-04D86F12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85" y="207470"/>
            <a:ext cx="7886700" cy="1325563"/>
          </a:xfrm>
        </p:spPr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a microservice that extracts structured data from a student-uploaded college ID card image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800" dirty="0"/>
              <a:t>Run offline OCR on the image </a:t>
            </a:r>
          </a:p>
          <a:p>
            <a:pPr lvl="1"/>
            <a:r>
              <a:rPr lang="en-US" sz="1800" dirty="0"/>
              <a:t>Extract key fields (Name, College, Roll Number, Branch, Validity)</a:t>
            </a:r>
          </a:p>
          <a:p>
            <a:pPr lvl="1"/>
            <a:r>
              <a:rPr sz="1800" dirty="0"/>
              <a:t>Use OCR + Regex + NER + Fallback logic.</a:t>
            </a:r>
            <a:endParaRPr lang="en-US" sz="1800" dirty="0"/>
          </a:p>
          <a:p>
            <a:pPr lvl="1"/>
            <a:r>
              <a:rPr lang="en-US" sz="1800" dirty="0"/>
              <a:t>Use local AI models to parse and map the fields accurately</a:t>
            </a:r>
          </a:p>
          <a:p>
            <a:pPr lvl="1"/>
            <a:r>
              <a:rPr lang="en-US" sz="1800" dirty="0"/>
              <a:t>Be built with </a:t>
            </a:r>
            <a:r>
              <a:rPr lang="en-US" sz="1800" dirty="0" err="1"/>
              <a:t>FastAPI</a:t>
            </a:r>
            <a:r>
              <a:rPr lang="en-US" sz="1800" dirty="0"/>
              <a:t>, configurable via </a:t>
            </a:r>
            <a:r>
              <a:rPr lang="en-US" sz="1800" dirty="0" err="1"/>
              <a:t>config.json</a:t>
            </a:r>
            <a:r>
              <a:rPr lang="en-US" sz="1800" dirty="0"/>
              <a:t>, and deployable via Docker </a:t>
            </a:r>
          </a:p>
          <a:p>
            <a:pPr lvl="1"/>
            <a:r>
              <a:rPr lang="en-US" sz="1800" dirty="0"/>
              <a:t>Accept base64 image input and return JSON output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99084-B95A-BD0B-5A66-2A7C398C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6" y="470771"/>
            <a:ext cx="7886700" cy="926061"/>
          </a:xfrm>
        </p:spPr>
        <p:txBody>
          <a:bodyPr/>
          <a:lstStyle/>
          <a:p>
            <a:r>
              <a:rPr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4CB6A-F14C-DA30-7707-2F9DDA50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30"/>
          <a:stretch>
            <a:fillRect/>
          </a:stretch>
        </p:blipFill>
        <p:spPr>
          <a:xfrm>
            <a:off x="1178471" y="1420480"/>
            <a:ext cx="7102365" cy="49776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BF609-7C2C-E752-8BAC-1E8D380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577"/>
          </a:xfrm>
        </p:spPr>
        <p:txBody>
          <a:bodyPr/>
          <a:lstStyle/>
          <a:p>
            <a:r>
              <a:rPr dirty="0"/>
              <a:t>Tech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00851-7810-DEB1-C885-1482A2DF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14" b="4142"/>
          <a:stretch>
            <a:fillRect/>
          </a:stretch>
        </p:blipFill>
        <p:spPr>
          <a:xfrm>
            <a:off x="1896296" y="1100159"/>
            <a:ext cx="5351407" cy="4953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B5C03-91AB-9614-68CC-B122B285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69725-31F0-BDD6-8BF5-F52E19C7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07" y="1605898"/>
            <a:ext cx="810854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Upload Image UI with Live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Base64 image handling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OCR output parsing with Tesseract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Field extraction using Regex 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Fallback system to fill missing fields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JSON response with 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user_id, 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extracted_fields, 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confidence_score, 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missing_fields,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and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E5F7D-D18F-34E9-9E17-AD17A319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API JSON Response</a:t>
            </a:r>
          </a:p>
        </p:txBody>
      </p:sp>
      <p:pic>
        <p:nvPicPr>
          <p:cNvPr id="1026" name="Picture 2" descr="Uploaded Preview">
            <a:extLst>
              <a:ext uri="{FF2B5EF4-FFF2-40B4-BE49-F238E27FC236}">
                <a16:creationId xmlns:a16="http://schemas.microsoft.com/office/drawing/2014/main" id="{ECCE4914-E8B4-A9F9-EC18-9971932C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0" y="1814291"/>
            <a:ext cx="2285999" cy="340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D3798EE-5D23-1A43-FE28-5EC8D19DDC9C}"/>
              </a:ext>
            </a:extLst>
          </p:cNvPr>
          <p:cNvSpPr/>
          <p:nvPr/>
        </p:nvSpPr>
        <p:spPr>
          <a:xfrm>
            <a:off x="2995448" y="3224048"/>
            <a:ext cx="1631731" cy="409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A52B2-F17A-98B9-879F-B13BC10F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7"/>
          <a:stretch>
            <a:fillRect/>
          </a:stretch>
        </p:blipFill>
        <p:spPr>
          <a:xfrm>
            <a:off x="4675490" y="2187264"/>
            <a:ext cx="2873448" cy="26553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AE600-564C-ED84-6B1D-4CB3A8D0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05" y="79815"/>
            <a:ext cx="7886700" cy="823586"/>
          </a:xfrm>
        </p:spPr>
        <p:txBody>
          <a:bodyPr/>
          <a:lstStyle/>
          <a:p>
            <a:r>
              <a:rPr dirty="0"/>
              <a:t>Training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05" y="5095173"/>
            <a:ext cx="6240330" cy="2022959"/>
          </a:xfrm>
        </p:spPr>
        <p:txBody>
          <a:bodyPr>
            <a:normAutofit/>
          </a:bodyPr>
          <a:lstStyle/>
          <a:p>
            <a:r>
              <a:rPr sz="1600" dirty="0"/>
              <a:t>Custom dataset of 100+ images with JSON annotations.</a:t>
            </a:r>
          </a:p>
          <a:p>
            <a:r>
              <a:rPr sz="1600" dirty="0"/>
              <a:t>Used regex + OCR to bootstrap entity alignment.</a:t>
            </a:r>
          </a:p>
          <a:p>
            <a:r>
              <a:rPr sz="1600" dirty="0"/>
              <a:t>Added variants like 'HTNO', 'Card No' → </a:t>
            </a:r>
            <a:r>
              <a:rPr sz="1600" dirty="0" err="1"/>
              <a:t>roll_number</a:t>
            </a:r>
            <a:endParaRPr sz="1600" dirty="0"/>
          </a:p>
          <a:p>
            <a:r>
              <a:rPr sz="1600" dirty="0"/>
              <a:t>Used </a:t>
            </a:r>
            <a:r>
              <a:rPr lang="en-US" sz="1600" dirty="0"/>
              <a:t>Normalization </a:t>
            </a:r>
            <a:endParaRPr sz="1600" dirty="0"/>
          </a:p>
          <a:p>
            <a:r>
              <a:rPr lang="en-US" sz="1600" dirty="0" err="1"/>
              <a:t>Intial</a:t>
            </a:r>
            <a:r>
              <a:rPr sz="1600" dirty="0"/>
              <a:t> accuracy: </a:t>
            </a:r>
            <a:r>
              <a:rPr lang="en-US" sz="1600" dirty="0"/>
              <a:t>80</a:t>
            </a:r>
            <a:r>
              <a:rPr sz="1600" dirty="0"/>
              <a:t>%, </a:t>
            </a:r>
            <a:r>
              <a:rPr lang="en-US" sz="1600" dirty="0"/>
              <a:t>Final</a:t>
            </a:r>
            <a:r>
              <a:rPr sz="1600" dirty="0"/>
              <a:t>: </a:t>
            </a:r>
            <a:r>
              <a:rPr lang="en-US" sz="1600" dirty="0"/>
              <a:t>91</a:t>
            </a:r>
            <a:r>
              <a:rPr sz="1600" dirty="0"/>
              <a:t>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00520-B7FD-3A40-72AB-A420FDB3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03"/>
          <a:stretch>
            <a:fillRect/>
          </a:stretch>
        </p:blipFill>
        <p:spPr>
          <a:xfrm>
            <a:off x="1516305" y="491608"/>
            <a:ext cx="6604907" cy="4797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A986C7-2EDD-C4EF-70B8-50EA66B1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9" y="231987"/>
            <a:ext cx="1584434" cy="475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</TotalTime>
  <Words>511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Office Theme</vt:lpstr>
      <vt:lpstr>Card Content Microservice</vt:lpstr>
      <vt:lpstr>Agenda</vt:lpstr>
      <vt:lpstr>Problem Statement</vt:lpstr>
      <vt:lpstr>Project Objective</vt:lpstr>
      <vt:lpstr>System Architecture</vt:lpstr>
      <vt:lpstr>Tech Stack</vt:lpstr>
      <vt:lpstr>Key Features</vt:lpstr>
      <vt:lpstr>Sample API JSON Response</vt:lpstr>
      <vt:lpstr>Training Strategy</vt:lpstr>
      <vt:lpstr>PowerPoint Presentation</vt:lpstr>
      <vt:lpstr>Deployment Overview</vt:lpstr>
      <vt:lpstr>Challenges Faced</vt:lpstr>
      <vt:lpstr>Achievements &amp; Future Scope</vt:lpstr>
      <vt:lpstr>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TEJA ARUKALA</cp:lastModifiedBy>
  <cp:revision>53</cp:revision>
  <dcterms:created xsi:type="dcterms:W3CDTF">2013-01-27T09:14:16Z</dcterms:created>
  <dcterms:modified xsi:type="dcterms:W3CDTF">2025-06-26T14:17:20Z</dcterms:modified>
  <cp:category/>
</cp:coreProperties>
</file>