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2" r:id="rId5"/>
    <p:sldId id="283" r:id="rId6"/>
    <p:sldId id="281" r:id="rId7"/>
    <p:sldId id="275" r:id="rId8"/>
    <p:sldId id="261" r:id="rId9"/>
    <p:sldId id="277" r:id="rId10"/>
    <p:sldId id="278" r:id="rId11"/>
    <p:sldId id="262" r:id="rId12"/>
    <p:sldId id="266" r:id="rId13"/>
    <p:sldId id="270" r:id="rId14"/>
    <p:sldId id="268" r:id="rId15"/>
    <p:sldId id="269" r:id="rId16"/>
    <p:sldId id="271" r:id="rId17"/>
    <p:sldId id="276"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C536DA-D648-4E7D-A970-19D7D45774B2}" type="datetimeFigureOut">
              <a:rPr lang="en-IN" smtClean="0"/>
              <a:t>18-09-2020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04214A-18EC-4D1D-B2B9-70E6426A3BAB}"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536DA-D648-4E7D-A970-19D7D45774B2}"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04214A-18EC-4D1D-B2B9-70E6426A3B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904214A-18EC-4D1D-B2B9-70E6426A3BAB}"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536DA-D648-4E7D-A970-19D7D45774B2}"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C536DA-D648-4E7D-A970-19D7D45774B2}"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904214A-18EC-4D1D-B2B9-70E6426A3BAB}"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0FC536DA-D648-4E7D-A970-19D7D45774B2}" type="datetimeFigureOut">
              <a:rPr lang="en-IN" smtClean="0"/>
              <a:t>18-09-2020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04214A-18EC-4D1D-B2B9-70E6426A3BAB}"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FC536DA-D648-4E7D-A970-19D7D45774B2}"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04214A-18EC-4D1D-B2B9-70E6426A3BAB}"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C536DA-D648-4E7D-A970-19D7D45774B2}" type="datetimeFigureOut">
              <a:rPr lang="en-IN" smtClean="0"/>
              <a:t>18-09-2020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904214A-18EC-4D1D-B2B9-70E6426A3BAB}"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C536DA-D648-4E7D-A970-19D7D45774B2}"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904214A-18EC-4D1D-B2B9-70E6426A3BA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FC536DA-D648-4E7D-A970-19D7D45774B2}" type="datetimeFigureOut">
              <a:rPr lang="en-IN" smtClean="0"/>
              <a:t>18-09-2020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904214A-18EC-4D1D-B2B9-70E6426A3BA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904214A-18EC-4D1D-B2B9-70E6426A3BAB}"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FC536DA-D648-4E7D-A970-19D7D45774B2}" type="datetimeFigureOut">
              <a:rPr lang="en-IN" smtClean="0"/>
              <a:t>18-09-2020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904214A-18EC-4D1D-B2B9-70E6426A3BAB}"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FC536DA-D648-4E7D-A970-19D7D45774B2}" type="datetimeFigureOut">
              <a:rPr lang="en-IN" smtClean="0"/>
              <a:t>18-09-2020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FC536DA-D648-4E7D-A970-19D7D45774B2}" type="datetimeFigureOut">
              <a:rPr lang="en-IN" smtClean="0"/>
              <a:t>18-09-2020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904214A-18EC-4D1D-B2B9-70E6426A3BAB}"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dirty="0" smtClean="0"/>
              <a:t>SMART SECURITY SYSTEM</a:t>
            </a:r>
            <a:endParaRPr lang="en-IN"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56" y="-566"/>
            <a:ext cx="9144000" cy="6858000"/>
          </a:xfrm>
          <a:prstGeom prst="rect">
            <a:avLst/>
          </a:prstGeom>
          <a:ln>
            <a:noFill/>
          </a:ln>
          <a:effectLst>
            <a:softEdge rad="112500"/>
          </a:effectLst>
        </p:spPr>
      </p:pic>
      <p:sp>
        <p:nvSpPr>
          <p:cNvPr id="6" name="TextBox 5"/>
          <p:cNvSpPr txBox="1"/>
          <p:nvPr/>
        </p:nvSpPr>
        <p:spPr>
          <a:xfrm>
            <a:off x="179512" y="2458938"/>
            <a:ext cx="6849952" cy="2308324"/>
          </a:xfrm>
          <a:prstGeom prst="rect">
            <a:avLst/>
          </a:prstGeom>
          <a:noFill/>
        </p:spPr>
        <p:txBody>
          <a:bodyPr wrap="none" rtlCol="0">
            <a:spAutoFit/>
          </a:bodyPr>
          <a:lstStyle/>
          <a:p>
            <a:r>
              <a:rPr lang="en-IN" sz="7200" dirty="0" smtClean="0">
                <a:solidFill>
                  <a:srgbClr val="002060"/>
                </a:solidFill>
                <a:latin typeface="Tw Cen MT" pitchFamily="34" charset="0"/>
              </a:rPr>
              <a:t>SMART SECURITY </a:t>
            </a:r>
          </a:p>
          <a:p>
            <a:pPr algn="ctr"/>
            <a:r>
              <a:rPr lang="en-IN" sz="7200" dirty="0" smtClean="0">
                <a:solidFill>
                  <a:srgbClr val="002060"/>
                </a:solidFill>
                <a:latin typeface="Tw Cen MT" pitchFamily="34" charset="0"/>
              </a:rPr>
              <a:t>SYSTEM</a:t>
            </a:r>
            <a:endParaRPr lang="en-IN" sz="7200" dirty="0">
              <a:solidFill>
                <a:srgbClr val="002060"/>
              </a:solidFill>
              <a:latin typeface="Tw Cen MT" pitchFamily="34" charset="0"/>
            </a:endParaRPr>
          </a:p>
        </p:txBody>
      </p:sp>
    </p:spTree>
    <p:extLst>
      <p:ext uri="{BB962C8B-B14F-4D97-AF65-F5344CB8AC3E}">
        <p14:creationId xmlns:p14="http://schemas.microsoft.com/office/powerpoint/2010/main" val="405472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6274923" cy="523220"/>
          </a:xfrm>
          <a:prstGeom prst="rect">
            <a:avLst/>
          </a:prstGeom>
        </p:spPr>
        <p:txBody>
          <a:bodyPr wrap="none">
            <a:spAutoFit/>
          </a:bodyPr>
          <a:lstStyle/>
          <a:p>
            <a:pPr marL="285750" indent="-285750">
              <a:buFont typeface="Arial" pitchFamily="34" charset="0"/>
              <a:buChar char="•"/>
            </a:pPr>
            <a:r>
              <a:rPr lang="en-IN" sz="2800" dirty="0">
                <a:solidFill>
                  <a:srgbClr val="002060"/>
                </a:solidFill>
                <a:latin typeface="Tw Cen MT" pitchFamily="34" charset="0"/>
              </a:rPr>
              <a:t>Generating an alert message and alarm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84784"/>
            <a:ext cx="5463589" cy="2946053"/>
          </a:xfrm>
          <a:prstGeom prst="rect">
            <a:avLst/>
          </a:prstGeom>
        </p:spPr>
      </p:pic>
    </p:spTree>
    <p:extLst>
      <p:ext uri="{BB962C8B-B14F-4D97-AF65-F5344CB8AC3E}">
        <p14:creationId xmlns:p14="http://schemas.microsoft.com/office/powerpoint/2010/main" val="186603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a:solidFill>
                  <a:srgbClr val="FFC000"/>
                </a:solidFill>
                <a:latin typeface="Tw Cen MT" panose="020B0602020104020603" pitchFamily="34" charset="0"/>
              </a:rPr>
              <a:t>Literature </a:t>
            </a:r>
            <a:r>
              <a:rPr lang="en-IN" sz="4400" b="1" dirty="0" smtClean="0">
                <a:solidFill>
                  <a:srgbClr val="FFC000"/>
                </a:solidFill>
                <a:latin typeface="Tw Cen MT" panose="020B0602020104020603" pitchFamily="34" charset="0"/>
              </a:rPr>
              <a:t>Survey</a:t>
            </a:r>
            <a:endParaRPr lang="en-IN" sz="4400" dirty="0">
              <a:solidFill>
                <a:srgbClr val="FFC000"/>
              </a:solidFill>
            </a:endParaRPr>
          </a:p>
        </p:txBody>
      </p:sp>
      <p:sp>
        <p:nvSpPr>
          <p:cNvPr id="3" name="Content Placeholder 2"/>
          <p:cNvSpPr>
            <a:spLocks noGrp="1"/>
          </p:cNvSpPr>
          <p:nvPr>
            <p:ph sz="quarter" idx="1"/>
          </p:nvPr>
        </p:nvSpPr>
        <p:spPr/>
        <p:txBody>
          <a:bodyPr>
            <a:noAutofit/>
          </a:bodyPr>
          <a:lstStyle/>
          <a:p>
            <a:r>
              <a:rPr lang="en-US" sz="2500" dirty="0" err="1" smtClean="0">
                <a:solidFill>
                  <a:srgbClr val="002060"/>
                </a:solidFill>
                <a:latin typeface="Tw Cen MT" panose="020B0602020104020603" pitchFamily="34" charset="0"/>
              </a:rPr>
              <a:t>IoT</a:t>
            </a:r>
            <a:r>
              <a:rPr lang="en-US" sz="2500" dirty="0" smtClean="0">
                <a:solidFill>
                  <a:srgbClr val="002060"/>
                </a:solidFill>
                <a:latin typeface="Tw Cen MT" panose="020B0602020104020603" pitchFamily="34" charset="0"/>
              </a:rPr>
              <a:t> </a:t>
            </a:r>
            <a:r>
              <a:rPr lang="en-US" sz="2500" dirty="0">
                <a:solidFill>
                  <a:srgbClr val="002060"/>
                </a:solidFill>
                <a:latin typeface="Tw Cen MT" panose="020B0602020104020603" pitchFamily="34" charset="0"/>
              </a:rPr>
              <a:t>based Home Security through Digital Image Processing </a:t>
            </a:r>
            <a:r>
              <a:rPr lang="en-US" sz="2500" dirty="0" smtClean="0">
                <a:solidFill>
                  <a:srgbClr val="002060"/>
                </a:solidFill>
                <a:latin typeface="Tw Cen MT" panose="020B0602020104020603" pitchFamily="34" charset="0"/>
              </a:rPr>
              <a:t>Algorithms(2017)</a:t>
            </a:r>
          </a:p>
          <a:p>
            <a:pPr marL="274320" lvl="1">
              <a:buClr>
                <a:schemeClr val="accent1"/>
              </a:buClr>
              <a:buSzPct val="85000"/>
              <a:buFont typeface="Wingdings 2"/>
              <a:buChar char=""/>
            </a:pPr>
            <a:r>
              <a:rPr lang="en-US" sz="2500" dirty="0">
                <a:solidFill>
                  <a:srgbClr val="002060"/>
                </a:solidFill>
                <a:latin typeface="Tw Cen MT" panose="020B0602020104020603" pitchFamily="34" charset="0"/>
              </a:rPr>
              <a:t>Detection of human-being and non-human object from image and video </a:t>
            </a:r>
            <a:r>
              <a:rPr lang="en-US" sz="2500" dirty="0" smtClean="0">
                <a:solidFill>
                  <a:srgbClr val="002060"/>
                </a:solidFill>
                <a:latin typeface="Tw Cen MT" panose="020B0602020104020603" pitchFamily="34" charset="0"/>
              </a:rPr>
              <a:t>sequences </a:t>
            </a:r>
            <a:r>
              <a:rPr lang="en-US" sz="2500" dirty="0">
                <a:solidFill>
                  <a:srgbClr val="002060"/>
                </a:solidFill>
                <a:latin typeface="Tw Cen MT" panose="020B0602020104020603" pitchFamily="34" charset="0"/>
              </a:rPr>
              <a:t>(2017</a:t>
            </a:r>
            <a:r>
              <a:rPr lang="en-US" sz="2500" dirty="0" smtClean="0">
                <a:solidFill>
                  <a:srgbClr val="002060"/>
                </a:solidFill>
                <a:latin typeface="Tw Cen MT" panose="020B0602020104020603" pitchFamily="34" charset="0"/>
              </a:rPr>
              <a:t>)</a:t>
            </a:r>
          </a:p>
          <a:p>
            <a:pPr marL="274320" lvl="1">
              <a:buClr>
                <a:schemeClr val="accent1"/>
              </a:buClr>
              <a:buSzPct val="85000"/>
              <a:buFont typeface="Wingdings 2"/>
              <a:buChar char=""/>
            </a:pPr>
            <a:r>
              <a:rPr lang="en-US" sz="2500" dirty="0">
                <a:solidFill>
                  <a:srgbClr val="002060"/>
                </a:solidFill>
                <a:latin typeface="Tw Cen MT" panose="020B0602020104020603" pitchFamily="34" charset="0"/>
              </a:rPr>
              <a:t>Deep Neural Network for Human Face Recognition  (January 2018</a:t>
            </a:r>
            <a:r>
              <a:rPr lang="en-US" sz="2500" dirty="0" smtClean="0">
                <a:solidFill>
                  <a:srgbClr val="002060"/>
                </a:solidFill>
                <a:latin typeface="Tw Cen MT" panose="020B0602020104020603" pitchFamily="34" charset="0"/>
              </a:rPr>
              <a:t>)</a:t>
            </a:r>
          </a:p>
          <a:p>
            <a:pPr marL="274320" lvl="1">
              <a:buClr>
                <a:schemeClr val="accent1"/>
              </a:buClr>
              <a:buSzPct val="85000"/>
              <a:buFont typeface="Wingdings 2"/>
              <a:buChar char=""/>
            </a:pPr>
            <a:r>
              <a:rPr lang="en-US" sz="2500" dirty="0">
                <a:solidFill>
                  <a:srgbClr val="002060"/>
                </a:solidFill>
                <a:latin typeface="Tw Cen MT" panose="020B0602020104020603" pitchFamily="34" charset="0"/>
              </a:rPr>
              <a:t>Face Recognition and </a:t>
            </a:r>
            <a:r>
              <a:rPr lang="en-US" sz="2500" dirty="0" err="1">
                <a:solidFill>
                  <a:srgbClr val="002060"/>
                </a:solidFill>
                <a:latin typeface="Tw Cen MT" panose="020B0602020104020603" pitchFamily="34" charset="0"/>
              </a:rPr>
              <a:t>IoT</a:t>
            </a:r>
            <a:r>
              <a:rPr lang="en-US" sz="2500" dirty="0">
                <a:solidFill>
                  <a:srgbClr val="002060"/>
                </a:solidFill>
                <a:latin typeface="Tw Cen MT" panose="020B0602020104020603" pitchFamily="34" charset="0"/>
              </a:rPr>
              <a:t> Based Smart Lock Access System  (2018</a:t>
            </a:r>
            <a:r>
              <a:rPr lang="en-US" sz="2500" dirty="0" smtClean="0">
                <a:solidFill>
                  <a:srgbClr val="002060"/>
                </a:solidFill>
                <a:latin typeface="Tw Cen MT" panose="020B0602020104020603" pitchFamily="34" charset="0"/>
              </a:rPr>
              <a:t>)</a:t>
            </a:r>
            <a:endParaRPr lang="en-US" sz="2500" dirty="0">
              <a:solidFill>
                <a:srgbClr val="002060"/>
              </a:solidFill>
              <a:latin typeface="Tw Cen MT" panose="020B0602020104020603" pitchFamily="34" charset="0"/>
            </a:endParaRPr>
          </a:p>
          <a:p>
            <a:pPr marL="274320" lvl="1">
              <a:buClr>
                <a:schemeClr val="accent1"/>
              </a:buClr>
              <a:buSzPct val="85000"/>
              <a:buFont typeface="Wingdings 2"/>
              <a:buChar char=""/>
            </a:pPr>
            <a:r>
              <a:rPr lang="en-US" sz="2500" dirty="0">
                <a:solidFill>
                  <a:srgbClr val="002060"/>
                </a:solidFill>
                <a:latin typeface="Tw Cen MT" panose="020B0602020104020603" pitchFamily="34" charset="0"/>
              </a:rPr>
              <a:t>A Smart Security System with Recognition  (December 2018</a:t>
            </a:r>
            <a:r>
              <a:rPr lang="en-US" sz="2500" dirty="0" smtClean="0">
                <a:solidFill>
                  <a:srgbClr val="002060"/>
                </a:solidFill>
                <a:latin typeface="Tw Cen MT" panose="020B0602020104020603" pitchFamily="34" charset="0"/>
              </a:rPr>
              <a:t>)</a:t>
            </a:r>
          </a:p>
          <a:p>
            <a:pPr marL="274320" lvl="1">
              <a:buClr>
                <a:schemeClr val="accent1"/>
              </a:buClr>
              <a:buSzPct val="85000"/>
              <a:buFont typeface="Wingdings 2"/>
              <a:buChar char=""/>
            </a:pPr>
            <a:r>
              <a:rPr lang="en-US" sz="2500" dirty="0">
                <a:solidFill>
                  <a:srgbClr val="002060"/>
                </a:solidFill>
                <a:latin typeface="Tw Cen MT" panose="020B0602020104020603" pitchFamily="34" charset="0"/>
              </a:rPr>
              <a:t> Smart Home Management System Based on Face Recognition Index in </a:t>
            </a:r>
            <a:r>
              <a:rPr lang="en-US" sz="2500" dirty="0" smtClean="0">
                <a:solidFill>
                  <a:srgbClr val="002060"/>
                </a:solidFill>
                <a:latin typeface="Tw Cen MT" panose="020B0602020104020603" pitchFamily="34" charset="0"/>
              </a:rPr>
              <a:t>Real-time </a:t>
            </a:r>
            <a:r>
              <a:rPr lang="en-US" sz="2500" dirty="0">
                <a:solidFill>
                  <a:srgbClr val="002060"/>
                </a:solidFill>
                <a:latin typeface="Tw Cen MT" panose="020B0602020104020603" pitchFamily="34" charset="0"/>
              </a:rPr>
              <a:t>(2019) </a:t>
            </a:r>
            <a:br>
              <a:rPr lang="en-US" sz="2500" dirty="0">
                <a:solidFill>
                  <a:srgbClr val="002060"/>
                </a:solidFill>
                <a:latin typeface="Tw Cen MT" panose="020B0602020104020603" pitchFamily="34" charset="0"/>
              </a:rPr>
            </a:br>
            <a:r>
              <a:rPr lang="en-US" sz="2400" dirty="0">
                <a:solidFill>
                  <a:srgbClr val="002060"/>
                </a:solidFill>
                <a:latin typeface="Tw Cen MT" panose="020B0602020104020603" pitchFamily="34" charset="0"/>
              </a:rPr>
              <a:t/>
            </a:r>
            <a:br>
              <a:rPr lang="en-US" sz="2400" dirty="0">
                <a:solidFill>
                  <a:srgbClr val="002060"/>
                </a:solidFill>
                <a:latin typeface="Tw Cen MT" panose="020B0602020104020603" pitchFamily="34" charset="0"/>
              </a:rPr>
            </a:br>
            <a:endParaRPr lang="en-IN" sz="2400" dirty="0">
              <a:solidFill>
                <a:srgbClr val="002060"/>
              </a:solidFill>
            </a:endParaRPr>
          </a:p>
        </p:txBody>
      </p:sp>
    </p:spTree>
    <p:extLst>
      <p:ext uri="{BB962C8B-B14F-4D97-AF65-F5344CB8AC3E}">
        <p14:creationId xmlns:p14="http://schemas.microsoft.com/office/powerpoint/2010/main" val="91161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a:solidFill>
                  <a:srgbClr val="FFC000"/>
                </a:solidFill>
                <a:latin typeface="Tw Cen MT" panose="020B0602020104020603" pitchFamily="34" charset="0"/>
              </a:rPr>
              <a:t>System </a:t>
            </a:r>
            <a:r>
              <a:rPr lang="en-IN" sz="4400" b="1" dirty="0" smtClean="0">
                <a:solidFill>
                  <a:srgbClr val="FFC000"/>
                </a:solidFill>
                <a:latin typeface="Tw Cen MT" panose="020B0602020104020603" pitchFamily="34" charset="0"/>
              </a:rPr>
              <a:t>Architecture</a:t>
            </a:r>
            <a:endParaRPr lang="en-IN" sz="4400" dirty="0">
              <a:solidFill>
                <a:srgbClr val="FFC000"/>
              </a:solidFill>
            </a:endParaRPr>
          </a:p>
        </p:txBody>
      </p:sp>
      <p:pic>
        <p:nvPicPr>
          <p:cNvPr id="8" name="Content Placeholder 7"/>
          <p:cNvPicPr>
            <a:picLocks noGrp="1"/>
          </p:cNvPicPr>
          <p:nvPr>
            <p:ph sz="quarter" idx="4294967295"/>
          </p:nvPr>
        </p:nvPicPr>
        <p:blipFill>
          <a:blip r:embed="rId2"/>
          <a:stretch>
            <a:fillRect/>
          </a:stretch>
        </p:blipFill>
        <p:spPr>
          <a:xfrm>
            <a:off x="611560" y="1556792"/>
            <a:ext cx="7992888" cy="4824536"/>
          </a:xfrm>
          <a:prstGeom prst="rect">
            <a:avLst/>
          </a:prstGeom>
        </p:spPr>
      </p:pic>
    </p:spTree>
    <p:extLst>
      <p:ext uri="{BB962C8B-B14F-4D97-AF65-F5344CB8AC3E}">
        <p14:creationId xmlns:p14="http://schemas.microsoft.com/office/powerpoint/2010/main" val="382307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627784" y="260648"/>
            <a:ext cx="3960440" cy="6048672"/>
          </a:xfrm>
          <a:prstGeom prst="rect">
            <a:avLst/>
          </a:prstGeom>
        </p:spPr>
      </p:pic>
    </p:spTree>
    <p:extLst>
      <p:ext uri="{BB962C8B-B14F-4D97-AF65-F5344CB8AC3E}">
        <p14:creationId xmlns:p14="http://schemas.microsoft.com/office/powerpoint/2010/main" val="393165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a:solidFill>
                  <a:srgbClr val="FFC000"/>
                </a:solidFill>
                <a:latin typeface="Tw Cen MT" panose="020B0602020104020603" pitchFamily="34" charset="0"/>
              </a:rPr>
              <a:t>Data Flow </a:t>
            </a:r>
            <a:r>
              <a:rPr lang="en-IN" sz="4400" b="1" dirty="0" smtClean="0">
                <a:solidFill>
                  <a:srgbClr val="FFC000"/>
                </a:solidFill>
                <a:latin typeface="Tw Cen MT" panose="020B0602020104020603" pitchFamily="34" charset="0"/>
              </a:rPr>
              <a:t>Diagram</a:t>
            </a:r>
            <a:endParaRPr lang="en-IN" sz="4400"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799"/>
            <a:ext cx="8640960" cy="4680521"/>
          </a:xfrm>
          <a:prstGeom prst="rect">
            <a:avLst/>
          </a:prstGeom>
        </p:spPr>
      </p:pic>
    </p:spTree>
    <p:extLst>
      <p:ext uri="{BB962C8B-B14F-4D97-AF65-F5344CB8AC3E}">
        <p14:creationId xmlns:p14="http://schemas.microsoft.com/office/powerpoint/2010/main" val="953699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a:solidFill>
                  <a:srgbClr val="FFC000"/>
                </a:solidFill>
                <a:latin typeface="Tw Cen MT" panose="020B0602020104020603" pitchFamily="34" charset="0"/>
              </a:rPr>
              <a:t>Use Case </a:t>
            </a:r>
            <a:r>
              <a:rPr lang="en-IN" sz="4400" b="1" dirty="0" smtClean="0">
                <a:solidFill>
                  <a:srgbClr val="FFC000"/>
                </a:solidFill>
                <a:latin typeface="Tw Cen MT" panose="020B0602020104020603" pitchFamily="34" charset="0"/>
              </a:rPr>
              <a:t>Diagram</a:t>
            </a:r>
            <a:endParaRPr lang="en-IN" sz="4400" dirty="0">
              <a:solidFill>
                <a:srgbClr val="FFC000"/>
              </a:solidFill>
            </a:endParaRP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755576" y="1484784"/>
            <a:ext cx="7848600" cy="4679950"/>
          </a:xfrm>
          <a:prstGeom prst="rect">
            <a:avLst/>
          </a:prstGeom>
        </p:spPr>
      </p:pic>
    </p:spTree>
    <p:extLst>
      <p:ext uri="{BB962C8B-B14F-4D97-AF65-F5344CB8AC3E}">
        <p14:creationId xmlns:p14="http://schemas.microsoft.com/office/powerpoint/2010/main" val="6116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smtClean="0">
                <a:solidFill>
                  <a:srgbClr val="FFC000"/>
                </a:solidFill>
                <a:latin typeface="Tw Cen MT" panose="020B0602020104020603" pitchFamily="34" charset="0"/>
              </a:rPr>
              <a:t>References</a:t>
            </a:r>
            <a:endParaRPr lang="en-IN" sz="4400" b="1" dirty="0">
              <a:solidFill>
                <a:srgbClr val="FFC000"/>
              </a:solidFill>
            </a:endParaRPr>
          </a:p>
        </p:txBody>
      </p:sp>
      <p:sp>
        <p:nvSpPr>
          <p:cNvPr id="3" name="Content Placeholder 2"/>
          <p:cNvSpPr>
            <a:spLocks noGrp="1"/>
          </p:cNvSpPr>
          <p:nvPr>
            <p:ph sz="quarter" idx="1"/>
          </p:nvPr>
        </p:nvSpPr>
        <p:spPr>
          <a:xfrm>
            <a:off x="301752" y="1527048"/>
            <a:ext cx="8662736" cy="4710264"/>
          </a:xfrm>
        </p:spPr>
        <p:txBody>
          <a:bodyPr>
            <a:noAutofit/>
          </a:bodyPr>
          <a:lstStyle/>
          <a:p>
            <a:pPr lvl="0"/>
            <a:r>
              <a:rPr lang="en-IN" sz="2400" dirty="0">
                <a:latin typeface="Tw Cen MT" pitchFamily="34" charset="0"/>
              </a:rPr>
              <a:t>Face Recognition System Using </a:t>
            </a:r>
            <a:r>
              <a:rPr lang="en-IN" sz="2400" dirty="0" err="1">
                <a:latin typeface="Tw Cen MT" pitchFamily="34" charset="0"/>
              </a:rPr>
              <a:t>IoT</a:t>
            </a:r>
            <a:r>
              <a:rPr lang="en-IN" sz="2400" dirty="0">
                <a:latin typeface="Tw Cen MT" pitchFamily="34" charset="0"/>
              </a:rPr>
              <a:t>  (November 2017)</a:t>
            </a:r>
            <a:br>
              <a:rPr lang="en-IN" sz="2400" dirty="0">
                <a:latin typeface="Tw Cen MT" pitchFamily="34" charset="0"/>
              </a:rPr>
            </a:br>
            <a:r>
              <a:rPr lang="en-IN" sz="2400" dirty="0" err="1">
                <a:latin typeface="Tw Cen MT" pitchFamily="34" charset="0"/>
              </a:rPr>
              <a:t>SandeshKulkarni</a:t>
            </a:r>
            <a:r>
              <a:rPr lang="en-IN" sz="2400" dirty="0">
                <a:latin typeface="Tw Cen MT" pitchFamily="34" charset="0"/>
              </a:rPr>
              <a:t>, </a:t>
            </a:r>
            <a:r>
              <a:rPr lang="en-IN" sz="2400" dirty="0" err="1">
                <a:latin typeface="Tw Cen MT" pitchFamily="34" charset="0"/>
              </a:rPr>
              <a:t>MinaksheeBagul</a:t>
            </a:r>
            <a:r>
              <a:rPr lang="en-IN" sz="2400" dirty="0">
                <a:latin typeface="Tw Cen MT" pitchFamily="34" charset="0"/>
              </a:rPr>
              <a:t>, </a:t>
            </a:r>
            <a:r>
              <a:rPr lang="en-IN" sz="2400" dirty="0" err="1">
                <a:latin typeface="Tw Cen MT" pitchFamily="34" charset="0"/>
              </a:rPr>
              <a:t>AkanshaDukare</a:t>
            </a:r>
            <a:r>
              <a:rPr lang="en-IN" sz="2400" dirty="0">
                <a:latin typeface="Tw Cen MT" pitchFamily="34" charset="0"/>
              </a:rPr>
              <a:t>, </a:t>
            </a:r>
            <a:r>
              <a:rPr lang="en-IN" sz="2400" dirty="0" err="1">
                <a:latin typeface="Tw Cen MT" pitchFamily="34" charset="0"/>
              </a:rPr>
              <a:t>Prof.</a:t>
            </a:r>
            <a:r>
              <a:rPr lang="en-IN" sz="2400" dirty="0">
                <a:latin typeface="Tw Cen MT" pitchFamily="34" charset="0"/>
              </a:rPr>
              <a:t> </a:t>
            </a:r>
            <a:r>
              <a:rPr lang="en-IN" sz="2400" dirty="0" err="1">
                <a:latin typeface="Tw Cen MT" pitchFamily="34" charset="0"/>
              </a:rPr>
              <a:t>ArchanaGaikwad</a:t>
            </a:r>
            <a:endParaRPr lang="en-IN" sz="2400" dirty="0">
              <a:latin typeface="Tw Cen MT" pitchFamily="34" charset="0"/>
            </a:endParaRPr>
          </a:p>
          <a:p>
            <a:pPr lvl="0"/>
            <a:r>
              <a:rPr lang="en-IN" sz="2400" dirty="0">
                <a:latin typeface="Tw Cen MT" pitchFamily="34" charset="0"/>
              </a:rPr>
              <a:t>Deep Neural Network for Human Face Recognition  (January 2018)</a:t>
            </a:r>
            <a:br>
              <a:rPr lang="en-IN" sz="2400" dirty="0">
                <a:latin typeface="Tw Cen MT" pitchFamily="34" charset="0"/>
              </a:rPr>
            </a:br>
            <a:r>
              <a:rPr lang="en-IN" sz="2400" dirty="0" err="1" smtClean="0">
                <a:latin typeface="Tw Cen MT" pitchFamily="34" charset="0"/>
              </a:rPr>
              <a:t>Dr</a:t>
            </a:r>
            <a:r>
              <a:rPr lang="en-IN" sz="2400" dirty="0" err="1">
                <a:latin typeface="Tw Cen MT" pitchFamily="34" charset="0"/>
              </a:rPr>
              <a:t>.</a:t>
            </a:r>
            <a:r>
              <a:rPr lang="en-IN" sz="2400" dirty="0">
                <a:latin typeface="Tw Cen MT" pitchFamily="34" charset="0"/>
              </a:rPr>
              <a:t> </a:t>
            </a:r>
            <a:r>
              <a:rPr lang="en-IN" sz="2400" dirty="0" err="1">
                <a:latin typeface="Tw Cen MT" pitchFamily="34" charset="0"/>
              </a:rPr>
              <a:t>PriyaGuptaa</a:t>
            </a:r>
            <a:r>
              <a:rPr lang="en-IN" sz="2400" dirty="0">
                <a:latin typeface="Tw Cen MT" pitchFamily="34" charset="0"/>
              </a:rPr>
              <a:t>, </a:t>
            </a:r>
            <a:r>
              <a:rPr lang="en-IN" sz="2400" dirty="0" err="1">
                <a:latin typeface="Tw Cen MT" pitchFamily="34" charset="0"/>
              </a:rPr>
              <a:t>NidhiSaxenaa</a:t>
            </a:r>
            <a:r>
              <a:rPr lang="en-IN" sz="2400" dirty="0">
                <a:latin typeface="Tw Cen MT" pitchFamily="34" charset="0"/>
              </a:rPr>
              <a:t>, </a:t>
            </a:r>
            <a:r>
              <a:rPr lang="en-IN" sz="2400" dirty="0" err="1">
                <a:latin typeface="Tw Cen MT" pitchFamily="34" charset="0"/>
              </a:rPr>
              <a:t>MeetikaSharmaa</a:t>
            </a:r>
            <a:r>
              <a:rPr lang="en-IN" sz="2400" dirty="0">
                <a:latin typeface="Tw Cen MT" pitchFamily="34" charset="0"/>
              </a:rPr>
              <a:t>, </a:t>
            </a:r>
            <a:r>
              <a:rPr lang="en-IN" sz="2400" dirty="0" err="1">
                <a:latin typeface="Tw Cen MT" pitchFamily="34" charset="0"/>
              </a:rPr>
              <a:t>JagritiTripathia</a:t>
            </a:r>
            <a:endParaRPr lang="en-IN" sz="2400" dirty="0">
              <a:latin typeface="Tw Cen MT" pitchFamily="34" charset="0"/>
            </a:endParaRPr>
          </a:p>
          <a:p>
            <a:pPr lvl="0"/>
            <a:r>
              <a:rPr lang="en-IN" sz="2400" dirty="0">
                <a:latin typeface="Tw Cen MT" pitchFamily="34" charset="0"/>
              </a:rPr>
              <a:t>Face Recognition and </a:t>
            </a:r>
            <a:r>
              <a:rPr lang="en-IN" sz="2400" dirty="0" err="1">
                <a:latin typeface="Tw Cen MT" pitchFamily="34" charset="0"/>
              </a:rPr>
              <a:t>IoT</a:t>
            </a:r>
            <a:r>
              <a:rPr lang="en-IN" sz="2400" dirty="0">
                <a:latin typeface="Tw Cen MT" pitchFamily="34" charset="0"/>
              </a:rPr>
              <a:t> Based Smart Lock Access System  (2018)</a:t>
            </a:r>
            <a:br>
              <a:rPr lang="en-IN" sz="2400" dirty="0">
                <a:latin typeface="Tw Cen MT" pitchFamily="34" charset="0"/>
              </a:rPr>
            </a:br>
            <a:r>
              <a:rPr lang="en-IN" sz="2400" dirty="0" err="1">
                <a:latin typeface="Tw Cen MT" pitchFamily="34" charset="0"/>
              </a:rPr>
              <a:t>Numitha</a:t>
            </a:r>
            <a:r>
              <a:rPr lang="en-IN" sz="2400" dirty="0">
                <a:latin typeface="Tw Cen MT" pitchFamily="34" charset="0"/>
              </a:rPr>
              <a:t> M N1, </a:t>
            </a:r>
            <a:r>
              <a:rPr lang="en-IN" sz="2400" dirty="0" err="1">
                <a:latin typeface="Tw Cen MT" pitchFamily="34" charset="0"/>
              </a:rPr>
              <a:t>Taha</a:t>
            </a:r>
            <a:r>
              <a:rPr lang="en-IN" sz="2400" dirty="0">
                <a:latin typeface="Tw Cen MT" pitchFamily="34" charset="0"/>
              </a:rPr>
              <a:t> Noorain1, </a:t>
            </a:r>
            <a:r>
              <a:rPr lang="en-IN" sz="2400" dirty="0" err="1">
                <a:latin typeface="Tw Cen MT" pitchFamily="34" charset="0"/>
              </a:rPr>
              <a:t>Amulya</a:t>
            </a:r>
            <a:r>
              <a:rPr lang="en-IN" sz="2400" dirty="0">
                <a:latin typeface="Tw Cen MT" pitchFamily="34" charset="0"/>
              </a:rPr>
              <a:t> S Patil1, </a:t>
            </a:r>
            <a:r>
              <a:rPr lang="en-IN" sz="2400" dirty="0" err="1">
                <a:latin typeface="Tw Cen MT" pitchFamily="34" charset="0"/>
              </a:rPr>
              <a:t>Navyashree</a:t>
            </a:r>
            <a:r>
              <a:rPr lang="en-IN" sz="2400" dirty="0">
                <a:latin typeface="Tw Cen MT" pitchFamily="34" charset="0"/>
              </a:rPr>
              <a:t> H V1, </a:t>
            </a:r>
            <a:r>
              <a:rPr lang="en-IN" sz="2400" dirty="0" err="1">
                <a:latin typeface="Tw Cen MT" pitchFamily="34" charset="0"/>
              </a:rPr>
              <a:t>Ms.</a:t>
            </a:r>
            <a:r>
              <a:rPr lang="en-IN" sz="2400" dirty="0">
                <a:latin typeface="Tw Cen MT" pitchFamily="34" charset="0"/>
              </a:rPr>
              <a:t> </a:t>
            </a:r>
            <a:r>
              <a:rPr lang="en-IN" sz="2400" dirty="0" err="1">
                <a:latin typeface="Tw Cen MT" pitchFamily="34" charset="0"/>
              </a:rPr>
              <a:t>Nagalakshmi</a:t>
            </a:r>
            <a:r>
              <a:rPr lang="en-IN" sz="2400" dirty="0">
                <a:latin typeface="Tw Cen MT" pitchFamily="34" charset="0"/>
              </a:rPr>
              <a:t> T S2.</a:t>
            </a:r>
          </a:p>
          <a:p>
            <a:pPr lvl="0"/>
            <a:r>
              <a:rPr lang="en-IN" sz="2400" dirty="0">
                <a:latin typeface="Tw Cen MT" pitchFamily="34" charset="0"/>
              </a:rPr>
              <a:t>A Smart Security System with Recognition  (December 2018)</a:t>
            </a:r>
            <a:br>
              <a:rPr lang="en-IN" sz="2400" dirty="0">
                <a:latin typeface="Tw Cen MT" pitchFamily="34" charset="0"/>
              </a:rPr>
            </a:br>
            <a:r>
              <a:rPr lang="en-IN" sz="2400" dirty="0" err="1">
                <a:latin typeface="Tw Cen MT" pitchFamily="34" charset="0"/>
              </a:rPr>
              <a:t>Trung</a:t>
            </a:r>
            <a:r>
              <a:rPr lang="en-IN" sz="2400" dirty="0">
                <a:latin typeface="Tw Cen MT" pitchFamily="34" charset="0"/>
              </a:rPr>
              <a:t> Nguyen, Barth </a:t>
            </a:r>
            <a:r>
              <a:rPr lang="en-IN" sz="2400" dirty="0" err="1">
                <a:latin typeface="Tw Cen MT" pitchFamily="34" charset="0"/>
              </a:rPr>
              <a:t>Lakshmanan</a:t>
            </a:r>
            <a:r>
              <a:rPr lang="en-IN" sz="2400" dirty="0">
                <a:latin typeface="Tw Cen MT" pitchFamily="34" charset="0"/>
              </a:rPr>
              <a:t> and </a:t>
            </a:r>
            <a:r>
              <a:rPr lang="en-IN" sz="2400" dirty="0" err="1">
                <a:latin typeface="Tw Cen MT" pitchFamily="34" charset="0"/>
              </a:rPr>
              <a:t>Weihua</a:t>
            </a:r>
            <a:r>
              <a:rPr lang="en-IN" sz="2400" dirty="0">
                <a:latin typeface="Tw Cen MT" pitchFamily="34" charset="0"/>
              </a:rPr>
              <a:t> Sheng</a:t>
            </a:r>
          </a:p>
          <a:p>
            <a:pPr lvl="0"/>
            <a:r>
              <a:rPr lang="en-IN" sz="2400" dirty="0">
                <a:latin typeface="Tw Cen MT" pitchFamily="34" charset="0"/>
              </a:rPr>
              <a:t>Smart Home Management System Based on Face Recognition Index in Real-time  (</a:t>
            </a:r>
            <a:r>
              <a:rPr lang="en-IN" sz="2400" dirty="0" smtClean="0">
                <a:latin typeface="Tw Cen MT" pitchFamily="34" charset="0"/>
              </a:rPr>
              <a:t>2019) </a:t>
            </a:r>
            <a:r>
              <a:rPr lang="en-IN" sz="2400" dirty="0" err="1" smtClean="0">
                <a:latin typeface="Tw Cen MT" pitchFamily="34" charset="0"/>
              </a:rPr>
              <a:t>Shakir</a:t>
            </a:r>
            <a:r>
              <a:rPr lang="en-IN" sz="2400" dirty="0" smtClean="0">
                <a:latin typeface="Tw Cen MT" pitchFamily="34" charset="0"/>
              </a:rPr>
              <a:t> </a:t>
            </a:r>
            <a:r>
              <a:rPr lang="en-IN" sz="2400" dirty="0">
                <a:latin typeface="Tw Cen MT" pitchFamily="34" charset="0"/>
              </a:rPr>
              <a:t>Fattah </a:t>
            </a:r>
            <a:r>
              <a:rPr lang="en-IN" sz="2400" dirty="0" err="1">
                <a:latin typeface="Tw Cen MT" pitchFamily="34" charset="0"/>
              </a:rPr>
              <a:t>Kak</a:t>
            </a:r>
            <a:r>
              <a:rPr lang="en-IN" sz="2400" dirty="0">
                <a:latin typeface="Tw Cen MT" pitchFamily="34" charset="0"/>
              </a:rPr>
              <a:t> ,</a:t>
            </a:r>
            <a:r>
              <a:rPr lang="en-IN" sz="2400" dirty="0" err="1">
                <a:latin typeface="Tw Cen MT" pitchFamily="34" charset="0"/>
              </a:rPr>
              <a:t>FirasMahmood</a:t>
            </a:r>
            <a:r>
              <a:rPr lang="en-IN" sz="2400" dirty="0">
                <a:latin typeface="Tw Cen MT" pitchFamily="34" charset="0"/>
              </a:rPr>
              <a:t> Mustafa </a:t>
            </a:r>
          </a:p>
        </p:txBody>
      </p:sp>
    </p:spTree>
    <p:extLst>
      <p:ext uri="{BB962C8B-B14F-4D97-AF65-F5344CB8AC3E}">
        <p14:creationId xmlns:p14="http://schemas.microsoft.com/office/powerpoint/2010/main" val="82047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smtClean="0">
                <a:solidFill>
                  <a:srgbClr val="FFC000"/>
                </a:solidFill>
                <a:latin typeface="Tw Cen MT" panose="020B0602020104020603" pitchFamily="34" charset="0"/>
              </a:rPr>
              <a:t>Applications</a:t>
            </a:r>
            <a:endParaRPr lang="en-IN" sz="4400" dirty="0"/>
          </a:p>
        </p:txBody>
      </p:sp>
      <p:sp>
        <p:nvSpPr>
          <p:cNvPr id="3" name="Content Placeholder 2"/>
          <p:cNvSpPr>
            <a:spLocks noGrp="1"/>
          </p:cNvSpPr>
          <p:nvPr>
            <p:ph sz="quarter" idx="1"/>
          </p:nvPr>
        </p:nvSpPr>
        <p:spPr/>
        <p:txBody>
          <a:bodyPr>
            <a:noAutofit/>
          </a:bodyPr>
          <a:lstStyle/>
          <a:p>
            <a:r>
              <a:rPr lang="en-IN" sz="2330" dirty="0">
                <a:latin typeface="Tw Cen MT" pitchFamily="34" charset="0"/>
              </a:rPr>
              <a:t>Criminal </a:t>
            </a:r>
            <a:r>
              <a:rPr lang="en-IN" sz="2330" dirty="0" smtClean="0">
                <a:latin typeface="Tw Cen MT" pitchFamily="34" charset="0"/>
              </a:rPr>
              <a:t>identification : If </a:t>
            </a:r>
            <a:r>
              <a:rPr lang="en-IN" sz="2330" dirty="0" err="1">
                <a:latin typeface="Tw Cen MT" pitchFamily="34" charset="0"/>
              </a:rPr>
              <a:t>FaceTech</a:t>
            </a:r>
            <a:r>
              <a:rPr lang="en-IN" sz="2330" dirty="0">
                <a:latin typeface="Tw Cen MT" pitchFamily="34" charset="0"/>
              </a:rPr>
              <a:t> can be used to keep unauthorised people out of facilities, surely it     can be used to help put them firmly inside them</a:t>
            </a:r>
            <a:r>
              <a:rPr lang="en-IN" sz="2330" dirty="0" smtClean="0">
                <a:latin typeface="Tw Cen MT" pitchFamily="34" charset="0"/>
              </a:rPr>
              <a:t>.</a:t>
            </a:r>
          </a:p>
          <a:p>
            <a:pPr marL="0" indent="0">
              <a:buNone/>
            </a:pPr>
            <a:endParaRPr lang="en-IN" sz="2330" dirty="0">
              <a:latin typeface="Tw Cen MT" pitchFamily="34" charset="0"/>
            </a:endParaRPr>
          </a:p>
          <a:p>
            <a:r>
              <a:rPr lang="en-IN" sz="2330" dirty="0" smtClean="0">
                <a:latin typeface="Tw Cen MT" pitchFamily="34" charset="0"/>
              </a:rPr>
              <a:t>Security </a:t>
            </a:r>
            <a:r>
              <a:rPr lang="en-IN" sz="2330" dirty="0">
                <a:latin typeface="Tw Cen MT" pitchFamily="34" charset="0"/>
              </a:rPr>
              <a:t>companies are using facial recognition to secure their premises</a:t>
            </a:r>
            <a:r>
              <a:rPr lang="en-IN" sz="2330" dirty="0" smtClean="0">
                <a:latin typeface="Tw Cen MT" pitchFamily="34" charset="0"/>
              </a:rPr>
              <a:t>.</a:t>
            </a:r>
          </a:p>
          <a:p>
            <a:pPr marL="0" indent="0">
              <a:buNone/>
            </a:pPr>
            <a:endParaRPr lang="en-IN" sz="2330" dirty="0">
              <a:latin typeface="Tw Cen MT" pitchFamily="34" charset="0"/>
            </a:endParaRPr>
          </a:p>
          <a:p>
            <a:r>
              <a:rPr lang="en-IN" sz="2330" dirty="0" err="1" smtClean="0">
                <a:latin typeface="Tw Cen MT" pitchFamily="34" charset="0"/>
              </a:rPr>
              <a:t>IoT</a:t>
            </a:r>
            <a:r>
              <a:rPr lang="en-IN" sz="2330" dirty="0" smtClean="0">
                <a:latin typeface="Tw Cen MT" pitchFamily="34" charset="0"/>
              </a:rPr>
              <a:t> </a:t>
            </a:r>
            <a:r>
              <a:rPr lang="en-IN" sz="2330" dirty="0">
                <a:latin typeface="Tw Cen MT" pitchFamily="34" charset="0"/>
              </a:rPr>
              <a:t>benefits from facial recognition by allowing enhanced security measures and automatic access control at home</a:t>
            </a:r>
            <a:r>
              <a:rPr lang="en-IN" sz="2330" dirty="0" smtClean="0">
                <a:latin typeface="Tw Cen MT" pitchFamily="34" charset="0"/>
              </a:rPr>
              <a:t>.</a:t>
            </a:r>
          </a:p>
          <a:p>
            <a:endParaRPr lang="en-IN" sz="2330" dirty="0">
              <a:latin typeface="Tw Cen MT" pitchFamily="34" charset="0"/>
            </a:endParaRPr>
          </a:p>
          <a:p>
            <a:r>
              <a:rPr lang="en-IN" sz="2330" dirty="0" smtClean="0">
                <a:latin typeface="Tw Cen MT" pitchFamily="34" charset="0"/>
              </a:rPr>
              <a:t>Bank Services : Banks are using </a:t>
            </a:r>
            <a:r>
              <a:rPr lang="en-IN" sz="2330" dirty="0">
                <a:latin typeface="Tw Cen MT" pitchFamily="34" charset="0"/>
              </a:rPr>
              <a:t>this product of Artificial intelligence as </a:t>
            </a:r>
            <a:r>
              <a:rPr lang="en-IN" sz="2330" dirty="0" smtClean="0">
                <a:latin typeface="Tw Cen MT" pitchFamily="34" charset="0"/>
              </a:rPr>
              <a:t>security </a:t>
            </a:r>
            <a:r>
              <a:rPr lang="en-IN" sz="2330" dirty="0">
                <a:latin typeface="Tw Cen MT" pitchFamily="34" charset="0"/>
              </a:rPr>
              <a:t>measure to detect any suspects entering without being identified.</a:t>
            </a:r>
          </a:p>
          <a:p>
            <a:endParaRPr lang="en-IN" sz="2330" dirty="0">
              <a:latin typeface="Tw Cen MT" pitchFamily="34" charset="0"/>
            </a:endParaRPr>
          </a:p>
        </p:txBody>
      </p:sp>
    </p:spTree>
    <p:extLst>
      <p:ext uri="{BB962C8B-B14F-4D97-AF65-F5344CB8AC3E}">
        <p14:creationId xmlns:p14="http://schemas.microsoft.com/office/powerpoint/2010/main" val="41633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2879" y="2636912"/>
            <a:ext cx="3859903" cy="923330"/>
          </a:xfrm>
          <a:prstGeom prst="rect">
            <a:avLst/>
          </a:prstGeom>
        </p:spPr>
        <p:txBody>
          <a:bodyPr wrap="none">
            <a:spAutoFit/>
          </a:bodyPr>
          <a:lstStyle/>
          <a:p>
            <a:r>
              <a:rPr lang="en-IN" sz="5400" b="1" dirty="0" smtClean="0">
                <a:solidFill>
                  <a:srgbClr val="FFC000"/>
                </a:solidFill>
                <a:latin typeface="Tw Cen MT" panose="020B0602020104020603" pitchFamily="34" charset="0"/>
              </a:rPr>
              <a:t>THANK YOU</a:t>
            </a:r>
            <a:endParaRPr lang="en-IN" sz="5400" dirty="0"/>
          </a:p>
        </p:txBody>
      </p:sp>
    </p:spTree>
    <p:extLst>
      <p:ext uri="{BB962C8B-B14F-4D97-AF65-F5344CB8AC3E}">
        <p14:creationId xmlns:p14="http://schemas.microsoft.com/office/powerpoint/2010/main" val="3158039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smtClean="0">
                <a:solidFill>
                  <a:srgbClr val="FFC000"/>
                </a:solidFill>
                <a:latin typeface="Tw Cen MT" pitchFamily="34" charset="0"/>
              </a:rPr>
              <a:t>Presented</a:t>
            </a:r>
            <a:r>
              <a:rPr lang="en-IN" sz="4400" b="1" dirty="0" smtClean="0">
                <a:solidFill>
                  <a:schemeClr val="tx1"/>
                </a:solidFill>
              </a:rPr>
              <a:t> </a:t>
            </a:r>
            <a:r>
              <a:rPr lang="en-IN" sz="4400" b="1" dirty="0" smtClean="0">
                <a:solidFill>
                  <a:srgbClr val="FFC000"/>
                </a:solidFill>
                <a:latin typeface="Tw Cen MT" pitchFamily="34" charset="0"/>
              </a:rPr>
              <a:t>by</a:t>
            </a:r>
            <a:r>
              <a:rPr lang="en-IN" sz="4400" b="1" dirty="0" smtClean="0">
                <a:solidFill>
                  <a:schemeClr val="tx1"/>
                </a:solidFill>
              </a:rPr>
              <a:t> </a:t>
            </a:r>
            <a:endParaRPr lang="en-IN" sz="4400" b="1" dirty="0">
              <a:solidFill>
                <a:schemeClr val="tx1"/>
              </a:solidFill>
            </a:endParaRPr>
          </a:p>
        </p:txBody>
      </p:sp>
      <p:sp>
        <p:nvSpPr>
          <p:cNvPr id="3" name="Content Placeholder 2"/>
          <p:cNvSpPr>
            <a:spLocks noGrp="1"/>
          </p:cNvSpPr>
          <p:nvPr>
            <p:ph sz="quarter" idx="1"/>
          </p:nvPr>
        </p:nvSpPr>
        <p:spPr/>
        <p:txBody>
          <a:bodyPr>
            <a:normAutofit/>
          </a:bodyPr>
          <a:lstStyle/>
          <a:p>
            <a:r>
              <a:rPr lang="en-US" sz="2500" dirty="0" err="1" smtClean="0">
                <a:solidFill>
                  <a:srgbClr val="002060"/>
                </a:solidFill>
                <a:latin typeface="Tw Cen MT" pitchFamily="34" charset="0"/>
              </a:rPr>
              <a:t>Shivani</a:t>
            </a:r>
            <a:r>
              <a:rPr lang="en-US" sz="2500" dirty="0" smtClean="0">
                <a:solidFill>
                  <a:srgbClr val="002060"/>
                </a:solidFill>
                <a:latin typeface="Tw Cen MT" pitchFamily="34" charset="0"/>
              </a:rPr>
              <a:t> </a:t>
            </a:r>
            <a:r>
              <a:rPr lang="en-US" sz="2500" dirty="0" err="1" smtClean="0">
                <a:solidFill>
                  <a:srgbClr val="002060"/>
                </a:solidFill>
                <a:latin typeface="Tw Cen MT" pitchFamily="34" charset="0"/>
              </a:rPr>
              <a:t>Patil</a:t>
            </a:r>
            <a:r>
              <a:rPr lang="en-US" sz="2500" dirty="0" smtClean="0">
                <a:solidFill>
                  <a:srgbClr val="002060"/>
                </a:solidFill>
                <a:latin typeface="Tw Cen MT" pitchFamily="34" charset="0"/>
              </a:rPr>
              <a:t>					16UIT11041XX</a:t>
            </a:r>
          </a:p>
          <a:p>
            <a:r>
              <a:rPr lang="en-US" sz="2500" dirty="0" err="1" smtClean="0">
                <a:solidFill>
                  <a:srgbClr val="002060"/>
                </a:solidFill>
                <a:latin typeface="Tw Cen MT" pitchFamily="34" charset="0"/>
              </a:rPr>
              <a:t>Vinay</a:t>
            </a:r>
            <a:r>
              <a:rPr lang="en-US" sz="2500" dirty="0" smtClean="0">
                <a:solidFill>
                  <a:srgbClr val="002060"/>
                </a:solidFill>
                <a:latin typeface="Tw Cen MT" pitchFamily="34" charset="0"/>
              </a:rPr>
              <a:t> </a:t>
            </a:r>
            <a:r>
              <a:rPr lang="en-US" sz="2500" dirty="0" err="1" smtClean="0">
                <a:solidFill>
                  <a:srgbClr val="002060"/>
                </a:solidFill>
                <a:latin typeface="Tw Cen MT" pitchFamily="34" charset="0"/>
              </a:rPr>
              <a:t>Sakhare</a:t>
            </a:r>
            <a:r>
              <a:rPr lang="en-US" sz="2500" dirty="0" smtClean="0">
                <a:solidFill>
                  <a:srgbClr val="002060"/>
                </a:solidFill>
                <a:latin typeface="Tw Cen MT" pitchFamily="34" charset="0"/>
              </a:rPr>
              <a:t>				16UIT12046XX</a:t>
            </a:r>
          </a:p>
          <a:p>
            <a:r>
              <a:rPr lang="en-US" sz="2500" dirty="0" err="1" smtClean="0">
                <a:solidFill>
                  <a:srgbClr val="002060"/>
                </a:solidFill>
                <a:latin typeface="Tw Cen MT" pitchFamily="34" charset="0"/>
              </a:rPr>
              <a:t>Kanishk</a:t>
            </a:r>
            <a:r>
              <a:rPr lang="en-US" sz="2500" dirty="0" smtClean="0">
                <a:solidFill>
                  <a:srgbClr val="002060"/>
                </a:solidFill>
                <a:latin typeface="Tw Cen MT" pitchFamily="34" charset="0"/>
              </a:rPr>
              <a:t> </a:t>
            </a:r>
            <a:r>
              <a:rPr lang="en-US" sz="2500" dirty="0" err="1" smtClean="0">
                <a:solidFill>
                  <a:srgbClr val="002060"/>
                </a:solidFill>
                <a:latin typeface="Tw Cen MT" pitchFamily="34" charset="0"/>
              </a:rPr>
              <a:t>Shedsale</a:t>
            </a:r>
            <a:r>
              <a:rPr lang="en-US" sz="2500" dirty="0" smtClean="0">
                <a:solidFill>
                  <a:srgbClr val="002060"/>
                </a:solidFill>
                <a:latin typeface="Tw Cen MT" pitchFamily="34" charset="0"/>
              </a:rPr>
              <a:t>				16UIT12049XX</a:t>
            </a:r>
          </a:p>
          <a:p>
            <a:r>
              <a:rPr lang="en-US" sz="2500" dirty="0" err="1" smtClean="0">
                <a:solidFill>
                  <a:srgbClr val="002060"/>
                </a:solidFill>
                <a:latin typeface="Tw Cen MT" pitchFamily="34" charset="0"/>
              </a:rPr>
              <a:t>Akshaykumar</a:t>
            </a:r>
            <a:r>
              <a:rPr lang="en-US" sz="2500" dirty="0" smtClean="0">
                <a:solidFill>
                  <a:srgbClr val="002060"/>
                </a:solidFill>
                <a:latin typeface="Tw Cen MT" pitchFamily="34" charset="0"/>
              </a:rPr>
              <a:t> </a:t>
            </a:r>
            <a:r>
              <a:rPr lang="en-US" sz="2500" dirty="0" err="1" smtClean="0">
                <a:solidFill>
                  <a:srgbClr val="002060"/>
                </a:solidFill>
                <a:latin typeface="Tw Cen MT" pitchFamily="34" charset="0"/>
              </a:rPr>
              <a:t>Patil</a:t>
            </a:r>
            <a:r>
              <a:rPr lang="en-US" sz="2500" dirty="0" smtClean="0">
                <a:solidFill>
                  <a:srgbClr val="002060"/>
                </a:solidFill>
                <a:latin typeface="Tw Cen MT" pitchFamily="34" charset="0"/>
              </a:rPr>
              <a:t>				16UIT12037XX</a:t>
            </a:r>
          </a:p>
          <a:p>
            <a:r>
              <a:rPr lang="en-US" sz="2500" dirty="0" err="1">
                <a:solidFill>
                  <a:srgbClr val="002060"/>
                </a:solidFill>
                <a:latin typeface="Tw Cen MT" pitchFamily="34" charset="0"/>
              </a:rPr>
              <a:t>Rutuja</a:t>
            </a:r>
            <a:r>
              <a:rPr lang="en-US" sz="2500" dirty="0">
                <a:solidFill>
                  <a:srgbClr val="002060"/>
                </a:solidFill>
                <a:latin typeface="Tw Cen MT" pitchFamily="34" charset="0"/>
              </a:rPr>
              <a:t> </a:t>
            </a:r>
            <a:r>
              <a:rPr lang="en-US" sz="2500" dirty="0" err="1">
                <a:solidFill>
                  <a:srgbClr val="002060"/>
                </a:solidFill>
                <a:latin typeface="Tw Cen MT" pitchFamily="34" charset="0"/>
              </a:rPr>
              <a:t>Prabhudesai</a:t>
            </a:r>
            <a:r>
              <a:rPr lang="en-US" sz="2500" dirty="0">
                <a:solidFill>
                  <a:srgbClr val="002060"/>
                </a:solidFill>
                <a:latin typeface="Tw Cen MT" pitchFamily="34" charset="0"/>
              </a:rPr>
              <a:t>			 	16UIT11044XX</a:t>
            </a:r>
          </a:p>
          <a:p>
            <a:pPr marL="0" indent="0">
              <a:buNone/>
            </a:pPr>
            <a:endParaRPr lang="en-US" sz="2500" dirty="0" smtClean="0">
              <a:solidFill>
                <a:srgbClr val="002060"/>
              </a:solidFill>
              <a:latin typeface="Tw Cen MT" pitchFamily="34" charset="0"/>
            </a:endParaRPr>
          </a:p>
          <a:p>
            <a:endParaRPr lang="en-IN" sz="2500" dirty="0">
              <a:solidFill>
                <a:srgbClr val="002060"/>
              </a:solidFill>
              <a:latin typeface="Tw Cen MT" pitchFamily="34" charset="0"/>
            </a:endParaRPr>
          </a:p>
        </p:txBody>
      </p:sp>
    </p:spTree>
    <p:extLst>
      <p:ext uri="{BB962C8B-B14F-4D97-AF65-F5344CB8AC3E}">
        <p14:creationId xmlns:p14="http://schemas.microsoft.com/office/powerpoint/2010/main" val="2259033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34400" cy="758952"/>
          </a:xfrm>
        </p:spPr>
        <p:txBody>
          <a:bodyPr>
            <a:noAutofit/>
          </a:bodyPr>
          <a:lstStyle/>
          <a:p>
            <a:pPr algn="l"/>
            <a:r>
              <a:rPr lang="en-US" sz="4400" b="1" dirty="0" smtClean="0">
                <a:solidFill>
                  <a:srgbClr val="FFC000"/>
                </a:solidFill>
                <a:latin typeface="Tw Cen MT" panose="020B0602020104020603" pitchFamily="34" charset="0"/>
              </a:rPr>
              <a:t>Abstract</a:t>
            </a:r>
            <a:r>
              <a:rPr lang="en-US" sz="4400" dirty="0" smtClean="0">
                <a:solidFill>
                  <a:srgbClr val="FFC000"/>
                </a:solidFill>
                <a:latin typeface="Tw Cen MT" panose="020B0602020104020603" pitchFamily="34" charset="0"/>
              </a:rPr>
              <a:t> </a:t>
            </a:r>
            <a:endParaRPr lang="en-IN" sz="4400" dirty="0">
              <a:solidFill>
                <a:srgbClr val="FFC000"/>
              </a:solidFill>
            </a:endParaRPr>
          </a:p>
        </p:txBody>
      </p:sp>
      <p:sp>
        <p:nvSpPr>
          <p:cNvPr id="3" name="Content Placeholder 2"/>
          <p:cNvSpPr>
            <a:spLocks noGrp="1"/>
          </p:cNvSpPr>
          <p:nvPr>
            <p:ph sz="quarter" idx="1"/>
          </p:nvPr>
        </p:nvSpPr>
        <p:spPr>
          <a:xfrm>
            <a:off x="251520" y="1412776"/>
            <a:ext cx="8503920" cy="4572000"/>
          </a:xfrm>
        </p:spPr>
        <p:txBody>
          <a:bodyPr>
            <a:noAutofit/>
          </a:bodyPr>
          <a:lstStyle/>
          <a:p>
            <a:r>
              <a:rPr lang="en-US" sz="2450" dirty="0">
                <a:solidFill>
                  <a:srgbClr val="002060"/>
                </a:solidFill>
                <a:latin typeface="Tw Cen MT" panose="020B0602020104020603" pitchFamily="34" charset="0"/>
              </a:rPr>
              <a:t>This project gives an outline for an automatic system to control and secure specific area, based on digital image processing with the help of Internet of Things and AI.</a:t>
            </a:r>
          </a:p>
          <a:p>
            <a:r>
              <a:rPr lang="en-US" sz="2450" dirty="0" smtClean="0">
                <a:solidFill>
                  <a:srgbClr val="002060"/>
                </a:solidFill>
                <a:latin typeface="Tw Cen MT" panose="020B0602020104020603" pitchFamily="34" charset="0"/>
              </a:rPr>
              <a:t>The </a:t>
            </a:r>
            <a:r>
              <a:rPr lang="en-US" sz="2450" dirty="0">
                <a:solidFill>
                  <a:srgbClr val="002060"/>
                </a:solidFill>
                <a:latin typeface="Tw Cen MT" panose="020B0602020104020603" pitchFamily="34" charset="0"/>
              </a:rPr>
              <a:t>system consists of a sensor, digital camera, database and the smart phone.</a:t>
            </a:r>
          </a:p>
          <a:p>
            <a:r>
              <a:rPr lang="en-US" sz="2450" dirty="0" smtClean="0">
                <a:solidFill>
                  <a:srgbClr val="002060"/>
                </a:solidFill>
                <a:latin typeface="Tw Cen MT" panose="020B0602020104020603" pitchFamily="34" charset="0"/>
              </a:rPr>
              <a:t>Sensors </a:t>
            </a:r>
            <a:r>
              <a:rPr lang="en-US" sz="2450" dirty="0">
                <a:solidFill>
                  <a:srgbClr val="002060"/>
                </a:solidFill>
                <a:latin typeface="Tw Cen MT" panose="020B0602020104020603" pitchFamily="34" charset="0"/>
              </a:rPr>
              <a:t>are placed in the specific area which alerts camera to start recording the activity in that area.</a:t>
            </a:r>
          </a:p>
          <a:p>
            <a:r>
              <a:rPr lang="en-US" sz="2450" dirty="0" smtClean="0">
                <a:solidFill>
                  <a:srgbClr val="002060"/>
                </a:solidFill>
                <a:latin typeface="Tw Cen MT" panose="020B0602020104020603" pitchFamily="34" charset="0"/>
              </a:rPr>
              <a:t>Then </a:t>
            </a:r>
            <a:r>
              <a:rPr lang="en-US" sz="2450" dirty="0">
                <a:solidFill>
                  <a:srgbClr val="002060"/>
                </a:solidFill>
                <a:latin typeface="Tw Cen MT" panose="020B0602020104020603" pitchFamily="34" charset="0"/>
              </a:rPr>
              <a:t>video is than divided into frames.</a:t>
            </a:r>
          </a:p>
          <a:p>
            <a:r>
              <a:rPr lang="en-US" sz="2450" dirty="0" smtClean="0">
                <a:solidFill>
                  <a:srgbClr val="002060"/>
                </a:solidFill>
                <a:latin typeface="Tw Cen MT" panose="020B0602020104020603" pitchFamily="34" charset="0"/>
              </a:rPr>
              <a:t>Image </a:t>
            </a:r>
            <a:r>
              <a:rPr lang="en-US" sz="2450" dirty="0">
                <a:solidFill>
                  <a:srgbClr val="002060"/>
                </a:solidFill>
                <a:latin typeface="Tw Cen MT" panose="020B0602020104020603" pitchFamily="34" charset="0"/>
              </a:rPr>
              <a:t>analysis is performed to detect and recognize and match the image with the stored dataset of the authenticated people.</a:t>
            </a:r>
          </a:p>
          <a:p>
            <a:r>
              <a:rPr lang="en-US" sz="2450" dirty="0" smtClean="0">
                <a:solidFill>
                  <a:srgbClr val="002060"/>
                </a:solidFill>
                <a:latin typeface="Tw Cen MT" panose="020B0602020104020603" pitchFamily="34" charset="0"/>
              </a:rPr>
              <a:t>If </a:t>
            </a:r>
            <a:r>
              <a:rPr lang="en-US" sz="2450" dirty="0">
                <a:solidFill>
                  <a:srgbClr val="002060"/>
                </a:solidFill>
                <a:latin typeface="Tw Cen MT" panose="020B0602020104020603" pitchFamily="34" charset="0"/>
              </a:rPr>
              <a:t>the image captured does not match with the dataset then an alert message is send to the owner of that area.</a:t>
            </a:r>
          </a:p>
          <a:p>
            <a:endParaRPr lang="en-IN" sz="2450" dirty="0">
              <a:solidFill>
                <a:srgbClr val="002060"/>
              </a:solidFill>
              <a:latin typeface="Tw Cen MT" pitchFamily="34" charset="0"/>
            </a:endParaRPr>
          </a:p>
        </p:txBody>
      </p:sp>
    </p:spTree>
    <p:extLst>
      <p:ext uri="{BB962C8B-B14F-4D97-AF65-F5344CB8AC3E}">
        <p14:creationId xmlns:p14="http://schemas.microsoft.com/office/powerpoint/2010/main" val="235128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a:solidFill>
                  <a:srgbClr val="FFC000"/>
                </a:solidFill>
                <a:latin typeface="Tw Cen MT" panose="020B0602020104020603" pitchFamily="34" charset="0"/>
              </a:rPr>
              <a:t>Problem </a:t>
            </a:r>
            <a:r>
              <a:rPr lang="en-IN" sz="4400" b="1" dirty="0" smtClean="0">
                <a:solidFill>
                  <a:srgbClr val="FFC000"/>
                </a:solidFill>
                <a:latin typeface="Tw Cen MT" panose="020B0602020104020603" pitchFamily="34" charset="0"/>
              </a:rPr>
              <a:t>Statement</a:t>
            </a:r>
            <a:endParaRPr lang="en-IN" sz="4400" dirty="0">
              <a:solidFill>
                <a:srgbClr val="FFC000"/>
              </a:solidFill>
            </a:endParaRPr>
          </a:p>
        </p:txBody>
      </p:sp>
      <p:sp>
        <p:nvSpPr>
          <p:cNvPr id="3" name="Content Placeholder 2"/>
          <p:cNvSpPr>
            <a:spLocks noGrp="1"/>
          </p:cNvSpPr>
          <p:nvPr>
            <p:ph sz="quarter" idx="1"/>
          </p:nvPr>
        </p:nvSpPr>
        <p:spPr/>
        <p:txBody>
          <a:bodyPr>
            <a:normAutofit/>
          </a:bodyPr>
          <a:lstStyle/>
          <a:p>
            <a:pPr marL="0" indent="0" algn="ctr">
              <a:buNone/>
            </a:pPr>
            <a:endParaRPr lang="en-IN" sz="2800" dirty="0" smtClean="0">
              <a:solidFill>
                <a:srgbClr val="002060"/>
              </a:solidFill>
              <a:latin typeface="Tw Cen MT" panose="020B0602020104020603" pitchFamily="34" charset="0"/>
              <a:cs typeface="Calibri Light" pitchFamily="34" charset="0"/>
            </a:endParaRPr>
          </a:p>
          <a:p>
            <a:pPr marL="0" indent="0" algn="ctr">
              <a:buNone/>
            </a:pPr>
            <a:endParaRPr lang="en-IN" sz="2800" dirty="0">
              <a:solidFill>
                <a:srgbClr val="002060"/>
              </a:solidFill>
              <a:latin typeface="Tw Cen MT" panose="020B0602020104020603" pitchFamily="34" charset="0"/>
              <a:cs typeface="Calibri Light" pitchFamily="34" charset="0"/>
            </a:endParaRPr>
          </a:p>
          <a:p>
            <a:pPr marL="0" indent="0" algn="ctr">
              <a:buNone/>
            </a:pPr>
            <a:endParaRPr lang="en-IN" sz="2800" dirty="0" smtClean="0">
              <a:solidFill>
                <a:srgbClr val="002060"/>
              </a:solidFill>
              <a:latin typeface="Tw Cen MT" panose="020B0602020104020603" pitchFamily="34" charset="0"/>
              <a:cs typeface="Calibri Light" pitchFamily="34" charset="0"/>
            </a:endParaRPr>
          </a:p>
          <a:p>
            <a:pPr marL="0" indent="0" algn="ctr">
              <a:buNone/>
            </a:pPr>
            <a:r>
              <a:rPr lang="en-IN" sz="2800" dirty="0" smtClean="0">
                <a:solidFill>
                  <a:srgbClr val="002060"/>
                </a:solidFill>
                <a:latin typeface="Tw Cen MT" panose="020B0602020104020603" pitchFamily="34" charset="0"/>
                <a:cs typeface="Calibri Light" pitchFamily="34" charset="0"/>
              </a:rPr>
              <a:t>To </a:t>
            </a:r>
            <a:r>
              <a:rPr lang="en-IN" sz="2800" dirty="0">
                <a:solidFill>
                  <a:srgbClr val="002060"/>
                </a:solidFill>
                <a:latin typeface="Tw Cen MT" panose="020B0602020104020603" pitchFamily="34" charset="0"/>
                <a:cs typeface="Calibri Light" pitchFamily="34" charset="0"/>
              </a:rPr>
              <a:t>provide smart security system to the specific area using </a:t>
            </a:r>
            <a:r>
              <a:rPr lang="en-IN" sz="2800" dirty="0" err="1" smtClean="0">
                <a:solidFill>
                  <a:srgbClr val="002060"/>
                </a:solidFill>
                <a:latin typeface="Tw Cen MT" panose="020B0602020104020603" pitchFamily="34" charset="0"/>
                <a:cs typeface="Calibri Light" pitchFamily="34" charset="0"/>
              </a:rPr>
              <a:t>IoT</a:t>
            </a:r>
            <a:r>
              <a:rPr lang="en-IN" sz="2800" dirty="0" smtClean="0">
                <a:solidFill>
                  <a:srgbClr val="002060"/>
                </a:solidFill>
                <a:latin typeface="Tw Cen MT" panose="020B0602020104020603" pitchFamily="34" charset="0"/>
                <a:cs typeface="Calibri Light" pitchFamily="34" charset="0"/>
              </a:rPr>
              <a:t> </a:t>
            </a:r>
            <a:r>
              <a:rPr lang="en-IN" sz="2800" dirty="0">
                <a:solidFill>
                  <a:srgbClr val="002060"/>
                </a:solidFill>
                <a:latin typeface="Tw Cen MT" panose="020B0602020104020603" pitchFamily="34" charset="0"/>
                <a:cs typeface="Calibri Light" pitchFamily="34" charset="0"/>
              </a:rPr>
              <a:t>(sensors) and AI (face detection).</a:t>
            </a:r>
          </a:p>
          <a:p>
            <a:pPr marL="0" indent="0" algn="ctr">
              <a:buNone/>
            </a:pPr>
            <a:endParaRPr lang="en-IN" sz="2800" dirty="0">
              <a:solidFill>
                <a:srgbClr val="002060"/>
              </a:solidFill>
            </a:endParaRPr>
          </a:p>
        </p:txBody>
      </p:sp>
    </p:spTree>
    <p:extLst>
      <p:ext uri="{BB962C8B-B14F-4D97-AF65-F5344CB8AC3E}">
        <p14:creationId xmlns:p14="http://schemas.microsoft.com/office/powerpoint/2010/main" val="21520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400" b="1" dirty="0">
                <a:solidFill>
                  <a:srgbClr val="FFC000"/>
                </a:solidFill>
                <a:latin typeface="Tw Cen MT" panose="020B0602020104020603" pitchFamily="34" charset="0"/>
              </a:rPr>
              <a:t>Problem </a:t>
            </a:r>
            <a:r>
              <a:rPr lang="en-IN" sz="4400" b="1" dirty="0" smtClean="0">
                <a:solidFill>
                  <a:srgbClr val="FFC000"/>
                </a:solidFill>
                <a:latin typeface="Tw Cen MT" panose="020B0602020104020603" pitchFamily="34" charset="0"/>
              </a:rPr>
              <a:t>Definition</a:t>
            </a:r>
            <a:endParaRPr lang="en-IN" sz="4400" dirty="0">
              <a:solidFill>
                <a:srgbClr val="FFC000"/>
              </a:solidFill>
            </a:endParaRPr>
          </a:p>
        </p:txBody>
      </p:sp>
      <p:sp>
        <p:nvSpPr>
          <p:cNvPr id="3" name="Content Placeholder 2"/>
          <p:cNvSpPr>
            <a:spLocks noGrp="1"/>
          </p:cNvSpPr>
          <p:nvPr>
            <p:ph sz="quarter" idx="1"/>
          </p:nvPr>
        </p:nvSpPr>
        <p:spPr/>
        <p:txBody>
          <a:bodyPr>
            <a:normAutofit/>
          </a:bodyPr>
          <a:lstStyle/>
          <a:p>
            <a:pPr marL="0" indent="0" algn="ctr">
              <a:buNone/>
            </a:pPr>
            <a:endParaRPr lang="en-US" sz="2500" dirty="0" smtClean="0">
              <a:solidFill>
                <a:srgbClr val="002060"/>
              </a:solidFill>
              <a:latin typeface="Tw Cen MT" pitchFamily="34" charset="0"/>
            </a:endParaRPr>
          </a:p>
          <a:p>
            <a:pPr marL="0" indent="0" algn="ctr">
              <a:buNone/>
            </a:pPr>
            <a:endParaRPr lang="en-US" sz="2500" dirty="0">
              <a:solidFill>
                <a:srgbClr val="002060"/>
              </a:solidFill>
              <a:latin typeface="Tw Cen MT" pitchFamily="34" charset="0"/>
            </a:endParaRPr>
          </a:p>
          <a:p>
            <a:pPr marL="0" indent="0" algn="ctr">
              <a:buNone/>
            </a:pPr>
            <a:r>
              <a:rPr lang="en-US" sz="2500" dirty="0" smtClean="0">
                <a:solidFill>
                  <a:srgbClr val="002060"/>
                </a:solidFill>
                <a:latin typeface="Tw Cen MT" pitchFamily="34" charset="0"/>
              </a:rPr>
              <a:t>The </a:t>
            </a:r>
            <a:r>
              <a:rPr lang="en-US" sz="2500" dirty="0">
                <a:solidFill>
                  <a:srgbClr val="002060"/>
                </a:solidFill>
                <a:latin typeface="Tw Cen MT" pitchFamily="34" charset="0"/>
              </a:rPr>
              <a:t>sensors will sense the motion in the specified area and activate the cameras. This cameras will record the activity and send it for further image analysis. If the human detected from that image does not match with the authenticated people then it generates an alert message as well as alert alarm.</a:t>
            </a:r>
            <a:endParaRPr lang="en-IN" sz="2500" dirty="0">
              <a:solidFill>
                <a:srgbClr val="002060"/>
              </a:solidFill>
              <a:latin typeface="Tw Cen MT" panose="020B0602020104020603" pitchFamily="34" charset="0"/>
              <a:cs typeface="Calibri Light" pitchFamily="34" charset="0"/>
            </a:endParaRPr>
          </a:p>
          <a:p>
            <a:pPr marL="0" indent="0" algn="ctr">
              <a:buNone/>
            </a:pPr>
            <a:endParaRPr lang="en-IN" sz="2500" dirty="0">
              <a:solidFill>
                <a:srgbClr val="002060"/>
              </a:solidFill>
              <a:latin typeface="Tw Cen MT" pitchFamily="34" charset="0"/>
            </a:endParaRPr>
          </a:p>
        </p:txBody>
      </p:sp>
    </p:spTree>
    <p:extLst>
      <p:ext uri="{BB962C8B-B14F-4D97-AF65-F5344CB8AC3E}">
        <p14:creationId xmlns:p14="http://schemas.microsoft.com/office/powerpoint/2010/main" val="318557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4400" b="1" dirty="0" smtClean="0">
                <a:solidFill>
                  <a:srgbClr val="FEC630"/>
                </a:solidFill>
                <a:latin typeface="Tw Cen MT" panose="020B0602020104020603" pitchFamily="34" charset="0"/>
              </a:rPr>
              <a:t>Objectives</a:t>
            </a:r>
            <a:endParaRPr lang="en-IN" sz="4400" dirty="0"/>
          </a:p>
        </p:txBody>
      </p:sp>
      <p:sp>
        <p:nvSpPr>
          <p:cNvPr id="3" name="Content Placeholder 2"/>
          <p:cNvSpPr>
            <a:spLocks noGrp="1"/>
          </p:cNvSpPr>
          <p:nvPr>
            <p:ph sz="quarter" idx="1"/>
          </p:nvPr>
        </p:nvSpPr>
        <p:spPr/>
        <p:txBody>
          <a:bodyPr>
            <a:normAutofit/>
          </a:bodyPr>
          <a:lstStyle/>
          <a:p>
            <a:pPr lvl="0"/>
            <a:r>
              <a:rPr lang="en-US" sz="2500" dirty="0">
                <a:solidFill>
                  <a:srgbClr val="002060"/>
                </a:solidFill>
                <a:latin typeface="Tw Cen MT" pitchFamily="34" charset="0"/>
              </a:rPr>
              <a:t>To sense the motion in the specific area</a:t>
            </a:r>
            <a:r>
              <a:rPr lang="en-US" sz="2500" dirty="0" smtClean="0">
                <a:solidFill>
                  <a:srgbClr val="002060"/>
                </a:solidFill>
                <a:latin typeface="Tw Cen MT" pitchFamily="34" charset="0"/>
              </a:rPr>
              <a:t>.</a:t>
            </a:r>
          </a:p>
          <a:p>
            <a:pPr lvl="0"/>
            <a:endParaRPr lang="en-US" sz="2500" dirty="0">
              <a:solidFill>
                <a:srgbClr val="002060"/>
              </a:solidFill>
              <a:latin typeface="Tw Cen MT" pitchFamily="34" charset="0"/>
            </a:endParaRPr>
          </a:p>
          <a:p>
            <a:pPr lvl="0"/>
            <a:endParaRPr lang="en-IN" sz="2500" dirty="0">
              <a:solidFill>
                <a:srgbClr val="002060"/>
              </a:solidFill>
              <a:latin typeface="Tw Cen MT" pitchFamily="34" charset="0"/>
            </a:endParaRPr>
          </a:p>
          <a:p>
            <a:pPr lvl="0"/>
            <a:r>
              <a:rPr lang="en-US" sz="2500" dirty="0">
                <a:solidFill>
                  <a:srgbClr val="002060"/>
                </a:solidFill>
                <a:latin typeface="Tw Cen MT" pitchFamily="34" charset="0"/>
              </a:rPr>
              <a:t>To capture the image and recognize the person</a:t>
            </a:r>
            <a:r>
              <a:rPr lang="en-US" sz="2500" dirty="0" smtClean="0">
                <a:solidFill>
                  <a:srgbClr val="002060"/>
                </a:solidFill>
                <a:latin typeface="Tw Cen MT" pitchFamily="34" charset="0"/>
              </a:rPr>
              <a:t>.</a:t>
            </a:r>
            <a:br>
              <a:rPr lang="en-US" sz="2500" dirty="0" smtClean="0">
                <a:solidFill>
                  <a:srgbClr val="002060"/>
                </a:solidFill>
                <a:latin typeface="Tw Cen MT" pitchFamily="34" charset="0"/>
              </a:rPr>
            </a:br>
            <a:endParaRPr lang="en-US" sz="2500" dirty="0" smtClean="0">
              <a:solidFill>
                <a:srgbClr val="002060"/>
              </a:solidFill>
              <a:latin typeface="Tw Cen MT" pitchFamily="34" charset="0"/>
            </a:endParaRPr>
          </a:p>
          <a:p>
            <a:pPr lvl="0"/>
            <a:endParaRPr lang="en-IN" sz="2500" dirty="0">
              <a:solidFill>
                <a:srgbClr val="002060"/>
              </a:solidFill>
              <a:latin typeface="Tw Cen MT" pitchFamily="34" charset="0"/>
            </a:endParaRPr>
          </a:p>
          <a:p>
            <a:pPr lvl="0"/>
            <a:r>
              <a:rPr lang="en-US" sz="2500" dirty="0">
                <a:solidFill>
                  <a:srgbClr val="002060"/>
                </a:solidFill>
                <a:latin typeface="Tw Cen MT" pitchFamily="34" charset="0"/>
              </a:rPr>
              <a:t>To generate an alert for unknown people</a:t>
            </a:r>
            <a:r>
              <a:rPr lang="en-US" sz="2500" dirty="0" smtClean="0">
                <a:solidFill>
                  <a:srgbClr val="002060"/>
                </a:solidFill>
                <a:latin typeface="Tw Cen MT" pitchFamily="34" charset="0"/>
              </a:rPr>
              <a:t>.</a:t>
            </a:r>
          </a:p>
          <a:p>
            <a:pPr marL="0" lvl="0" indent="0">
              <a:buNone/>
            </a:pPr>
            <a:endParaRPr lang="en-IN" sz="2500" dirty="0">
              <a:solidFill>
                <a:srgbClr val="002060"/>
              </a:solidFill>
              <a:latin typeface="Tw Cen MT" pitchFamily="34" charset="0"/>
            </a:endParaRPr>
          </a:p>
        </p:txBody>
      </p:sp>
    </p:spTree>
    <p:extLst>
      <p:ext uri="{BB962C8B-B14F-4D97-AF65-F5344CB8AC3E}">
        <p14:creationId xmlns:p14="http://schemas.microsoft.com/office/powerpoint/2010/main" val="6003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75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5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21296"/>
            <a:ext cx="7992888" cy="4644008"/>
          </a:xfrm>
          <a:prstGeom prst="rect">
            <a:avLst/>
          </a:prstGeom>
        </p:spPr>
      </p:pic>
      <p:sp>
        <p:nvSpPr>
          <p:cNvPr id="2" name="TextBox 1"/>
          <p:cNvSpPr txBox="1"/>
          <p:nvPr/>
        </p:nvSpPr>
        <p:spPr>
          <a:xfrm>
            <a:off x="251520" y="620688"/>
            <a:ext cx="8640960" cy="7232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4100" b="1" dirty="0" smtClean="0">
                <a:solidFill>
                  <a:srgbClr val="FEC630"/>
                </a:solidFill>
                <a:latin typeface="Tw Cen MT" panose="020B0602020104020603" pitchFamily="34" charset="0"/>
              </a:rPr>
              <a:t>    Architecture Diagram </a:t>
            </a:r>
            <a:endParaRPr lang="en-IN" sz="4100" dirty="0"/>
          </a:p>
        </p:txBody>
      </p:sp>
    </p:spTree>
    <p:extLst>
      <p:ext uri="{BB962C8B-B14F-4D97-AF65-F5344CB8AC3E}">
        <p14:creationId xmlns:p14="http://schemas.microsoft.com/office/powerpoint/2010/main" val="2506882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sz="2500" dirty="0" smtClean="0">
                <a:solidFill>
                  <a:srgbClr val="002060"/>
                </a:solidFill>
                <a:latin typeface="Tw Cen MT" pitchFamily="34" charset="0"/>
              </a:rPr>
              <a:t>Motion Sensors</a:t>
            </a:r>
          </a:p>
          <a:p>
            <a:endParaRPr lang="en-IN" sz="2500" dirty="0">
              <a:solidFill>
                <a:srgbClr val="002060"/>
              </a:solidFill>
              <a:latin typeface="Tw Cen MT" pitchFamily="34" charset="0"/>
            </a:endParaRPr>
          </a:p>
          <a:p>
            <a:endParaRPr lang="en-IN" sz="2500" dirty="0" smtClean="0">
              <a:solidFill>
                <a:srgbClr val="002060"/>
              </a:solidFill>
              <a:latin typeface="Tw Cen MT" pitchFamily="34" charset="0"/>
            </a:endParaRPr>
          </a:p>
          <a:p>
            <a:endParaRPr lang="en-IN" sz="2500" dirty="0" smtClean="0">
              <a:solidFill>
                <a:srgbClr val="002060"/>
              </a:solidFill>
              <a:latin typeface="Tw Cen MT" pitchFamily="34" charset="0"/>
            </a:endParaRPr>
          </a:p>
          <a:p>
            <a:r>
              <a:rPr lang="en-IN" sz="2500" dirty="0" smtClean="0">
                <a:solidFill>
                  <a:srgbClr val="002060"/>
                </a:solidFill>
                <a:latin typeface="Tw Cen MT" pitchFamily="34" charset="0"/>
              </a:rPr>
              <a:t>Camera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1412776"/>
            <a:ext cx="5201281" cy="3904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3" y="2494531"/>
            <a:ext cx="5201281" cy="3936517"/>
          </a:xfrm>
          <a:prstGeom prst="rect">
            <a:avLst/>
          </a:prstGeom>
        </p:spPr>
      </p:pic>
    </p:spTree>
    <p:extLst>
      <p:ext uri="{BB962C8B-B14F-4D97-AF65-F5344CB8AC3E}">
        <p14:creationId xmlns:p14="http://schemas.microsoft.com/office/powerpoint/2010/main" val="282697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75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4572000" cy="4832092"/>
          </a:xfrm>
          <a:prstGeom prst="rect">
            <a:avLst/>
          </a:prstGeom>
        </p:spPr>
        <p:txBody>
          <a:bodyPr>
            <a:spAutoFit/>
          </a:bodyPr>
          <a:lstStyle/>
          <a:p>
            <a:pPr marL="457200" indent="-457200">
              <a:buFont typeface="Arial" pitchFamily="34" charset="0"/>
              <a:buChar char="•"/>
            </a:pPr>
            <a:r>
              <a:rPr lang="en-IN" sz="2800" dirty="0">
                <a:solidFill>
                  <a:srgbClr val="002060"/>
                </a:solidFill>
                <a:latin typeface="Tw Cen MT" pitchFamily="34" charset="0"/>
              </a:rPr>
              <a:t>Video </a:t>
            </a:r>
            <a:r>
              <a:rPr lang="en-IN" sz="2800" dirty="0" smtClean="0">
                <a:solidFill>
                  <a:srgbClr val="002060"/>
                </a:solidFill>
                <a:latin typeface="Tw Cen MT" pitchFamily="34" charset="0"/>
              </a:rPr>
              <a:t>Segmentation</a:t>
            </a:r>
          </a:p>
          <a:p>
            <a:pPr marL="457200" indent="-457200">
              <a:buFont typeface="Arial" pitchFamily="34" charset="0"/>
              <a:buChar char="•"/>
            </a:pPr>
            <a:endParaRPr lang="en-IN" sz="2800" dirty="0">
              <a:solidFill>
                <a:srgbClr val="002060"/>
              </a:solidFill>
              <a:latin typeface="Tw Cen MT" pitchFamily="34" charset="0"/>
            </a:endParaRPr>
          </a:p>
          <a:p>
            <a:pPr marL="457200" indent="-457200">
              <a:buFont typeface="Arial" pitchFamily="34" charset="0"/>
              <a:buChar char="•"/>
            </a:pPr>
            <a:endParaRPr lang="en-IN" sz="2800" dirty="0" smtClean="0">
              <a:solidFill>
                <a:srgbClr val="002060"/>
              </a:solidFill>
              <a:latin typeface="Tw Cen MT" pitchFamily="34" charset="0"/>
            </a:endParaRPr>
          </a:p>
          <a:p>
            <a:pPr marL="457200" indent="-457200">
              <a:buFont typeface="Arial" pitchFamily="34" charset="0"/>
              <a:buChar char="•"/>
            </a:pPr>
            <a:endParaRPr lang="en-IN" sz="2800" dirty="0" smtClean="0">
              <a:solidFill>
                <a:srgbClr val="002060"/>
              </a:solidFill>
              <a:latin typeface="Tw Cen MT" pitchFamily="34" charset="0"/>
            </a:endParaRPr>
          </a:p>
          <a:p>
            <a:endParaRPr lang="en-IN" sz="2800" dirty="0">
              <a:solidFill>
                <a:srgbClr val="002060"/>
              </a:solidFill>
              <a:latin typeface="Tw Cen MT" pitchFamily="34" charset="0"/>
            </a:endParaRPr>
          </a:p>
          <a:p>
            <a:pPr marL="457200" indent="-457200">
              <a:buFont typeface="Arial" pitchFamily="34" charset="0"/>
              <a:buChar char="•"/>
            </a:pPr>
            <a:r>
              <a:rPr lang="en-IN" sz="2800" dirty="0">
                <a:solidFill>
                  <a:srgbClr val="002060"/>
                </a:solidFill>
                <a:latin typeface="Tw Cen MT" pitchFamily="34" charset="0"/>
              </a:rPr>
              <a:t>Image </a:t>
            </a:r>
            <a:r>
              <a:rPr lang="en-IN" sz="2800" dirty="0" smtClean="0">
                <a:solidFill>
                  <a:srgbClr val="002060"/>
                </a:solidFill>
                <a:latin typeface="Tw Cen MT" pitchFamily="34" charset="0"/>
              </a:rPr>
              <a:t>Analysis</a:t>
            </a:r>
          </a:p>
          <a:p>
            <a:endParaRPr lang="en-IN" sz="2800" dirty="0" smtClean="0">
              <a:solidFill>
                <a:srgbClr val="002060"/>
              </a:solidFill>
              <a:latin typeface="Tw Cen MT" pitchFamily="34" charset="0"/>
            </a:endParaRPr>
          </a:p>
          <a:p>
            <a:endParaRPr lang="en-IN" sz="2800" dirty="0" smtClean="0">
              <a:solidFill>
                <a:srgbClr val="002060"/>
              </a:solidFill>
              <a:latin typeface="Tw Cen MT" pitchFamily="34" charset="0"/>
            </a:endParaRPr>
          </a:p>
          <a:p>
            <a:endParaRPr lang="en-IN" sz="2800" dirty="0">
              <a:solidFill>
                <a:srgbClr val="002060"/>
              </a:solidFill>
              <a:latin typeface="Tw Cen MT" pitchFamily="34" charset="0"/>
            </a:endParaRPr>
          </a:p>
          <a:p>
            <a:endParaRPr lang="en-IN" sz="2800" dirty="0">
              <a:solidFill>
                <a:srgbClr val="002060"/>
              </a:solidFill>
              <a:latin typeface="Tw Cen MT" pitchFamily="34" charset="0"/>
            </a:endParaRPr>
          </a:p>
          <a:p>
            <a:pPr marL="457200" indent="-457200">
              <a:buFont typeface="Arial" pitchFamily="34" charset="0"/>
              <a:buChar char="•"/>
            </a:pPr>
            <a:r>
              <a:rPr lang="en-IN" sz="2800" dirty="0">
                <a:solidFill>
                  <a:srgbClr val="002060"/>
                </a:solidFill>
                <a:latin typeface="Tw Cen MT" pitchFamily="34" charset="0"/>
              </a:rPr>
              <a:t>Image Recognition</a:t>
            </a:r>
          </a:p>
        </p:txBody>
      </p:sp>
      <p:pic>
        <p:nvPicPr>
          <p:cNvPr id="5" name="Picture 4"/>
          <p:cNvPicPr/>
          <p:nvPr/>
        </p:nvPicPr>
        <p:blipFill>
          <a:blip r:embed="rId2"/>
          <a:stretch>
            <a:fillRect/>
          </a:stretch>
        </p:blipFill>
        <p:spPr>
          <a:xfrm>
            <a:off x="3463555" y="609600"/>
            <a:ext cx="5500336" cy="3233495"/>
          </a:xfrm>
          <a:prstGeom prst="rect">
            <a:avLst/>
          </a:prstGeom>
        </p:spPr>
      </p:pic>
      <p:pic>
        <p:nvPicPr>
          <p:cNvPr id="6" name="Picture 5" descr="C:\Users\Shree\Desktop\Mega_working\New folder\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846" y="3284984"/>
            <a:ext cx="5691385" cy="3140142"/>
          </a:xfrm>
          <a:prstGeom prst="rect">
            <a:avLst/>
          </a:prstGeom>
          <a:noFill/>
          <a:ln>
            <a:noFill/>
          </a:ln>
        </p:spPr>
      </p:pic>
    </p:spTree>
    <p:extLst>
      <p:ext uri="{BB962C8B-B14F-4D97-AF65-F5344CB8AC3E}">
        <p14:creationId xmlns:p14="http://schemas.microsoft.com/office/powerpoint/2010/main" val="21342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animEffect transition="in" filter="fade">
                                      <p:cBhvr>
                                        <p:cTn id="26" dur="500"/>
                                        <p:tgtEl>
                                          <p:spTgt spid="4">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222</TotalTime>
  <Words>420</Words>
  <Application>Microsoft Office PowerPoint</Application>
  <PresentationFormat>On-screen Show (4:3)</PresentationFormat>
  <Paragraphs>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SMART SECURITY SYSTEM</vt:lpstr>
      <vt:lpstr>Presented by </vt:lpstr>
      <vt:lpstr>Abstract </vt:lpstr>
      <vt:lpstr>Problem Statement</vt:lpstr>
      <vt:lpstr>Problem Definition</vt:lpstr>
      <vt:lpstr>Objectives</vt:lpstr>
      <vt:lpstr>PowerPoint Presentation</vt:lpstr>
      <vt:lpstr>PowerPoint Presentation</vt:lpstr>
      <vt:lpstr>PowerPoint Presentation</vt:lpstr>
      <vt:lpstr>PowerPoint Presentation</vt:lpstr>
      <vt:lpstr>Literature Survey</vt:lpstr>
      <vt:lpstr>System Architecture</vt:lpstr>
      <vt:lpstr>PowerPoint Presentation</vt:lpstr>
      <vt:lpstr>Data Flow Diagram</vt:lpstr>
      <vt:lpstr>Use Case Diagram</vt:lpstr>
      <vt:lpstr>References</vt:lpstr>
      <vt:lpstr>Applications</vt:lpstr>
      <vt:lpstr>PowerPoint Presentation</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SECURITY SYSTEM</dc:title>
  <dc:creator>Rutuja</dc:creator>
  <cp:lastModifiedBy>Shree</cp:lastModifiedBy>
  <cp:revision>18</cp:revision>
  <dcterms:created xsi:type="dcterms:W3CDTF">2020-09-17T03:36:21Z</dcterms:created>
  <dcterms:modified xsi:type="dcterms:W3CDTF">2020-09-18T13:41:01Z</dcterms:modified>
</cp:coreProperties>
</file>