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1" r:id="rId5"/>
    <p:sldId id="265" r:id="rId6"/>
    <p:sldId id="263" r:id="rId7"/>
    <p:sldId id="273" r:id="rId8"/>
    <p:sldId id="269" r:id="rId9"/>
    <p:sldId id="267" r:id="rId10"/>
    <p:sldId id="268"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0" d="100"/>
          <a:sy n="70" d="100"/>
        </p:scale>
        <p:origin x="74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C7A4-C82E-3E25-3196-471EDEB9C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11C348-0579-535E-C446-331A802FF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D8DECD-F73F-D65F-6B7A-20B867938FBA}"/>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1034B3EF-A40B-82AC-D74B-BB99F1669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11CA7-84DB-F9E6-42F4-02EA06D64CE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96309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92D4-B160-8DFB-5565-DC36C4C977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95387-3CE9-AAA4-40D7-605EA16A2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2540F-6A72-4646-4D82-CEA896CE3D53}"/>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B8704B1A-E06B-02B0-2F28-BFE42BCE0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FE3D6-E56E-8F06-73A5-F8A784104A2B}"/>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3689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11C20-7F0A-A74F-5D53-2ABD169AA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72A50C-F99D-6D7A-8905-A4F18BE0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9FBCD-CC70-AA2F-E007-D3E1F8848519}"/>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9B5426B7-1FFA-44A9-0452-AD08F5CA1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50F97-C54F-3A7C-A71C-37241A1A138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09455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651F-58E6-88A4-F40F-4745AB2510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ECE0A-90BC-A332-8266-9E2183E78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9B181-18DF-BD38-B29A-830C22369371}"/>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E5B5D1D4-EB51-4589-808C-4F29419CE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5C41C-3384-EA07-2C2C-8B75DD791944}"/>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5940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299-9898-74AC-5D0C-9857D311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F4555-E080-6D4B-389D-89D2EC534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DB1F4-ECAF-F160-D0DD-0B8EA2FC4CFC}"/>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90A83949-70A9-B3CA-0D38-25BDA1350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DBC4A-FB63-3AAA-7246-AE035E223BE9}"/>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5303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E23-C8C9-D14F-2525-372C3862A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97CB3F-200A-5474-0B3E-1FB99E3D1E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FFF452-97EA-67D4-2774-440ABFD78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B5D11C-FF25-EBAC-9E6D-E2DFC04B3CCB}"/>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6" name="Footer Placeholder 5">
            <a:extLst>
              <a:ext uri="{FF2B5EF4-FFF2-40B4-BE49-F238E27FC236}">
                <a16:creationId xmlns:a16="http://schemas.microsoft.com/office/drawing/2014/main" id="{76BE66E6-1DB9-80F0-B295-EFCBD48F4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468D4-94CD-8EAE-728F-77019475A7ED}"/>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423452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F48B-461A-33BF-BECE-02C5899B3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76DC87-92A7-70FA-0A74-ABC0A7414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E6CE1-2AC7-AC3E-48FA-84FDA2A90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52DFFC-B053-1D31-8794-095B465B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725D7-0273-DB80-1389-4A4EDDD1B2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23E6A8-4C07-ABE5-BD3A-643048677D0F}"/>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8" name="Footer Placeholder 7">
            <a:extLst>
              <a:ext uri="{FF2B5EF4-FFF2-40B4-BE49-F238E27FC236}">
                <a16:creationId xmlns:a16="http://schemas.microsoft.com/office/drawing/2014/main" id="{7352DB94-A6AB-8D61-1FF5-43D14A8BD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39E7D-D9D0-B655-5959-9A2CCFB0AF10}"/>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81062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DDC3-5F24-E58F-4169-8E34D24CA7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37A4F-780F-45FD-5673-BFEEE43AF9E6}"/>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4" name="Footer Placeholder 3">
            <a:extLst>
              <a:ext uri="{FF2B5EF4-FFF2-40B4-BE49-F238E27FC236}">
                <a16:creationId xmlns:a16="http://schemas.microsoft.com/office/drawing/2014/main" id="{535871B1-BDF9-A557-8F56-EFA4D3EE0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E96A54-2FFD-115C-2886-43F0986761E2}"/>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9620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0D6E7-7D1E-CF85-71AA-7BF6DDCD0322}"/>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3" name="Footer Placeholder 2">
            <a:extLst>
              <a:ext uri="{FF2B5EF4-FFF2-40B4-BE49-F238E27FC236}">
                <a16:creationId xmlns:a16="http://schemas.microsoft.com/office/drawing/2014/main" id="{9C1B6C0B-002F-3EF2-FD2D-F69210F452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9FDC3-4083-9EF9-7D79-D482833B70E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69282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6D42-F30C-7A2C-4603-FB0C2EFDD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FFF8C-B704-0AE2-0534-590ADCFD0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E183A6-0D7C-D05B-5421-2A59CC7A6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D7EBC-8702-386E-3AEB-B1FE8150C7FF}"/>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6" name="Footer Placeholder 5">
            <a:extLst>
              <a:ext uri="{FF2B5EF4-FFF2-40B4-BE49-F238E27FC236}">
                <a16:creationId xmlns:a16="http://schemas.microsoft.com/office/drawing/2014/main" id="{AE7D34EC-9D38-1EA6-3F55-D00F58D78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59524-D5DA-3E7B-D70E-53F9979C7C8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354001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D7C1-7E34-94DD-2CF4-1DA120B2A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37E39C-8709-7159-6403-22B4F2C4C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6C3B64-1329-2158-0802-A9E8F7AE7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63A67-DE23-D82B-EFAE-9F623D2ABFB3}"/>
              </a:ext>
            </a:extLst>
          </p:cNvPr>
          <p:cNvSpPr>
            <a:spLocks noGrp="1"/>
          </p:cNvSpPr>
          <p:nvPr>
            <p:ph type="dt" sz="half" idx="10"/>
          </p:nvPr>
        </p:nvSpPr>
        <p:spPr/>
        <p:txBody>
          <a:bodyPr/>
          <a:lstStyle/>
          <a:p>
            <a:fld id="{AC33C0FF-712C-497D-955D-70D2394A01C6}" type="datetimeFigureOut">
              <a:rPr lang="en-IN" smtClean="0"/>
              <a:t>20-11-2023</a:t>
            </a:fld>
            <a:endParaRPr lang="en-IN"/>
          </a:p>
        </p:txBody>
      </p:sp>
      <p:sp>
        <p:nvSpPr>
          <p:cNvPr id="6" name="Footer Placeholder 5">
            <a:extLst>
              <a:ext uri="{FF2B5EF4-FFF2-40B4-BE49-F238E27FC236}">
                <a16:creationId xmlns:a16="http://schemas.microsoft.com/office/drawing/2014/main" id="{49E74C3A-8BF7-A996-7513-0CFD3CA1E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D5689-AAA0-0D65-41B1-37E8429F2FC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51388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C1FC9-620C-3521-30BA-445BA929B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D70F5-9A78-F95F-8FD4-F1CC24501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3658C-E661-F7F6-22F1-42B9B45FB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C0FF-712C-497D-955D-70D2394A01C6}" type="datetimeFigureOut">
              <a:rPr lang="en-IN" smtClean="0"/>
              <a:t>20-11-2023</a:t>
            </a:fld>
            <a:endParaRPr lang="en-IN"/>
          </a:p>
        </p:txBody>
      </p:sp>
      <p:sp>
        <p:nvSpPr>
          <p:cNvPr id="5" name="Footer Placeholder 4">
            <a:extLst>
              <a:ext uri="{FF2B5EF4-FFF2-40B4-BE49-F238E27FC236}">
                <a16:creationId xmlns:a16="http://schemas.microsoft.com/office/drawing/2014/main" id="{E13BE16F-2036-035B-F655-F34A6631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48A769-B929-2A23-043D-E4EDD0263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B917C-9458-4D81-AB73-0B85127EF31E}" type="slidenum">
              <a:rPr lang="en-IN" smtClean="0"/>
              <a:t>‹#›</a:t>
            </a:fld>
            <a:endParaRPr lang="en-IN"/>
          </a:p>
        </p:txBody>
      </p:sp>
    </p:spTree>
    <p:extLst>
      <p:ext uri="{BB962C8B-B14F-4D97-AF65-F5344CB8AC3E}">
        <p14:creationId xmlns:p14="http://schemas.microsoft.com/office/powerpoint/2010/main" val="131494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article/10.1007/s00521-020-05102-3/tables/3" TargetMode="External"/><Relationship Id="rId2" Type="http://schemas.openxmlformats.org/officeDocument/2006/relationships/hyperlink" Target="https://link.springer.com/article/10.1007/s00521-020-05102-3/tables/2" TargetMode="External"/><Relationship Id="rId1" Type="http://schemas.openxmlformats.org/officeDocument/2006/relationships/slideLayout" Target="../slideLayouts/slideLayout2.xml"/><Relationship Id="rId4" Type="http://schemas.openxmlformats.org/officeDocument/2006/relationships/hyperlink" Target="https://browse.arxiv.org/pdf/2206.04007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rowse.arxiv.org/pdf/2206.04007v1.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eb2py.iiit.ac.in/research_centres/publications/view_publication/inproceedings/2195"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AD93-3C67-61BA-7665-CEA342EE463E}"/>
              </a:ext>
            </a:extLst>
          </p:cNvPr>
          <p:cNvSpPr>
            <a:spLocks noGrp="1"/>
          </p:cNvSpPr>
          <p:nvPr>
            <p:ph type="ctrTitle"/>
          </p:nvPr>
        </p:nvSpPr>
        <p:spPr/>
        <p:txBody>
          <a:bodyPr/>
          <a:lstStyle/>
          <a:p>
            <a:r>
              <a:rPr lang="en-IN" dirty="0"/>
              <a:t>Hate Intensity Prediction</a:t>
            </a:r>
          </a:p>
        </p:txBody>
      </p:sp>
      <p:sp>
        <p:nvSpPr>
          <p:cNvPr id="3" name="Subtitle 2">
            <a:extLst>
              <a:ext uri="{FF2B5EF4-FFF2-40B4-BE49-F238E27FC236}">
                <a16:creationId xmlns:a16="http://schemas.microsoft.com/office/drawing/2014/main" id="{FF307140-C18D-5A16-C925-DE37EAAF8424}"/>
              </a:ext>
            </a:extLst>
          </p:cNvPr>
          <p:cNvSpPr>
            <a:spLocks noGrp="1"/>
          </p:cNvSpPr>
          <p:nvPr>
            <p:ph type="subTitle" idx="1"/>
          </p:nvPr>
        </p:nvSpPr>
        <p:spPr/>
        <p:txBody>
          <a:bodyPr>
            <a:normAutofit lnSpcReduction="10000"/>
          </a:bodyPr>
          <a:lstStyle/>
          <a:p>
            <a:r>
              <a:rPr lang="en-IN" dirty="0"/>
              <a:t>Team 14</a:t>
            </a:r>
            <a:br>
              <a:rPr lang="en-IN" dirty="0"/>
            </a:br>
            <a:r>
              <a:rPr lang="en-IN" dirty="0"/>
              <a:t>Satya Swaroop </a:t>
            </a:r>
            <a:r>
              <a:rPr lang="en-IN" dirty="0" err="1"/>
              <a:t>Gudipudi</a:t>
            </a:r>
            <a:endParaRPr lang="en-IN" dirty="0"/>
          </a:p>
          <a:p>
            <a:r>
              <a:rPr lang="en-IN" dirty="0"/>
              <a:t>Vinay S</a:t>
            </a:r>
          </a:p>
          <a:p>
            <a:r>
              <a:rPr lang="en-IN" dirty="0"/>
              <a:t>Aman G</a:t>
            </a:r>
          </a:p>
          <a:p>
            <a:endParaRPr lang="en-IN" dirty="0"/>
          </a:p>
        </p:txBody>
      </p:sp>
    </p:spTree>
    <p:extLst>
      <p:ext uri="{BB962C8B-B14F-4D97-AF65-F5344CB8AC3E}">
        <p14:creationId xmlns:p14="http://schemas.microsoft.com/office/powerpoint/2010/main" val="269240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B262-F48E-31A9-C952-EBF10A8F99CC}"/>
              </a:ext>
            </a:extLst>
          </p:cNvPr>
          <p:cNvSpPr>
            <a:spLocks noGrp="1"/>
          </p:cNvSpPr>
          <p:nvPr>
            <p:ph type="title"/>
          </p:nvPr>
        </p:nvSpPr>
        <p:spPr/>
        <p:txBody>
          <a:bodyPr/>
          <a:lstStyle/>
          <a:p>
            <a:r>
              <a:rPr lang="en-IN" dirty="0"/>
              <a:t>Hyper parameter trials with </a:t>
            </a:r>
            <a:r>
              <a:rPr lang="en-IN" dirty="0" err="1"/>
              <a:t>optuna</a:t>
            </a:r>
            <a:r>
              <a:rPr lang="en-IN" dirty="0"/>
              <a:t> and ray</a:t>
            </a:r>
          </a:p>
        </p:txBody>
      </p:sp>
      <p:pic>
        <p:nvPicPr>
          <p:cNvPr id="7" name="Content Placeholder 6">
            <a:extLst>
              <a:ext uri="{FF2B5EF4-FFF2-40B4-BE49-F238E27FC236}">
                <a16:creationId xmlns:a16="http://schemas.microsoft.com/office/drawing/2014/main" id="{ED1250CC-41E2-47CB-B816-A6A03833FD53}"/>
              </a:ext>
            </a:extLst>
          </p:cNvPr>
          <p:cNvPicPr>
            <a:picLocks noGrp="1" noChangeAspect="1"/>
          </p:cNvPicPr>
          <p:nvPr>
            <p:ph idx="1"/>
          </p:nvPr>
        </p:nvPicPr>
        <p:blipFill>
          <a:blip r:embed="rId2"/>
          <a:stretch>
            <a:fillRect/>
          </a:stretch>
        </p:blipFill>
        <p:spPr>
          <a:xfrm>
            <a:off x="838200" y="2288148"/>
            <a:ext cx="10515600" cy="3426291"/>
          </a:xfrm>
        </p:spPr>
      </p:pic>
    </p:spTree>
    <p:extLst>
      <p:ext uri="{BB962C8B-B14F-4D97-AF65-F5344CB8AC3E}">
        <p14:creationId xmlns:p14="http://schemas.microsoft.com/office/powerpoint/2010/main" val="64396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C509-8A7C-7570-4257-94FB46FA4CAC}"/>
              </a:ext>
            </a:extLst>
          </p:cNvPr>
          <p:cNvSpPr>
            <a:spLocks noGrp="1"/>
          </p:cNvSpPr>
          <p:nvPr>
            <p:ph type="title"/>
          </p:nvPr>
        </p:nvSpPr>
        <p:spPr/>
        <p:txBody>
          <a:bodyPr/>
          <a:lstStyle/>
          <a:p>
            <a:r>
              <a:rPr lang="en-IN" dirty="0"/>
              <a:t>Achievements and Learnings</a:t>
            </a:r>
          </a:p>
        </p:txBody>
      </p:sp>
      <p:sp>
        <p:nvSpPr>
          <p:cNvPr id="3" name="Content Placeholder 2">
            <a:extLst>
              <a:ext uri="{FF2B5EF4-FFF2-40B4-BE49-F238E27FC236}">
                <a16:creationId xmlns:a16="http://schemas.microsoft.com/office/drawing/2014/main" id="{41A0CF85-1DB6-6DA8-35FA-75AD64F2E6D5}"/>
              </a:ext>
            </a:extLst>
          </p:cNvPr>
          <p:cNvSpPr>
            <a:spLocks noGrp="1"/>
          </p:cNvSpPr>
          <p:nvPr>
            <p:ph idx="1"/>
          </p:nvPr>
        </p:nvSpPr>
        <p:spPr/>
        <p:txBody>
          <a:bodyPr>
            <a:normAutofit/>
          </a:bodyPr>
          <a:lstStyle/>
          <a:p>
            <a:r>
              <a:rPr lang="en-IN" dirty="0"/>
              <a:t>We are able to significantly improve the baseline performance by changing the embedding from Bert to Roberta representations.</a:t>
            </a:r>
          </a:p>
          <a:p>
            <a:r>
              <a:rPr lang="en-IN" dirty="0"/>
              <a:t>We have referred to a similar problem that is “Sarcasm detection”[2] and have implemented similar architecture that is Roberta + RCNN for the current problem statement “Hate Intensity prediction” and results are improving by small fractions.</a:t>
            </a:r>
          </a:p>
          <a:p>
            <a:r>
              <a:rPr lang="en-IN"/>
              <a:t>Our Bert variant finetuning with novel exponential task specific encoding is relatively performing Bert variant mentioned in the reference paper.</a:t>
            </a:r>
          </a:p>
        </p:txBody>
      </p:sp>
    </p:spTree>
    <p:extLst>
      <p:ext uri="{BB962C8B-B14F-4D97-AF65-F5344CB8AC3E}">
        <p14:creationId xmlns:p14="http://schemas.microsoft.com/office/powerpoint/2010/main" val="330535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AE77-ABC3-7E29-4732-32ED7952D79D}"/>
              </a:ext>
            </a:extLst>
          </p:cNvPr>
          <p:cNvSpPr>
            <a:spLocks noGrp="1"/>
          </p:cNvSpPr>
          <p:nvPr>
            <p:ph type="title"/>
          </p:nvPr>
        </p:nvSpPr>
        <p:spPr/>
        <p:txBody>
          <a:bodyPr/>
          <a:lstStyle/>
          <a:p>
            <a:r>
              <a:rPr lang="en-IN" dirty="0"/>
              <a:t>Further improvements</a:t>
            </a:r>
          </a:p>
        </p:txBody>
      </p:sp>
      <p:sp>
        <p:nvSpPr>
          <p:cNvPr id="7" name="TextBox 6">
            <a:extLst>
              <a:ext uri="{FF2B5EF4-FFF2-40B4-BE49-F238E27FC236}">
                <a16:creationId xmlns:a16="http://schemas.microsoft.com/office/drawing/2014/main" id="{26696050-B51D-4B7C-5DAB-35A7EFFA4D32}"/>
              </a:ext>
            </a:extLst>
          </p:cNvPr>
          <p:cNvSpPr txBox="1"/>
          <p:nvPr/>
        </p:nvSpPr>
        <p:spPr>
          <a:xfrm>
            <a:off x="838199" y="1329426"/>
            <a:ext cx="11182815" cy="3477875"/>
          </a:xfrm>
          <a:prstGeom prst="rect">
            <a:avLst/>
          </a:prstGeom>
          <a:noFill/>
        </p:spPr>
        <p:txBody>
          <a:bodyPr wrap="square">
            <a:spAutoFit/>
          </a:bodyPr>
          <a:lstStyle/>
          <a:p>
            <a:pPr algn="l"/>
            <a:r>
              <a:rPr lang="en-US" sz="2000" dirty="0"/>
              <a:t>"After closely studying the problem, we identified some potential improvements worth exploring:</a:t>
            </a:r>
            <a:br>
              <a:rPr lang="en-US" sz="2000" dirty="0"/>
            </a:br>
            <a:endParaRPr lang="en-US" sz="2000" dirty="0"/>
          </a:p>
          <a:p>
            <a:pPr algn="l"/>
            <a:r>
              <a:rPr lang="en-US" sz="2000" b="1" dirty="0"/>
              <a:t>1D Convolutional Layers: </a:t>
            </a:r>
            <a:r>
              <a:rPr lang="en-US" sz="2000" dirty="0"/>
              <a:t>While these aren't technically positional encodings, introducing a few 1D convolutional layers before inputting data into the Transformer could help the model capture local patterns. This is because convolutions inherently consider the relative positions of adjacent tokens.</a:t>
            </a:r>
          </a:p>
          <a:p>
            <a:r>
              <a:rPr lang="en-US" sz="2000" b="1" dirty="0"/>
              <a:t>Data Cleaning:</a:t>
            </a:r>
            <a:r>
              <a:rPr lang="en-US" sz="2000" dirty="0"/>
              <a:t> Clean the label errors with state of the art confident learning algorithms that estimate label noises.</a:t>
            </a:r>
          </a:p>
          <a:p>
            <a:pPr algn="l"/>
            <a:r>
              <a:rPr lang="en-US" sz="2000" b="1" dirty="0"/>
              <a:t>Decoding with LLM-based Models: </a:t>
            </a:r>
            <a:r>
              <a:rPr lang="en-US" sz="2000" dirty="0"/>
              <a:t>It might be intriguing to explore how LLM-based models perform in decoding for regression tasks.</a:t>
            </a:r>
          </a:p>
          <a:p>
            <a:pPr algn="l"/>
            <a:r>
              <a:rPr lang="en-US" sz="2000" b="1" dirty="0"/>
              <a:t>Hyperparameter Tuning: </a:t>
            </a:r>
            <a:r>
              <a:rPr lang="en-US" sz="2000" dirty="0"/>
              <a:t>We also recommend further tuning of hyperparameters, especially when experimenting with different model embeddings.“</a:t>
            </a:r>
          </a:p>
        </p:txBody>
      </p:sp>
    </p:spTree>
    <p:extLst>
      <p:ext uri="{BB962C8B-B14F-4D97-AF65-F5344CB8AC3E}">
        <p14:creationId xmlns:p14="http://schemas.microsoft.com/office/powerpoint/2010/main" val="53455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C92-D493-0EFA-0260-D7E1100FCB0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76B7C59-A5B9-C836-9BD5-3490758C05FC}"/>
              </a:ext>
            </a:extLst>
          </p:cNvPr>
          <p:cNvSpPr>
            <a:spLocks noGrp="1"/>
          </p:cNvSpPr>
          <p:nvPr>
            <p:ph idx="1"/>
          </p:nvPr>
        </p:nvSpPr>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We started with baseline architecture and successfully implemented using the configurations mentioned in the paper. We improved the baseline with different fusion architectures. We also explored some novel positional encoding techniques that may not improved over the baseline but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atleast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a:effectLst/>
                <a:latin typeface="Calibri" panose="020F0502020204030204" pitchFamily="34" charset="0"/>
                <a:ea typeface="Calibri" panose="020F0502020204030204" pitchFamily="34" charset="0"/>
                <a:cs typeface="Times New Roman" panose="02020603050405020304" pitchFamily="18" charset="0"/>
              </a:rPr>
              <a:t>performed decently.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References:</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1.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SemEval-2018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2.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Reddit Politics Dataset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dirty="0">
                <a:latin typeface="Calibri" panose="020F0502020204030204" pitchFamily="34" charset="0"/>
                <a:ea typeface="Calibri" panose="020F0502020204030204" pitchFamily="34" charset="0"/>
                <a:cs typeface="Times New Roman" panose="02020603050405020304" pitchFamily="18" charset="0"/>
                <a:hlinkClick r:id="rId4"/>
              </a:rPr>
              <a:t>Hate intensity prediction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6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07EE-4FE4-B0C4-0FAD-B4520FD398E2}"/>
              </a:ext>
            </a:extLst>
          </p:cNvPr>
          <p:cNvSpPr>
            <a:spLocks noGrp="1"/>
          </p:cNvSpPr>
          <p:nvPr>
            <p:ph type="title"/>
          </p:nvPr>
        </p:nvSpPr>
        <p:spPr/>
        <p:txBody>
          <a:bodyPr/>
          <a:lstStyle/>
          <a:p>
            <a:r>
              <a:rPr lang="en-IN" dirty="0"/>
              <a:t>Problem Statement &amp; Challenges</a:t>
            </a:r>
          </a:p>
        </p:txBody>
      </p:sp>
      <p:sp>
        <p:nvSpPr>
          <p:cNvPr id="3" name="Content Placeholder 2">
            <a:extLst>
              <a:ext uri="{FF2B5EF4-FFF2-40B4-BE49-F238E27FC236}">
                <a16:creationId xmlns:a16="http://schemas.microsoft.com/office/drawing/2014/main" id="{33CB9877-350E-3828-4CAC-958940B3C18B}"/>
              </a:ext>
            </a:extLst>
          </p:cNvPr>
          <p:cNvSpPr>
            <a:spLocks noGrp="1"/>
          </p:cNvSpPr>
          <p:nvPr>
            <p:ph idx="1"/>
          </p:nvPr>
        </p:nvSpPr>
        <p:spPr/>
        <p:txBody>
          <a:bodyPr>
            <a:normAutofit/>
          </a:bodyPr>
          <a:lstStyle/>
          <a:p>
            <a:pPr marL="0" indent="0">
              <a:buNone/>
            </a:pPr>
            <a:r>
              <a:rPr lang="en-US" dirty="0"/>
              <a:t>Predict the intensity of hate speech in given textual data, from benign to extremely </a:t>
            </a:r>
            <a:r>
              <a:rPr lang="en-US" dirty="0" err="1"/>
              <a:t>hateful.Understanding</a:t>
            </a:r>
            <a:r>
              <a:rPr lang="en-US" dirty="0"/>
              <a:t> the nuanced spectrum of hate to better address it on digital platforms like social media. </a:t>
            </a:r>
          </a:p>
          <a:p>
            <a:pPr marL="0" indent="0">
              <a:buNone/>
            </a:pPr>
            <a:r>
              <a:rPr lang="en-US" dirty="0"/>
              <a:t>Language is inherently ambiguous. A phrase that seems hateful in one context might be harmless in another.</a:t>
            </a:r>
            <a:endParaRPr lang="en-IN" dirty="0"/>
          </a:p>
        </p:txBody>
      </p:sp>
    </p:spTree>
    <p:extLst>
      <p:ext uri="{BB962C8B-B14F-4D97-AF65-F5344CB8AC3E}">
        <p14:creationId xmlns:p14="http://schemas.microsoft.com/office/powerpoint/2010/main" val="54289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F9E9-631D-EC81-4D97-957FD49E0391}"/>
              </a:ext>
            </a:extLst>
          </p:cNvPr>
          <p:cNvSpPr>
            <a:spLocks noGrp="1"/>
          </p:cNvSpPr>
          <p:nvPr>
            <p:ph type="title"/>
          </p:nvPr>
        </p:nvSpPr>
        <p:spPr/>
        <p:txBody>
          <a:bodyPr/>
          <a:lstStyle/>
          <a:p>
            <a:r>
              <a:rPr lang="en-IN" dirty="0"/>
              <a:t>Baseline</a:t>
            </a:r>
          </a:p>
        </p:txBody>
      </p:sp>
      <p:pic>
        <p:nvPicPr>
          <p:cNvPr id="5" name="Content Placeholder 4">
            <a:extLst>
              <a:ext uri="{FF2B5EF4-FFF2-40B4-BE49-F238E27FC236}">
                <a16:creationId xmlns:a16="http://schemas.microsoft.com/office/drawing/2014/main" id="{3354B68A-ABC1-C2B8-2159-5CD079F1B884}"/>
              </a:ext>
            </a:extLst>
          </p:cNvPr>
          <p:cNvPicPr>
            <a:picLocks noGrp="1" noChangeAspect="1"/>
          </p:cNvPicPr>
          <p:nvPr>
            <p:ph idx="1"/>
          </p:nvPr>
        </p:nvPicPr>
        <p:blipFill>
          <a:blip r:embed="rId2"/>
          <a:stretch>
            <a:fillRect/>
          </a:stretch>
        </p:blipFill>
        <p:spPr>
          <a:xfrm>
            <a:off x="1152596" y="1457163"/>
            <a:ext cx="5864221" cy="4083666"/>
          </a:xfrm>
        </p:spPr>
      </p:pic>
      <p:sp>
        <p:nvSpPr>
          <p:cNvPr id="6" name="TextBox 5">
            <a:extLst>
              <a:ext uri="{FF2B5EF4-FFF2-40B4-BE49-F238E27FC236}">
                <a16:creationId xmlns:a16="http://schemas.microsoft.com/office/drawing/2014/main" id="{EC0A6321-214E-A8F7-D2A0-D7F51A5D7D29}"/>
              </a:ext>
            </a:extLst>
          </p:cNvPr>
          <p:cNvSpPr txBox="1"/>
          <p:nvPr/>
        </p:nvSpPr>
        <p:spPr>
          <a:xfrm>
            <a:off x="7331213" y="1471452"/>
            <a:ext cx="4120558" cy="1938992"/>
          </a:xfrm>
          <a:prstGeom prst="rect">
            <a:avLst/>
          </a:prstGeom>
          <a:noFill/>
        </p:spPr>
        <p:txBody>
          <a:bodyPr wrap="square" rtlCol="0">
            <a:spAutoFit/>
          </a:bodyPr>
          <a:lstStyle/>
          <a:p>
            <a:r>
              <a:rPr lang="en-US" sz="2000" dirty="0"/>
              <a:t>HIP Module:</a:t>
            </a:r>
          </a:p>
          <a:p>
            <a:r>
              <a:rPr lang="en-US" sz="2000" dirty="0"/>
              <a:t>The current baseline model architecture is a combination of Bert and </a:t>
            </a:r>
            <a:r>
              <a:rPr lang="en-US" sz="2000" dirty="0" err="1"/>
              <a:t>BiLSTM</a:t>
            </a:r>
            <a:r>
              <a:rPr lang="en-US" sz="2000" dirty="0"/>
              <a:t>. Bert to handle token representations while </a:t>
            </a:r>
            <a:r>
              <a:rPr lang="en-US" sz="2000" dirty="0" err="1"/>
              <a:t>BiLSTM</a:t>
            </a:r>
            <a:r>
              <a:rPr lang="en-US" sz="2000" dirty="0"/>
              <a:t> capture sequential information</a:t>
            </a:r>
            <a:endParaRPr lang="en-IN" sz="2000" dirty="0"/>
          </a:p>
        </p:txBody>
      </p:sp>
    </p:spTree>
    <p:extLst>
      <p:ext uri="{BB962C8B-B14F-4D97-AF65-F5344CB8AC3E}">
        <p14:creationId xmlns:p14="http://schemas.microsoft.com/office/powerpoint/2010/main" val="333339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2939142" y="2352561"/>
            <a:ext cx="6585857" cy="1325563"/>
          </a:xfrm>
        </p:spPr>
        <p:txBody>
          <a:bodyPr/>
          <a:lstStyle/>
          <a:p>
            <a:r>
              <a:rPr lang="en-IN" b="1" dirty="0">
                <a:solidFill>
                  <a:schemeClr val="bg1"/>
                </a:solidFill>
              </a:rPr>
              <a:t>Experiment approaches</a:t>
            </a:r>
          </a:p>
        </p:txBody>
      </p:sp>
    </p:spTree>
    <p:extLst>
      <p:ext uri="{BB962C8B-B14F-4D97-AF65-F5344CB8AC3E}">
        <p14:creationId xmlns:p14="http://schemas.microsoft.com/office/powerpoint/2010/main" val="160174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Fusion architectures &amp; Fine Tuning</a:t>
            </a:r>
          </a:p>
        </p:txBody>
      </p:sp>
      <p:pic>
        <p:nvPicPr>
          <p:cNvPr id="2050" name="Picture 2">
            <a:extLst>
              <a:ext uri="{FF2B5EF4-FFF2-40B4-BE49-F238E27FC236}">
                <a16:creationId xmlns:a16="http://schemas.microsoft.com/office/drawing/2014/main" id="{A5655A80-2B9C-2DBF-69A2-F7AA0129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370" y="1469571"/>
            <a:ext cx="4395787" cy="4528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F50992-C43F-623C-094D-B6E1E09379C7}"/>
              </a:ext>
            </a:extLst>
          </p:cNvPr>
          <p:cNvSpPr txBox="1"/>
          <p:nvPr/>
        </p:nvSpPr>
        <p:spPr>
          <a:xfrm>
            <a:off x="1066800" y="1926771"/>
            <a:ext cx="5116286" cy="923330"/>
          </a:xfrm>
          <a:prstGeom prst="rect">
            <a:avLst/>
          </a:prstGeom>
          <a:noFill/>
        </p:spPr>
        <p:txBody>
          <a:bodyPr wrap="square" rtlCol="0">
            <a:spAutoFit/>
          </a:bodyPr>
          <a:lstStyle/>
          <a:p>
            <a:r>
              <a:rPr lang="en-IN" dirty="0"/>
              <a:t>We referred to similar problem statements like hate-intensity prediction(regression) from this </a:t>
            </a:r>
            <a:r>
              <a:rPr lang="en-IN" dirty="0">
                <a:hlinkClick r:id="rId3"/>
              </a:rPr>
              <a:t>paper</a:t>
            </a:r>
            <a:r>
              <a:rPr lang="en-IN" dirty="0"/>
              <a:t> and have modified it to train with classification objective.</a:t>
            </a:r>
          </a:p>
        </p:txBody>
      </p:sp>
      <p:sp>
        <p:nvSpPr>
          <p:cNvPr id="11" name="TextBox 10">
            <a:extLst>
              <a:ext uri="{FF2B5EF4-FFF2-40B4-BE49-F238E27FC236}">
                <a16:creationId xmlns:a16="http://schemas.microsoft.com/office/drawing/2014/main" id="{28E69542-B76D-EB8A-92C0-68D9F88C44D7}"/>
              </a:ext>
            </a:extLst>
          </p:cNvPr>
          <p:cNvSpPr txBox="1"/>
          <p:nvPr/>
        </p:nvSpPr>
        <p:spPr>
          <a:xfrm>
            <a:off x="1086530" y="3118841"/>
            <a:ext cx="5116286" cy="646331"/>
          </a:xfrm>
          <a:prstGeom prst="rect">
            <a:avLst/>
          </a:prstGeom>
          <a:noFill/>
        </p:spPr>
        <p:txBody>
          <a:bodyPr wrap="square" rtlCol="0">
            <a:spAutoFit/>
          </a:bodyPr>
          <a:lstStyle/>
          <a:p>
            <a:r>
              <a:rPr lang="en-IN" dirty="0"/>
              <a:t>The results are not significantly different from finetuning foundation models.</a:t>
            </a:r>
          </a:p>
        </p:txBody>
      </p:sp>
      <p:sp>
        <p:nvSpPr>
          <p:cNvPr id="12" name="TextBox 11">
            <a:extLst>
              <a:ext uri="{FF2B5EF4-FFF2-40B4-BE49-F238E27FC236}">
                <a16:creationId xmlns:a16="http://schemas.microsoft.com/office/drawing/2014/main" id="{AE66BADD-45BA-E364-1298-550FA74294FD}"/>
              </a:ext>
            </a:extLst>
          </p:cNvPr>
          <p:cNvSpPr txBox="1"/>
          <p:nvPr/>
        </p:nvSpPr>
        <p:spPr>
          <a:xfrm>
            <a:off x="1086530" y="4278254"/>
            <a:ext cx="5116286" cy="923330"/>
          </a:xfrm>
          <a:prstGeom prst="rect">
            <a:avLst/>
          </a:prstGeom>
          <a:noFill/>
        </p:spPr>
        <p:txBody>
          <a:bodyPr wrap="square" rtlCol="0">
            <a:spAutoFit/>
          </a:bodyPr>
          <a:lstStyle/>
          <a:p>
            <a:r>
              <a:rPr lang="en-IN" dirty="0"/>
              <a:t>We also attempted </a:t>
            </a:r>
            <a:r>
              <a:rPr lang="en-IN" b="1" dirty="0"/>
              <a:t>transfer learning </a:t>
            </a:r>
            <a:r>
              <a:rPr lang="en-IN" dirty="0"/>
              <a:t>approach by finetuning on tweeter pretrained model “</a:t>
            </a:r>
            <a:r>
              <a:rPr lang="en-IN" b="1" dirty="0" err="1"/>
              <a:t>BerTweet</a:t>
            </a:r>
            <a:r>
              <a:rPr lang="en-IN" dirty="0"/>
              <a:t>” for irony detection but performance is suboptimal</a:t>
            </a:r>
          </a:p>
        </p:txBody>
      </p:sp>
    </p:spTree>
    <p:extLst>
      <p:ext uri="{BB962C8B-B14F-4D97-AF65-F5344CB8AC3E}">
        <p14:creationId xmlns:p14="http://schemas.microsoft.com/office/powerpoint/2010/main" val="410084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Task Specific Positional Encoding</a:t>
            </a:r>
          </a:p>
        </p:txBody>
      </p:sp>
      <p:sp>
        <p:nvSpPr>
          <p:cNvPr id="3" name="Content Placeholder 2">
            <a:extLst>
              <a:ext uri="{FF2B5EF4-FFF2-40B4-BE49-F238E27FC236}">
                <a16:creationId xmlns:a16="http://schemas.microsoft.com/office/drawing/2014/main" id="{C0063FD6-1B58-FBC1-EDAD-119E93C744D0}"/>
              </a:ext>
            </a:extLst>
          </p:cNvPr>
          <p:cNvSpPr>
            <a:spLocks noGrp="1"/>
          </p:cNvSpPr>
          <p:nvPr>
            <p:ph idx="1"/>
          </p:nvPr>
        </p:nvSpPr>
        <p:spPr/>
        <p:txBody>
          <a:bodyPr/>
          <a:lstStyle/>
          <a:p>
            <a:pPr marL="0" indent="0">
              <a:buNone/>
            </a:pPr>
            <a:r>
              <a:rPr lang="en-IN" dirty="0"/>
              <a:t>Decaying Exponential Positional Encoding</a:t>
            </a:r>
            <a:endParaRPr lang="en-US" dirty="0"/>
          </a:p>
          <a:p>
            <a:pPr marL="0" indent="0">
              <a:buNone/>
            </a:pPr>
            <a:r>
              <a:rPr lang="en-US" sz="1800" dirty="0"/>
              <a:t>The positional encoding designed such that later positions in a sequence get a higher weight, and this weight decays exponentially towards the beginning of the sequence. This could be treated as a task-specific design choice for the problem of detecting irony, where the end of the sentence might hold more importance.</a:t>
            </a:r>
          </a:p>
          <a:p>
            <a:pPr marL="0" indent="0">
              <a:buNone/>
            </a:pPr>
            <a:endParaRPr lang="en-US" sz="1800" dirty="0"/>
          </a:p>
          <a:p>
            <a:pPr marL="0" indent="0">
              <a:buNone/>
            </a:pPr>
            <a:r>
              <a:rPr lang="en-IN" dirty="0"/>
              <a:t>Remarks:</a:t>
            </a:r>
          </a:p>
          <a:p>
            <a:pPr marL="0" indent="0">
              <a:buNone/>
            </a:pPr>
            <a:endParaRPr lang="en-IN" sz="1800" dirty="0"/>
          </a:p>
        </p:txBody>
      </p:sp>
      <p:sp>
        <p:nvSpPr>
          <p:cNvPr id="4" name="TextBox 3">
            <a:extLst>
              <a:ext uri="{FF2B5EF4-FFF2-40B4-BE49-F238E27FC236}">
                <a16:creationId xmlns:a16="http://schemas.microsoft.com/office/drawing/2014/main" id="{CB942A3C-D31F-85D1-3C53-35DD15AB4431}"/>
              </a:ext>
            </a:extLst>
          </p:cNvPr>
          <p:cNvSpPr txBox="1"/>
          <p:nvPr/>
        </p:nvSpPr>
        <p:spPr>
          <a:xfrm>
            <a:off x="838200" y="4001294"/>
            <a:ext cx="916577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Bert model is finetuned to detect hate or not using the custom exponential positional encoding. During this fine-tuning, the weights of all layers in the BERT model can be updated based on the new task-specific objective(irony detection) for the new dataset.</a:t>
            </a:r>
          </a:p>
          <a:p>
            <a:pPr marL="285750" indent="-285750">
              <a:buFont typeface="Arial" panose="020B0604020202020204" pitchFamily="34" charset="0"/>
              <a:buChar char="•"/>
            </a:pPr>
            <a:r>
              <a:rPr lang="en-IN" dirty="0"/>
              <a:t>This finetuned </a:t>
            </a:r>
            <a:r>
              <a:rPr lang="en-IN" dirty="0" err="1"/>
              <a:t>bert</a:t>
            </a:r>
            <a:r>
              <a:rPr lang="en-IN" dirty="0"/>
              <a:t> performs relatively fine with the </a:t>
            </a:r>
            <a:r>
              <a:rPr lang="en-IN" dirty="0" err="1"/>
              <a:t>bert</a:t>
            </a:r>
            <a:r>
              <a:rPr lang="en-IN" dirty="0"/>
              <a:t> variant recorded in the paper.</a:t>
            </a:r>
          </a:p>
          <a:p>
            <a:pPr marL="285750" indent="-285750">
              <a:buFont typeface="Arial" panose="020B0604020202020204" pitchFamily="34" charset="0"/>
              <a:buChar char="•"/>
            </a:pPr>
            <a:r>
              <a:rPr lang="en-IN" dirty="0"/>
              <a:t>But this finetuning approach is poorly performing or other transformer architectures like Roberta, </a:t>
            </a:r>
            <a:r>
              <a:rPr lang="en-IN" dirty="0" err="1"/>
              <a:t>Deberta</a:t>
            </a:r>
            <a:r>
              <a:rPr lang="en-IN" dirty="0"/>
              <a:t> etc.</a:t>
            </a:r>
          </a:p>
        </p:txBody>
      </p:sp>
    </p:spTree>
    <p:extLst>
      <p:ext uri="{BB962C8B-B14F-4D97-AF65-F5344CB8AC3E}">
        <p14:creationId xmlns:p14="http://schemas.microsoft.com/office/powerpoint/2010/main" val="244140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118E-2478-5EE3-2EAB-AD251C4F17BF}"/>
              </a:ext>
            </a:extLst>
          </p:cNvPr>
          <p:cNvSpPr>
            <a:spLocks noGrp="1"/>
          </p:cNvSpPr>
          <p:nvPr>
            <p:ph type="title"/>
          </p:nvPr>
        </p:nvSpPr>
        <p:spPr/>
        <p:txBody>
          <a:bodyPr/>
          <a:lstStyle/>
          <a:p>
            <a:r>
              <a:rPr lang="en-IN" dirty="0"/>
              <a:t>Stacked Meta ensemble training</a:t>
            </a:r>
          </a:p>
        </p:txBody>
      </p:sp>
      <p:pic>
        <p:nvPicPr>
          <p:cNvPr id="5" name="Content Placeholder 4">
            <a:extLst>
              <a:ext uri="{FF2B5EF4-FFF2-40B4-BE49-F238E27FC236}">
                <a16:creationId xmlns:a16="http://schemas.microsoft.com/office/drawing/2014/main" id="{D8B0D7B1-D995-925D-5353-F0A8FFE46E9C}"/>
              </a:ext>
            </a:extLst>
          </p:cNvPr>
          <p:cNvPicPr>
            <a:picLocks noGrp="1" noChangeAspect="1"/>
          </p:cNvPicPr>
          <p:nvPr>
            <p:ph idx="1"/>
          </p:nvPr>
        </p:nvPicPr>
        <p:blipFill>
          <a:blip r:embed="rId2"/>
          <a:stretch>
            <a:fillRect/>
          </a:stretch>
        </p:blipFill>
        <p:spPr>
          <a:xfrm>
            <a:off x="1217983" y="1478404"/>
            <a:ext cx="9320604" cy="4648228"/>
          </a:xfrm>
        </p:spPr>
      </p:pic>
      <p:sp>
        <p:nvSpPr>
          <p:cNvPr id="6" name="TextBox 5">
            <a:extLst>
              <a:ext uri="{FF2B5EF4-FFF2-40B4-BE49-F238E27FC236}">
                <a16:creationId xmlns:a16="http://schemas.microsoft.com/office/drawing/2014/main" id="{F1543259-D652-DC58-A84E-3501C368778C}"/>
              </a:ext>
            </a:extLst>
          </p:cNvPr>
          <p:cNvSpPr txBox="1"/>
          <p:nvPr/>
        </p:nvSpPr>
        <p:spPr>
          <a:xfrm>
            <a:off x="1600200" y="6422571"/>
            <a:ext cx="9514114" cy="369332"/>
          </a:xfrm>
          <a:prstGeom prst="rect">
            <a:avLst/>
          </a:prstGeom>
          <a:noFill/>
        </p:spPr>
        <p:txBody>
          <a:bodyPr wrap="square" rtlCol="0">
            <a:spAutoFit/>
          </a:bodyPr>
          <a:lstStyle/>
          <a:p>
            <a:r>
              <a:rPr lang="en-IN" dirty="0">
                <a:hlinkClick r:id="rId3"/>
              </a:rPr>
              <a:t>Reference</a:t>
            </a:r>
            <a:r>
              <a:rPr lang="en-IN" dirty="0"/>
              <a:t> architecture for ensemble modelling on similar task</a:t>
            </a:r>
          </a:p>
        </p:txBody>
      </p:sp>
    </p:spTree>
    <p:extLst>
      <p:ext uri="{BB962C8B-B14F-4D97-AF65-F5344CB8AC3E}">
        <p14:creationId xmlns:p14="http://schemas.microsoft.com/office/powerpoint/2010/main" val="292358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3864427" y="2494075"/>
            <a:ext cx="6585857" cy="1325563"/>
          </a:xfrm>
        </p:spPr>
        <p:txBody>
          <a:bodyPr/>
          <a:lstStyle/>
          <a:p>
            <a:r>
              <a:rPr lang="en-IN" b="1" dirty="0">
                <a:solidFill>
                  <a:schemeClr val="bg1"/>
                </a:solidFill>
              </a:rPr>
              <a:t>Results Revisited</a:t>
            </a:r>
          </a:p>
        </p:txBody>
      </p:sp>
    </p:spTree>
    <p:extLst>
      <p:ext uri="{BB962C8B-B14F-4D97-AF65-F5344CB8AC3E}">
        <p14:creationId xmlns:p14="http://schemas.microsoft.com/office/powerpoint/2010/main" val="192931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37A5-FE7E-0905-64EF-4E13D9CB26FF}"/>
              </a:ext>
            </a:extLst>
          </p:cNvPr>
          <p:cNvSpPr>
            <a:spLocks noGrp="1"/>
          </p:cNvSpPr>
          <p:nvPr>
            <p:ph type="title"/>
          </p:nvPr>
        </p:nvSpPr>
        <p:spPr>
          <a:xfrm>
            <a:off x="838200" y="365125"/>
            <a:ext cx="10809514" cy="1325563"/>
          </a:xfrm>
        </p:spPr>
        <p:txBody>
          <a:bodyPr/>
          <a:lstStyle/>
          <a:p>
            <a:r>
              <a:rPr lang="en-IN" dirty="0"/>
              <a:t>Model Experiments revisited – Hate Intensity</a:t>
            </a:r>
          </a:p>
        </p:txBody>
      </p:sp>
      <p:graphicFrame>
        <p:nvGraphicFramePr>
          <p:cNvPr id="3" name="Table 2">
            <a:extLst>
              <a:ext uri="{FF2B5EF4-FFF2-40B4-BE49-F238E27FC236}">
                <a16:creationId xmlns:a16="http://schemas.microsoft.com/office/drawing/2014/main" id="{B364F7B8-D44D-2DC4-DDF9-718D04C74E16}"/>
              </a:ext>
            </a:extLst>
          </p:cNvPr>
          <p:cNvGraphicFramePr>
            <a:graphicFrameLocks noGrp="1"/>
          </p:cNvGraphicFramePr>
          <p:nvPr>
            <p:extLst>
              <p:ext uri="{D42A27DB-BD31-4B8C-83A1-F6EECF244321}">
                <p14:modId xmlns:p14="http://schemas.microsoft.com/office/powerpoint/2010/main" val="2842938854"/>
              </p:ext>
            </p:extLst>
          </p:nvPr>
        </p:nvGraphicFramePr>
        <p:xfrm>
          <a:off x="1011826" y="1857374"/>
          <a:ext cx="10548803" cy="4086225"/>
        </p:xfrm>
        <a:graphic>
          <a:graphicData uri="http://schemas.openxmlformats.org/drawingml/2006/table">
            <a:tbl>
              <a:tblPr firstRow="1" firstCol="1" bandRow="1">
                <a:tableStyleId>{5C22544A-7EE6-4342-B048-85BDC9FD1C3A}</a:tableStyleId>
              </a:tblPr>
              <a:tblGrid>
                <a:gridCol w="675460">
                  <a:extLst>
                    <a:ext uri="{9D8B030D-6E8A-4147-A177-3AD203B41FA5}">
                      <a16:colId xmlns:a16="http://schemas.microsoft.com/office/drawing/2014/main" val="810837297"/>
                    </a:ext>
                  </a:extLst>
                </a:gridCol>
                <a:gridCol w="4270611">
                  <a:extLst>
                    <a:ext uri="{9D8B030D-6E8A-4147-A177-3AD203B41FA5}">
                      <a16:colId xmlns:a16="http://schemas.microsoft.com/office/drawing/2014/main" val="2666122200"/>
                    </a:ext>
                  </a:extLst>
                </a:gridCol>
                <a:gridCol w="1531724">
                  <a:extLst>
                    <a:ext uri="{9D8B030D-6E8A-4147-A177-3AD203B41FA5}">
                      <a16:colId xmlns:a16="http://schemas.microsoft.com/office/drawing/2014/main" val="2450891033"/>
                    </a:ext>
                  </a:extLst>
                </a:gridCol>
                <a:gridCol w="2048608">
                  <a:extLst>
                    <a:ext uri="{9D8B030D-6E8A-4147-A177-3AD203B41FA5}">
                      <a16:colId xmlns:a16="http://schemas.microsoft.com/office/drawing/2014/main" val="270001014"/>
                    </a:ext>
                  </a:extLst>
                </a:gridCol>
                <a:gridCol w="2022400">
                  <a:extLst>
                    <a:ext uri="{9D8B030D-6E8A-4147-A177-3AD203B41FA5}">
                      <a16:colId xmlns:a16="http://schemas.microsoft.com/office/drawing/2014/main" val="1196313670"/>
                    </a:ext>
                  </a:extLst>
                </a:gridCol>
              </a:tblGrid>
              <a:tr h="548970">
                <a:tc>
                  <a:txBody>
                    <a:bodyPr/>
                    <a:lstStyle/>
                    <a:p>
                      <a:pPr>
                        <a:lnSpc>
                          <a:spcPct val="107000"/>
                        </a:lnSpc>
                        <a:spcAft>
                          <a:spcPts val="800"/>
                        </a:spcAft>
                      </a:pPr>
                      <a:r>
                        <a:rPr lang="en-IN" sz="1100" kern="100">
                          <a:effectLst/>
                        </a:rPr>
                        <a:t>Exp #No</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Model architecture</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Pearson</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Cosine Sim</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RMSE</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47057577"/>
                  </a:ext>
                </a:extLst>
              </a:tr>
              <a:tr h="268275">
                <a:tc>
                  <a:txBody>
                    <a:bodyPr/>
                    <a:lstStyle/>
                    <a:p>
                      <a:pPr>
                        <a:lnSpc>
                          <a:spcPct val="107000"/>
                        </a:lnSpc>
                        <a:spcAft>
                          <a:spcPts val="800"/>
                        </a:spcAft>
                      </a:pPr>
                      <a:r>
                        <a:rPr lang="en-IN" sz="1100" kern="100">
                          <a:effectLst/>
                        </a:rPr>
                        <a:t>1</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BERT + BiLSTM[1]</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0.787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0.975</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1.3947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19652321"/>
                  </a:ext>
                </a:extLst>
              </a:tr>
              <a:tr h="268275">
                <a:tc>
                  <a:txBody>
                    <a:bodyPr/>
                    <a:lstStyle/>
                    <a:p>
                      <a:pPr>
                        <a:lnSpc>
                          <a:spcPct val="107000"/>
                        </a:lnSpc>
                        <a:spcAft>
                          <a:spcPts val="800"/>
                        </a:spcAft>
                      </a:pPr>
                      <a:r>
                        <a:rPr lang="en-IN" sz="1100" kern="100">
                          <a:effectLst/>
                        </a:rPr>
                        <a:t>2</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ROBERTA + BiLSTM</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0.818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1.1846</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86216116"/>
                  </a:ext>
                </a:extLst>
              </a:tr>
              <a:tr h="268275">
                <a:tc>
                  <a:txBody>
                    <a:bodyPr/>
                    <a:lstStyle/>
                    <a:p>
                      <a:pPr>
                        <a:lnSpc>
                          <a:spcPct val="107000"/>
                        </a:lnSpc>
                        <a:spcAft>
                          <a:spcPts val="800"/>
                        </a:spcAft>
                      </a:pPr>
                      <a:r>
                        <a:rPr lang="en-IN" sz="1100" kern="100">
                          <a:effectLst/>
                        </a:rPr>
                        <a:t>3</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Roberta + RCNN</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0.830</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0.9799</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1.1892</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16121893"/>
                  </a:ext>
                </a:extLst>
              </a:tr>
              <a:tr h="548970">
                <a:tc>
                  <a:txBody>
                    <a:bodyPr/>
                    <a:lstStyle/>
                    <a:p>
                      <a:pPr>
                        <a:lnSpc>
                          <a:spcPct val="107000"/>
                        </a:lnSpc>
                        <a:spcAft>
                          <a:spcPts val="800"/>
                        </a:spcAft>
                      </a:pPr>
                      <a:r>
                        <a:rPr lang="en-IN" sz="1100" kern="100">
                          <a:effectLst/>
                        </a:rPr>
                        <a:t>4</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Roberta BiLstm CNN</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0.844</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0.981</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1.1517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17467715"/>
                  </a:ext>
                </a:extLst>
              </a:tr>
              <a:tr h="268275">
                <a:tc>
                  <a:txBody>
                    <a:bodyPr/>
                    <a:lstStyle/>
                    <a:p>
                      <a:pPr>
                        <a:lnSpc>
                          <a:spcPct val="107000"/>
                        </a:lnSpc>
                        <a:spcAft>
                          <a:spcPts val="800"/>
                        </a:spcAft>
                      </a:pPr>
                      <a:r>
                        <a:rPr lang="en-IN" sz="1100" kern="100">
                          <a:effectLst/>
                        </a:rPr>
                        <a:t>5</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XLNet + BiLSTM</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0.47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0.948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2.19</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77732625"/>
                  </a:ext>
                </a:extLst>
              </a:tr>
              <a:tr h="548970">
                <a:tc>
                  <a:txBody>
                    <a:bodyPr/>
                    <a:lstStyle/>
                    <a:p>
                      <a:pPr>
                        <a:lnSpc>
                          <a:spcPct val="107000"/>
                        </a:lnSpc>
                        <a:spcAft>
                          <a:spcPts val="800"/>
                        </a:spcAft>
                      </a:pPr>
                      <a:r>
                        <a:rPr lang="en-IN" sz="1100" kern="100">
                          <a:effectLst/>
                        </a:rPr>
                        <a:t>6</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CustomBert Postional Enc</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0.345</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0.94</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2.01</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41133305"/>
                  </a:ext>
                </a:extLst>
              </a:tr>
              <a:tr h="268275">
                <a:tc>
                  <a:txBody>
                    <a:bodyPr/>
                    <a:lstStyle/>
                    <a:p>
                      <a:pPr>
                        <a:lnSpc>
                          <a:spcPct val="107000"/>
                        </a:lnSpc>
                        <a:spcAft>
                          <a:spcPts val="800"/>
                        </a:spcAft>
                      </a:pPr>
                      <a:r>
                        <a:rPr lang="en-IN" sz="1100" kern="100">
                          <a:effectLst/>
                        </a:rPr>
                        <a:t>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Stacked Ensemble</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0.853</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0.983</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1.08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36999201"/>
                  </a:ext>
                </a:extLst>
              </a:tr>
              <a:tr h="548970">
                <a:tc>
                  <a:txBody>
                    <a:bodyPr/>
                    <a:lstStyle/>
                    <a:p>
                      <a:pPr>
                        <a:lnSpc>
                          <a:spcPct val="107000"/>
                        </a:lnSpc>
                        <a:spcAft>
                          <a:spcPts val="800"/>
                        </a:spcAft>
                      </a:pPr>
                      <a:r>
                        <a:rPr lang="en-IN" sz="1100" kern="100">
                          <a:effectLst/>
                        </a:rPr>
                        <a:t>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Bert+Exp_dec+BiLSTM</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0.02</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0.937</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2.09</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01801382"/>
                  </a:ext>
                </a:extLst>
              </a:tr>
              <a:tr h="548970">
                <a:tc>
                  <a:txBody>
                    <a:bodyPr/>
                    <a:lstStyle/>
                    <a:p>
                      <a:pPr>
                        <a:lnSpc>
                          <a:spcPct val="107000"/>
                        </a:lnSpc>
                        <a:spcAft>
                          <a:spcPts val="800"/>
                        </a:spcAft>
                      </a:pPr>
                      <a:r>
                        <a:rPr lang="en-IN" sz="1100" kern="100">
                          <a:effectLst/>
                        </a:rPr>
                        <a:t>9</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Bert+Exp_inc+BiLSTM</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0.3</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a:effectLst/>
                        </a:rPr>
                        <a:t>0.938</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IN" sz="1100" kern="100" dirty="0">
                          <a:effectLst/>
                        </a:rPr>
                        <a:t>2.06</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5022888"/>
                  </a:ext>
                </a:extLst>
              </a:tr>
            </a:tbl>
          </a:graphicData>
        </a:graphic>
      </p:graphicFrame>
    </p:spTree>
    <p:extLst>
      <p:ext uri="{BB962C8B-B14F-4D97-AF65-F5344CB8AC3E}">
        <p14:creationId xmlns:p14="http://schemas.microsoft.com/office/powerpoint/2010/main" val="3918832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688</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Hate Intensity Prediction</vt:lpstr>
      <vt:lpstr>Problem Statement &amp; Challenges</vt:lpstr>
      <vt:lpstr>Baseline</vt:lpstr>
      <vt:lpstr>Experiment approaches</vt:lpstr>
      <vt:lpstr>Fusion architectures &amp; Fine Tuning</vt:lpstr>
      <vt:lpstr>Task Specific Positional Encoding</vt:lpstr>
      <vt:lpstr>Stacked Meta ensemble training</vt:lpstr>
      <vt:lpstr>Results Revisited</vt:lpstr>
      <vt:lpstr>Model Experiments revisited – Hate Intensity</vt:lpstr>
      <vt:lpstr>Hyper parameter trials with optuna and ray</vt:lpstr>
      <vt:lpstr>Achievements and Learnings</vt:lpstr>
      <vt:lpstr>Further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&amp; Irony Detection</dc:title>
  <dc:creator>laharigupta5993@gmail.com</dc:creator>
  <cp:lastModifiedBy>laharigupta5993@gmail.com</cp:lastModifiedBy>
  <cp:revision>9</cp:revision>
  <dcterms:created xsi:type="dcterms:W3CDTF">2023-11-02T06:49:51Z</dcterms:created>
  <dcterms:modified xsi:type="dcterms:W3CDTF">2023-11-20T00:52:03Z</dcterms:modified>
</cp:coreProperties>
</file>