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5"/>
  </p:normalViewPr>
  <p:slideViewPr>
    <p:cSldViewPr snapToGrid="0" snapToObjects="1">
      <p:cViewPr varScale="1">
        <p:scale>
          <a:sx n="119" d="100"/>
          <a:sy n="11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7E55-F9B1-D746-87E8-371695126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4E258-CCC0-3E4A-A6DA-AC22A8E3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FAC54-12B6-F440-A815-A08B1114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480-C923-AA47-AC09-4050E6CD6890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D8810-4E3F-E640-9C91-29D459D4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FB9E3-84EE-3D4C-8BED-0974CA7A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27A0-5F3E-B243-BCBF-A8961E93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1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5E02-074F-7D44-83A0-AD6B2E7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A8B41-4F6E-E641-BFC1-6DA7523F6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F810-E5AE-354F-9FC5-63E08BEF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480-C923-AA47-AC09-4050E6CD6890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D267-EC85-1A4A-B3EC-20F4E353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D6F6D-593F-8B47-8748-0EADE121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27A0-5F3E-B243-BCBF-A8961E93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38CB0-B060-A448-B68C-F1836F411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AD231-DEBB-314F-97E5-DB739C054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C47F-BB97-5844-87E7-9AA0C0BE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480-C923-AA47-AC09-4050E6CD6890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7D446-624D-8B4A-AC4D-A7A57F17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18FFF-1C17-1F41-83FB-31310985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27A0-5F3E-B243-BCBF-A8961E93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30FF-21A5-084D-AE3F-CB6EAD00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3EAB-DC18-1945-8669-444354952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96103-24A2-B84D-AEB1-07B1A023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480-C923-AA47-AC09-4050E6CD6890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75B70-B26E-5548-8C3D-BE10E9BA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5F375-9209-9C4C-AA04-5286BFF6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27A0-5F3E-B243-BCBF-A8961E93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FDC1-D07F-7449-B603-3064E85D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75F2B-3AB1-FA45-8285-3B67DEDA8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267BB-05F3-8445-BBEB-99F20ADB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480-C923-AA47-AC09-4050E6CD6890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A7E66-F93B-0748-97B1-D1AC2442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FA1F-9D3A-F24F-912A-B3D46720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27A0-5F3E-B243-BCBF-A8961E93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5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71AE-6962-8743-AB52-F4B3E368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8B1E-37DC-974B-A99B-B76ECFCF7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20B97-0B35-6945-9315-7697F407E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EBC07-20A2-0F46-9B3B-50E9379A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480-C923-AA47-AC09-4050E6CD6890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9114A-588D-1845-AAE8-3ADF8B5F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02F5D-7511-4E44-912A-57A7231B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27A0-5F3E-B243-BCBF-A8961E93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AF02-59C1-3E44-820B-EC6126B1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99DE1-2682-3F49-BD41-4CE4E695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F51B7-B2C6-A844-A18F-E878717E3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39382-C0FB-6F40-8157-17713C595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1E1B5-F0BE-B747-AC75-8C57C11C0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43291-550B-D645-8629-A9A5F49C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480-C923-AA47-AC09-4050E6CD6890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56FFE-D663-CA4E-9F47-A810A748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9BAE8-12C3-124D-BCDB-9E1F962C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27A0-5F3E-B243-BCBF-A8961E93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7859-48FA-1248-B758-D9839303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970B8-DC46-9C42-9BB3-F23F4BC1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480-C923-AA47-AC09-4050E6CD6890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A00FB-164D-954B-AF49-BE1ECF81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F7DBE-0423-654A-8EDA-552CE2E7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27A0-5F3E-B243-BCBF-A8961E93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7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0F304-3322-B941-AC2B-59BA60CF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480-C923-AA47-AC09-4050E6CD6890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88A11-EED3-BD42-9BC5-4E32BF2D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533F7-B323-314B-9590-C60525E4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27A0-5F3E-B243-BCBF-A8961E93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4531-F6EE-364E-9664-4EEE6622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3454E-49ED-7340-BF60-39D20A7E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008EE-A0D0-054E-9C36-8AB6503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AE2D8-6283-E94E-8E0F-26453733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480-C923-AA47-AC09-4050E6CD6890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205F2-FD54-2149-91E3-B696844F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FEEA5-D93A-D841-B500-DACCECA7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27A0-5F3E-B243-BCBF-A8961E93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6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C330-2DD2-3445-BB73-9605DDCE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2B5E5-9107-D446-BCA8-4B3ED2D09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DEC81-EB56-6B4E-86D5-28992C750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6E54F-6657-6D4E-B22C-5FAF5575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480-C923-AA47-AC09-4050E6CD6890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4E747-C06A-854A-B75D-F48448E0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69383-1EFA-F342-B0E6-4E8974D1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27A0-5F3E-B243-BCBF-A8961E93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0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6C728-B01C-3142-ABD9-76D14F20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764D8-2ED1-ED46-88DD-2561308F5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FA810-7ACC-7F4D-B2B6-7910FDD95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D480-C923-AA47-AC09-4050E6CD6890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26881-055E-2249-A82C-90F917A74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F5C3-F5BC-2743-8228-5BE337E0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F27A0-5F3E-B243-BCBF-A8961E93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6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0133-87CA-9342-BF48-5CBBBECEA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Imbalanced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E2F76-9115-BE4F-BCB8-A7FA8F1D9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Vinay Swamy</a:t>
            </a:r>
          </a:p>
        </p:txBody>
      </p:sp>
    </p:spTree>
    <p:extLst>
      <p:ext uri="{BB962C8B-B14F-4D97-AF65-F5344CB8AC3E}">
        <p14:creationId xmlns:p14="http://schemas.microsoft.com/office/powerpoint/2010/main" val="421610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0181-2831-D242-B40F-2F08FFFF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 methods are not Magic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F6597-D8EB-D84E-8FD8-4B6CA9075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0" y="1436914"/>
            <a:ext cx="5342291" cy="5421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20DA91-94F2-A241-A2AB-3C8931AEDA71}"/>
              </a:ext>
            </a:extLst>
          </p:cNvPr>
          <p:cNvSpPr txBox="1"/>
          <p:nvPr/>
        </p:nvSpPr>
        <p:spPr>
          <a:xfrm>
            <a:off x="6531428" y="1436913"/>
            <a:ext cx="534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Resampling methods are not magical</a:t>
            </a:r>
          </a:p>
        </p:txBody>
      </p:sp>
    </p:spTree>
    <p:extLst>
      <p:ext uri="{BB962C8B-B14F-4D97-AF65-F5344CB8AC3E}">
        <p14:creationId xmlns:p14="http://schemas.microsoft.com/office/powerpoint/2010/main" val="264998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27E6-4660-0149-B360-ED5AA512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class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DACD-7561-3D43-B7AE-7D6BB3497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change how misclassifications affect you model during the training stage </a:t>
            </a:r>
          </a:p>
          <a:p>
            <a:r>
              <a:rPr lang="en-US" dirty="0"/>
              <a:t>Usually set to one, but you can penalize the majority class more, and reduce the penalty on the minority class; this can help </a:t>
            </a:r>
            <a:r>
              <a:rPr lang="en-US"/>
              <a:t>improve performance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3E8F-FE2F-024A-B439-3E47782A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imbalanced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3D8A-01F9-FB4C-AB2C-6B7951E0D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world data is often imbalanced, where different classes are present in different proportions in the data set. </a:t>
            </a:r>
          </a:p>
          <a:p>
            <a:r>
              <a:rPr lang="en-US" dirty="0"/>
              <a:t>ex Data on rare diseases – few reported cases of the disease, but a lot of data about healthy people</a:t>
            </a:r>
          </a:p>
          <a:p>
            <a:r>
              <a:rPr lang="en-US" dirty="0"/>
              <a:t>Credit card fraud – most people don’t commit fraud – we’ll do some examples with this data set.</a:t>
            </a:r>
          </a:p>
        </p:txBody>
      </p:sp>
    </p:spTree>
    <p:extLst>
      <p:ext uri="{BB962C8B-B14F-4D97-AF65-F5344CB8AC3E}">
        <p14:creationId xmlns:p14="http://schemas.microsoft.com/office/powerpoint/2010/main" val="349145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63AD-79D9-B042-BDE4-C6EAE8B6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274475" cy="1325563"/>
          </a:xfrm>
        </p:spPr>
        <p:txBody>
          <a:bodyPr/>
          <a:lstStyle/>
          <a:p>
            <a:r>
              <a:rPr lang="en-US" dirty="0"/>
              <a:t>Imbalanced Learning Requires the right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FFE00-3D38-6449-A00B-8C9C1634A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96" y="900467"/>
            <a:ext cx="10515600" cy="4351338"/>
          </a:xfrm>
        </p:spPr>
        <p:txBody>
          <a:bodyPr/>
          <a:lstStyle/>
          <a:p>
            <a:r>
              <a:rPr lang="en-US" dirty="0"/>
              <a:t>When dealing dealing with imbalanced data, the common metrics used to evaluate model accuracy don’t work better.</a:t>
            </a:r>
          </a:p>
          <a:p>
            <a:r>
              <a:rPr lang="en-US" dirty="0"/>
              <a:t>Accuracy  - </a:t>
            </a:r>
            <a:r>
              <a:rPr lang="en-US" dirty="0" err="1"/>
              <a:t>num_correct</a:t>
            </a:r>
            <a:r>
              <a:rPr lang="en-US" dirty="0"/>
              <a:t>/</a:t>
            </a:r>
            <a:r>
              <a:rPr lang="en-US" dirty="0" err="1"/>
              <a:t>num_samples</a:t>
            </a:r>
            <a:r>
              <a:rPr lang="en-US" dirty="0"/>
              <a:t>  - fails with imbalanced data, because a model can simply guess one class every time and still do well.</a:t>
            </a:r>
          </a:p>
          <a:p>
            <a:r>
              <a:rPr lang="en-US" dirty="0" err="1"/>
              <a:t>Reciever</a:t>
            </a:r>
            <a:r>
              <a:rPr lang="en-US" dirty="0"/>
              <a:t>-Operator Curve (ROC) – a very standard method to evaluate model performance </a:t>
            </a:r>
          </a:p>
          <a:p>
            <a:pPr lvl="1"/>
            <a:r>
              <a:rPr lang="en-US" dirty="0"/>
              <a:t>True positive rate vs False positive rate</a:t>
            </a:r>
          </a:p>
          <a:p>
            <a:pPr lvl="1"/>
            <a:r>
              <a:rPr lang="en-US" dirty="0"/>
              <a:t>Fails with imbalanced data because very few false negatives, and FP &lt;&lt;&lt; TN </a:t>
            </a:r>
          </a:p>
          <a:p>
            <a:pPr lvl="1"/>
            <a:r>
              <a:rPr lang="en-US" dirty="0"/>
              <a:t>Better when false negatives are more important than false positives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01402-BEC4-EB4C-ABAB-E674966A0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33" y="5352311"/>
            <a:ext cx="4699000" cy="101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044B5F-108C-C548-ACAE-2791BE52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665" y="5352311"/>
            <a:ext cx="4699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9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D5FC-1247-EF4A-8697-3F7E7D58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9FA8-CDC7-F94F-B5D6-16A416C4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A usefully to get some number about what you’re getting right and wrong</a:t>
            </a:r>
          </a:p>
          <a:p>
            <a:r>
              <a:rPr lang="en-US" dirty="0"/>
              <a:t>Ideally, the diagonals are filled and the rest are 0’s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3A934-6EBB-CC42-B939-63FED2BA6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5" y="1603861"/>
            <a:ext cx="4658629" cy="294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4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4A5CF4-D22F-2D4E-B23C-10CB94849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898" y="706830"/>
            <a:ext cx="6155608" cy="61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0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03B5-FCF3-344C-AA88-EFAC551C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– a better metric for imbalanced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62A4D9-6D45-0148-9473-5B8601CAE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3936" y="5352311"/>
            <a:ext cx="4699000" cy="101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FC8AE9-599C-9347-B50A-433AEC72D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33" y="5352311"/>
            <a:ext cx="4699000" cy="101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9ABD69-8E98-EC43-AC7A-06CD24980F8A}"/>
              </a:ext>
            </a:extLst>
          </p:cNvPr>
          <p:cNvSpPr txBox="1"/>
          <p:nvPr/>
        </p:nvSpPr>
        <p:spPr>
          <a:xfrm>
            <a:off x="838200" y="1690688"/>
            <a:ext cx="1070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 compares true positive to false positive, so works better when false </a:t>
            </a:r>
            <a:r>
              <a:rPr lang="en-US" dirty="0" err="1"/>
              <a:t>positves</a:t>
            </a:r>
            <a:r>
              <a:rPr lang="en-US" dirty="0"/>
              <a:t> are more important than false negatives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52F52-2ED2-2A47-BCD8-4CC1E4E6A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891"/>
          <a:stretch/>
        </p:blipFill>
        <p:spPr>
          <a:xfrm>
            <a:off x="3568849" y="2099100"/>
            <a:ext cx="2939527" cy="284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105AAF-AF77-254D-AA68-6F5A2A235D16}"/>
              </a:ext>
            </a:extLst>
          </p:cNvPr>
          <p:cNvSpPr txBox="1"/>
          <p:nvPr/>
        </p:nvSpPr>
        <p:spPr>
          <a:xfrm>
            <a:off x="7600277" y="2422264"/>
            <a:ext cx="2850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PRECISION RECALL FOR IMBALANCED DATA</a:t>
            </a:r>
          </a:p>
        </p:txBody>
      </p:sp>
    </p:spTree>
    <p:extLst>
      <p:ext uri="{BB962C8B-B14F-4D97-AF65-F5344CB8AC3E}">
        <p14:creationId xmlns:p14="http://schemas.microsoft.com/office/powerpoint/2010/main" val="397977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F8B7-DA2E-9E4F-890A-38AC55B6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fix Imbalanced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EE54C-230A-4747-B06C-145645D2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try to balance the data ourselves</a:t>
            </a:r>
          </a:p>
          <a:p>
            <a:pPr lvl="1"/>
            <a:r>
              <a:rPr lang="en-US" dirty="0"/>
              <a:t>Gather more data- often difficult/not feasible</a:t>
            </a:r>
          </a:p>
          <a:p>
            <a:pPr lvl="1"/>
            <a:r>
              <a:rPr lang="en-US" dirty="0"/>
              <a:t>Manually balance data, pick class with smallest number of samples and restrict the rest of the classes to that amount(</a:t>
            </a:r>
            <a:r>
              <a:rPr lang="en-US" dirty="0" err="1"/>
              <a:t>undersampling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Sample with replacement from smaller class( oversampling)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0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2319-9516-F84F-859C-0B5316FB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 -  a more advanced oversampling method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5F9F46-F51E-5A4B-B19A-0D2D7B88A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11589"/>
            <a:ext cx="10515600" cy="31906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C3A7E3-1C4E-A048-8C18-0A7E973AC228}"/>
              </a:ext>
            </a:extLst>
          </p:cNvPr>
          <p:cNvSpPr txBox="1"/>
          <p:nvPr/>
        </p:nvSpPr>
        <p:spPr>
          <a:xfrm>
            <a:off x="838200" y="1711260"/>
            <a:ext cx="972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SMOTE, you create synthetic samples based on the minority class by adding  data contained within the given distribution of the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6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8BFE-7469-A34B-B146-B1299D6A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Tomek Links – an under sampling strategy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84A1AD-81BC-3743-9A84-63532C772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118" y="1825625"/>
            <a:ext cx="93637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2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375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Imbalanced Learning</vt:lpstr>
      <vt:lpstr>What is imbalanced learning</vt:lpstr>
      <vt:lpstr>Imbalanced Learning Requires the right metrics</vt:lpstr>
      <vt:lpstr>Confusion Matrix</vt:lpstr>
      <vt:lpstr>PowerPoint Presentation</vt:lpstr>
      <vt:lpstr>Precision/Recall – a better metric for imbalanced learning</vt:lpstr>
      <vt:lpstr>How can we fix Imbalanced Data</vt:lpstr>
      <vt:lpstr>SMOTE -  a more advanced oversampling method</vt:lpstr>
      <vt:lpstr>Tomek Links – an under sampling strategy</vt:lpstr>
      <vt:lpstr>Resampling methods are not Magic</vt:lpstr>
      <vt:lpstr>Changing class weights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Imbalanced Learning</dc:title>
  <dc:creator>Vinny Swamy</dc:creator>
  <cp:lastModifiedBy>Vinny Swamy</cp:lastModifiedBy>
  <cp:revision>10</cp:revision>
  <dcterms:created xsi:type="dcterms:W3CDTF">2019-04-25T19:08:38Z</dcterms:created>
  <dcterms:modified xsi:type="dcterms:W3CDTF">2019-04-25T21:38:39Z</dcterms:modified>
</cp:coreProperties>
</file>