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183" r:id="rId3"/>
    <p:sldId id="2187" r:id="rId4"/>
    <p:sldId id="2188" r:id="rId5"/>
    <p:sldId id="2186" r:id="rId6"/>
    <p:sldId id="2184" r:id="rId7"/>
    <p:sldId id="21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12CF1-9C2A-4131-9CF3-8F2CFE1421F8}" v="2" dt="2020-05-08T15:09:22.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 Vinay" userId="5c9f8fab-5bb2-464c-8daa-abc0539c9cf7" providerId="ADAL" clId="{7796D0DD-BB67-48EA-8360-734088DFF662}"/>
    <pc:docChg chg="modSld">
      <pc:chgData name="Garg, Vinay" userId="5c9f8fab-5bb2-464c-8daa-abc0539c9cf7" providerId="ADAL" clId="{7796D0DD-BB67-48EA-8360-734088DFF662}" dt="2020-05-08T15:11:31.707" v="58" actId="20577"/>
      <pc:docMkLst>
        <pc:docMk/>
      </pc:docMkLst>
      <pc:sldChg chg="modSp">
        <pc:chgData name="Garg, Vinay" userId="5c9f8fab-5bb2-464c-8daa-abc0539c9cf7" providerId="ADAL" clId="{7796D0DD-BB67-48EA-8360-734088DFF662}" dt="2020-05-08T15:11:31.707" v="58" actId="20577"/>
        <pc:sldMkLst>
          <pc:docMk/>
          <pc:sldMk cId="2851205367" sldId="2188"/>
        </pc:sldMkLst>
        <pc:spChg chg="mod">
          <ac:chgData name="Garg, Vinay" userId="5c9f8fab-5bb2-464c-8daa-abc0539c9cf7" providerId="ADAL" clId="{7796D0DD-BB67-48EA-8360-734088DFF662}" dt="2020-05-08T15:11:31.707" v="58" actId="20577"/>
          <ac:spMkLst>
            <pc:docMk/>
            <pc:sldMk cId="2851205367" sldId="2188"/>
            <ac:spMk id="3" creationId="{94D1F21E-7AFA-493E-A65B-B3E031B05E94}"/>
          </ac:spMkLst>
        </pc:spChg>
        <pc:spChg chg="mod">
          <ac:chgData name="Garg, Vinay" userId="5c9f8fab-5bb2-464c-8daa-abc0539c9cf7" providerId="ADAL" clId="{7796D0DD-BB67-48EA-8360-734088DFF662}" dt="2020-05-08T15:09:33.062" v="7" actId="14100"/>
          <ac:spMkLst>
            <pc:docMk/>
            <pc:sldMk cId="2851205367" sldId="2188"/>
            <ac:spMk id="6" creationId="{A3AA76F5-006B-48C6-A7BA-3BC3380C32B1}"/>
          </ac:spMkLst>
        </pc:spChg>
        <pc:spChg chg="mod">
          <ac:chgData name="Garg, Vinay" userId="5c9f8fab-5bb2-464c-8daa-abc0539c9cf7" providerId="ADAL" clId="{7796D0DD-BB67-48EA-8360-734088DFF662}" dt="2020-05-08T15:09:36.372" v="8" actId="1076"/>
          <ac:spMkLst>
            <pc:docMk/>
            <pc:sldMk cId="2851205367" sldId="2188"/>
            <ac:spMk id="13" creationId="{79F9C5F3-C823-45EA-BDD3-F653306F3A7E}"/>
          </ac:spMkLst>
        </pc:spChg>
        <pc:spChg chg="mod">
          <ac:chgData name="Garg, Vinay" userId="5c9f8fab-5bb2-464c-8daa-abc0539c9cf7" providerId="ADAL" clId="{7796D0DD-BB67-48EA-8360-734088DFF662}" dt="2020-05-08T15:10:15.701" v="53" actId="1076"/>
          <ac:spMkLst>
            <pc:docMk/>
            <pc:sldMk cId="2851205367" sldId="2188"/>
            <ac:spMk id="14" creationId="{15E9C946-795D-4FC6-9910-6D0106D0B685}"/>
          </ac:spMkLst>
        </pc:spChg>
        <pc:cxnChg chg="mod">
          <ac:chgData name="Garg, Vinay" userId="5c9f8fab-5bb2-464c-8daa-abc0539c9cf7" providerId="ADAL" clId="{7796D0DD-BB67-48EA-8360-734088DFF662}" dt="2020-05-08T15:09:28.549" v="6" actId="1076"/>
          <ac:cxnSpMkLst>
            <pc:docMk/>
            <pc:sldMk cId="2851205367" sldId="2188"/>
            <ac:cxnSpMk id="12" creationId="{11BA3922-0A10-4598-A031-B775372C6BB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813B-56B6-48BF-85AB-C5B90AC629D7}" type="doc">
      <dgm:prSet loTypeId="urn:microsoft.com/office/officeart/2005/8/layout/equation1" loCatId="process" qsTypeId="urn:microsoft.com/office/officeart/2005/8/quickstyle/simple1" qsCatId="simple" csTypeId="urn:microsoft.com/office/officeart/2005/8/colors/accent1_2" csCatId="accent1" phldr="1"/>
      <dgm:spPr/>
    </dgm:pt>
    <dgm:pt modelId="{F62048AE-FF6B-4D14-8022-D124596C891B}">
      <dgm:prSet phldrT="[Text]"/>
      <dgm:spPr/>
      <dgm:t>
        <a:bodyPr/>
        <a:lstStyle/>
        <a:p>
          <a:r>
            <a:rPr lang="en-US" dirty="0"/>
            <a:t>Ensemble Modelling</a:t>
          </a:r>
        </a:p>
      </dgm:t>
    </dgm:pt>
    <dgm:pt modelId="{8C14CB3D-AB52-41A7-9ECD-321A5CC4917E}" type="parTrans" cxnId="{4DCF89DF-94BC-4E7A-A7DE-9AD145DA5B8F}">
      <dgm:prSet/>
      <dgm:spPr/>
      <dgm:t>
        <a:bodyPr/>
        <a:lstStyle/>
        <a:p>
          <a:endParaRPr lang="en-US"/>
        </a:p>
      </dgm:t>
    </dgm:pt>
    <dgm:pt modelId="{695CD35F-2278-4F13-81EE-B731F6B69F30}" type="sibTrans" cxnId="{4DCF89DF-94BC-4E7A-A7DE-9AD145DA5B8F}">
      <dgm:prSet/>
      <dgm:spPr/>
      <dgm:t>
        <a:bodyPr/>
        <a:lstStyle/>
        <a:p>
          <a:endParaRPr lang="en-US"/>
        </a:p>
      </dgm:t>
    </dgm:pt>
    <dgm:pt modelId="{403307C3-8C50-47FF-8753-2275B754F4B4}">
      <dgm:prSet phldrT="[Text]" custT="1"/>
      <dgm:spPr/>
      <dgm:t>
        <a:bodyPr/>
        <a:lstStyle/>
        <a:p>
          <a:r>
            <a:rPr lang="en-US" sz="1050" dirty="0"/>
            <a:t>Elasticsearch</a:t>
          </a:r>
          <a:endParaRPr lang="en-US" sz="1000" dirty="0"/>
        </a:p>
      </dgm:t>
    </dgm:pt>
    <dgm:pt modelId="{907BBC8F-2CA9-4216-85C4-0A99EF2CAA15}" type="sibTrans" cxnId="{325681F2-494A-4C53-87AE-97347F64B4FD}">
      <dgm:prSet/>
      <dgm:spPr/>
      <dgm:t>
        <a:bodyPr/>
        <a:lstStyle/>
        <a:p>
          <a:endParaRPr lang="en-US"/>
        </a:p>
      </dgm:t>
    </dgm:pt>
    <dgm:pt modelId="{84172ED6-351A-423D-AD54-0569737FF1B6}" type="parTrans" cxnId="{325681F2-494A-4C53-87AE-97347F64B4FD}">
      <dgm:prSet/>
      <dgm:spPr/>
      <dgm:t>
        <a:bodyPr/>
        <a:lstStyle/>
        <a:p>
          <a:endParaRPr lang="en-US"/>
        </a:p>
      </dgm:t>
    </dgm:pt>
    <dgm:pt modelId="{190FFADA-20A8-4CA5-8E09-016C3E5DB604}">
      <dgm:prSet phldrT="[Text]"/>
      <dgm:spPr/>
      <dgm:t>
        <a:bodyPr/>
        <a:lstStyle/>
        <a:p>
          <a:r>
            <a:rPr lang="en-US" dirty="0"/>
            <a:t>BERT Summarizer</a:t>
          </a:r>
        </a:p>
      </dgm:t>
    </dgm:pt>
    <dgm:pt modelId="{18F16ED5-08B9-468E-A7E0-5B2F32B1A8E7}" type="sibTrans" cxnId="{3BC96922-0C2B-4BB8-90D5-A09946805365}">
      <dgm:prSet/>
      <dgm:spPr/>
      <dgm:t>
        <a:bodyPr/>
        <a:lstStyle/>
        <a:p>
          <a:endParaRPr lang="en-US"/>
        </a:p>
      </dgm:t>
    </dgm:pt>
    <dgm:pt modelId="{4D2D31F2-7640-4E1F-99AB-F59AFB535EC0}" type="parTrans" cxnId="{3BC96922-0C2B-4BB8-90D5-A09946805365}">
      <dgm:prSet/>
      <dgm:spPr/>
      <dgm:t>
        <a:bodyPr/>
        <a:lstStyle/>
        <a:p>
          <a:endParaRPr lang="en-US"/>
        </a:p>
      </dgm:t>
    </dgm:pt>
    <dgm:pt modelId="{F9DAD1BF-310E-445D-BE4A-9059B5844D4F}">
      <dgm:prSet phldrT="[Text]"/>
      <dgm:spPr/>
      <dgm:t>
        <a:bodyPr/>
        <a:lstStyle/>
        <a:p>
          <a:r>
            <a:rPr lang="en-US" dirty="0"/>
            <a:t>Flask UI</a:t>
          </a:r>
        </a:p>
      </dgm:t>
    </dgm:pt>
    <dgm:pt modelId="{59776CD9-E49E-4C0C-82B1-5C35CB181FE2}" type="sibTrans" cxnId="{0BC59E42-8147-4906-81AB-9EB3344FAF52}">
      <dgm:prSet/>
      <dgm:spPr/>
      <dgm:t>
        <a:bodyPr/>
        <a:lstStyle/>
        <a:p>
          <a:endParaRPr lang="en-US"/>
        </a:p>
      </dgm:t>
    </dgm:pt>
    <dgm:pt modelId="{112694AE-164E-4DE5-A366-F766EB319F02}" type="parTrans" cxnId="{0BC59E42-8147-4906-81AB-9EB3344FAF52}">
      <dgm:prSet/>
      <dgm:spPr/>
      <dgm:t>
        <a:bodyPr/>
        <a:lstStyle/>
        <a:p>
          <a:endParaRPr lang="en-US"/>
        </a:p>
      </dgm:t>
    </dgm:pt>
    <dgm:pt modelId="{D2F5E29A-110D-4C00-8FCB-5C112D15B666}">
      <dgm:prSet phldrT="[Text]"/>
      <dgm:spPr/>
      <dgm:t>
        <a:bodyPr/>
        <a:lstStyle/>
        <a:p>
          <a:r>
            <a:rPr lang="en-US" dirty="0"/>
            <a:t>CORDiscovery</a:t>
          </a:r>
        </a:p>
      </dgm:t>
    </dgm:pt>
    <dgm:pt modelId="{366931A7-2C52-4110-8259-5223AED5B062}" type="sibTrans" cxnId="{890D1F58-3396-4790-B158-3451D38B5588}">
      <dgm:prSet/>
      <dgm:spPr/>
      <dgm:t>
        <a:bodyPr/>
        <a:lstStyle/>
        <a:p>
          <a:endParaRPr lang="en-US"/>
        </a:p>
      </dgm:t>
    </dgm:pt>
    <dgm:pt modelId="{7F0F85F1-395F-41CD-AB56-98C16BDC243D}" type="parTrans" cxnId="{890D1F58-3396-4790-B158-3451D38B5588}">
      <dgm:prSet/>
      <dgm:spPr/>
      <dgm:t>
        <a:bodyPr/>
        <a:lstStyle/>
        <a:p>
          <a:endParaRPr lang="en-US"/>
        </a:p>
      </dgm:t>
    </dgm:pt>
    <dgm:pt modelId="{761F3B20-7AA7-482D-B661-DE26D1AF6D8A}" type="pres">
      <dgm:prSet presAssocID="{9F02813B-56B6-48BF-85AB-C5B90AC629D7}" presName="linearFlow" presStyleCnt="0">
        <dgm:presLayoutVars>
          <dgm:dir/>
          <dgm:resizeHandles val="exact"/>
        </dgm:presLayoutVars>
      </dgm:prSet>
      <dgm:spPr/>
    </dgm:pt>
    <dgm:pt modelId="{7E1F265F-8971-43C9-AD47-F958A0B44671}" type="pres">
      <dgm:prSet presAssocID="{F62048AE-FF6B-4D14-8022-D124596C891B}" presName="node" presStyleLbl="node1" presStyleIdx="0" presStyleCnt="5">
        <dgm:presLayoutVars>
          <dgm:bulletEnabled val="1"/>
        </dgm:presLayoutVars>
      </dgm:prSet>
      <dgm:spPr/>
    </dgm:pt>
    <dgm:pt modelId="{70D12E70-BCAD-4FFE-8339-A77F8E81CA27}" type="pres">
      <dgm:prSet presAssocID="{695CD35F-2278-4F13-81EE-B731F6B69F30}" presName="spacerL" presStyleCnt="0"/>
      <dgm:spPr/>
    </dgm:pt>
    <dgm:pt modelId="{0E06B172-1EB1-4883-A2A0-02C23ADEF80C}" type="pres">
      <dgm:prSet presAssocID="{695CD35F-2278-4F13-81EE-B731F6B69F30}" presName="sibTrans" presStyleLbl="sibTrans2D1" presStyleIdx="0" presStyleCnt="4"/>
      <dgm:spPr/>
    </dgm:pt>
    <dgm:pt modelId="{4A4EF6EF-9586-4CB9-9FCB-2DF97AE62B9B}" type="pres">
      <dgm:prSet presAssocID="{695CD35F-2278-4F13-81EE-B731F6B69F30}" presName="spacerR" presStyleCnt="0"/>
      <dgm:spPr/>
    </dgm:pt>
    <dgm:pt modelId="{082F7CA7-8D94-416B-9116-92BB2E708844}" type="pres">
      <dgm:prSet presAssocID="{403307C3-8C50-47FF-8753-2275B754F4B4}" presName="node" presStyleLbl="node1" presStyleIdx="1" presStyleCnt="5">
        <dgm:presLayoutVars>
          <dgm:bulletEnabled val="1"/>
        </dgm:presLayoutVars>
      </dgm:prSet>
      <dgm:spPr/>
    </dgm:pt>
    <dgm:pt modelId="{38602B95-B825-4C7B-B112-C48C7F81485A}" type="pres">
      <dgm:prSet presAssocID="{907BBC8F-2CA9-4216-85C4-0A99EF2CAA15}" presName="spacerL" presStyleCnt="0"/>
      <dgm:spPr/>
    </dgm:pt>
    <dgm:pt modelId="{74A77703-6731-4572-BACA-DBC3740A3F35}" type="pres">
      <dgm:prSet presAssocID="{907BBC8F-2CA9-4216-85C4-0A99EF2CAA15}" presName="sibTrans" presStyleLbl="sibTrans2D1" presStyleIdx="1" presStyleCnt="4"/>
      <dgm:spPr/>
    </dgm:pt>
    <dgm:pt modelId="{CA4503EE-D3C1-4E24-BC24-907A7FB076E2}" type="pres">
      <dgm:prSet presAssocID="{907BBC8F-2CA9-4216-85C4-0A99EF2CAA15}" presName="spacerR" presStyleCnt="0"/>
      <dgm:spPr/>
    </dgm:pt>
    <dgm:pt modelId="{8D2AD3B3-A2C3-457F-BE28-1FCC97A48F5B}" type="pres">
      <dgm:prSet presAssocID="{190FFADA-20A8-4CA5-8E09-016C3E5DB604}" presName="node" presStyleLbl="node1" presStyleIdx="2" presStyleCnt="5">
        <dgm:presLayoutVars>
          <dgm:bulletEnabled val="1"/>
        </dgm:presLayoutVars>
      </dgm:prSet>
      <dgm:spPr/>
    </dgm:pt>
    <dgm:pt modelId="{DE051F3C-0E06-4B8B-A2AB-132BAC092733}" type="pres">
      <dgm:prSet presAssocID="{18F16ED5-08B9-468E-A7E0-5B2F32B1A8E7}" presName="spacerL" presStyleCnt="0"/>
      <dgm:spPr/>
    </dgm:pt>
    <dgm:pt modelId="{20C69F74-D4D5-4A45-8F2F-AB49E0920798}" type="pres">
      <dgm:prSet presAssocID="{18F16ED5-08B9-468E-A7E0-5B2F32B1A8E7}" presName="sibTrans" presStyleLbl="sibTrans2D1" presStyleIdx="2" presStyleCnt="4"/>
      <dgm:spPr/>
    </dgm:pt>
    <dgm:pt modelId="{153C6493-F88D-4E28-9D13-212160872E9C}" type="pres">
      <dgm:prSet presAssocID="{18F16ED5-08B9-468E-A7E0-5B2F32B1A8E7}" presName="spacerR" presStyleCnt="0"/>
      <dgm:spPr/>
    </dgm:pt>
    <dgm:pt modelId="{C8239996-8368-485A-A0A4-F566B2A32F8E}" type="pres">
      <dgm:prSet presAssocID="{F9DAD1BF-310E-445D-BE4A-9059B5844D4F}" presName="node" presStyleLbl="node1" presStyleIdx="3" presStyleCnt="5">
        <dgm:presLayoutVars>
          <dgm:bulletEnabled val="1"/>
        </dgm:presLayoutVars>
      </dgm:prSet>
      <dgm:spPr/>
    </dgm:pt>
    <dgm:pt modelId="{DB90EF0A-AF9C-49A1-9AF9-B0739232D93C}" type="pres">
      <dgm:prSet presAssocID="{59776CD9-E49E-4C0C-82B1-5C35CB181FE2}" presName="spacerL" presStyleCnt="0"/>
      <dgm:spPr/>
    </dgm:pt>
    <dgm:pt modelId="{912E1A45-A1C8-4F25-BF1B-3CA39D4C3FDB}" type="pres">
      <dgm:prSet presAssocID="{59776CD9-E49E-4C0C-82B1-5C35CB181FE2}" presName="sibTrans" presStyleLbl="sibTrans2D1" presStyleIdx="3" presStyleCnt="4"/>
      <dgm:spPr/>
    </dgm:pt>
    <dgm:pt modelId="{86AC70E6-1169-49B1-A2A0-E15AA4EA94DB}" type="pres">
      <dgm:prSet presAssocID="{59776CD9-E49E-4C0C-82B1-5C35CB181FE2}" presName="spacerR" presStyleCnt="0"/>
      <dgm:spPr/>
    </dgm:pt>
    <dgm:pt modelId="{275FE4CA-1A48-4C91-9ACE-5C54EE45BAD4}" type="pres">
      <dgm:prSet presAssocID="{D2F5E29A-110D-4C00-8FCB-5C112D15B666}" presName="node" presStyleLbl="node1" presStyleIdx="4" presStyleCnt="5">
        <dgm:presLayoutVars>
          <dgm:bulletEnabled val="1"/>
        </dgm:presLayoutVars>
      </dgm:prSet>
      <dgm:spPr/>
    </dgm:pt>
  </dgm:ptLst>
  <dgm:cxnLst>
    <dgm:cxn modelId="{4C798502-E8E9-437F-BF92-B6DD6EFEFE2A}" type="presOf" srcId="{18F16ED5-08B9-468E-A7E0-5B2F32B1A8E7}" destId="{20C69F74-D4D5-4A45-8F2F-AB49E0920798}" srcOrd="0" destOrd="0" presId="urn:microsoft.com/office/officeart/2005/8/layout/equation1"/>
    <dgm:cxn modelId="{030A6818-17C8-4F4A-A60D-E81CB3856528}" type="presOf" srcId="{907BBC8F-2CA9-4216-85C4-0A99EF2CAA15}" destId="{74A77703-6731-4572-BACA-DBC3740A3F35}" srcOrd="0" destOrd="0" presId="urn:microsoft.com/office/officeart/2005/8/layout/equation1"/>
    <dgm:cxn modelId="{3BC96922-0C2B-4BB8-90D5-A09946805365}" srcId="{9F02813B-56B6-48BF-85AB-C5B90AC629D7}" destId="{190FFADA-20A8-4CA5-8E09-016C3E5DB604}" srcOrd="2" destOrd="0" parTransId="{4D2D31F2-7640-4E1F-99AB-F59AFB535EC0}" sibTransId="{18F16ED5-08B9-468E-A7E0-5B2F32B1A8E7}"/>
    <dgm:cxn modelId="{86A8E029-0277-4967-B6DD-3010F2E49DA7}" type="presOf" srcId="{9F02813B-56B6-48BF-85AB-C5B90AC629D7}" destId="{761F3B20-7AA7-482D-B661-DE26D1AF6D8A}" srcOrd="0" destOrd="0" presId="urn:microsoft.com/office/officeart/2005/8/layout/equation1"/>
    <dgm:cxn modelId="{C1AFCA3F-4ACF-4891-A8FC-845E00A07994}" type="presOf" srcId="{59776CD9-E49E-4C0C-82B1-5C35CB181FE2}" destId="{912E1A45-A1C8-4F25-BF1B-3CA39D4C3FDB}" srcOrd="0" destOrd="0" presId="urn:microsoft.com/office/officeart/2005/8/layout/equation1"/>
    <dgm:cxn modelId="{0BC59E42-8147-4906-81AB-9EB3344FAF52}" srcId="{9F02813B-56B6-48BF-85AB-C5B90AC629D7}" destId="{F9DAD1BF-310E-445D-BE4A-9059B5844D4F}" srcOrd="3" destOrd="0" parTransId="{112694AE-164E-4DE5-A366-F766EB319F02}" sibTransId="{59776CD9-E49E-4C0C-82B1-5C35CB181FE2}"/>
    <dgm:cxn modelId="{890D1F58-3396-4790-B158-3451D38B5588}" srcId="{9F02813B-56B6-48BF-85AB-C5B90AC629D7}" destId="{D2F5E29A-110D-4C00-8FCB-5C112D15B666}" srcOrd="4" destOrd="0" parTransId="{7F0F85F1-395F-41CD-AB56-98C16BDC243D}" sibTransId="{366931A7-2C52-4110-8259-5223AED5B062}"/>
    <dgm:cxn modelId="{67CFE759-2424-4F5F-A67C-7EF227598871}" type="presOf" srcId="{F62048AE-FF6B-4D14-8022-D124596C891B}" destId="{7E1F265F-8971-43C9-AD47-F958A0B44671}" srcOrd="0" destOrd="0" presId="urn:microsoft.com/office/officeart/2005/8/layout/equation1"/>
    <dgm:cxn modelId="{49A7F690-6399-4B6C-976F-72315DEC4A7A}" type="presOf" srcId="{F9DAD1BF-310E-445D-BE4A-9059B5844D4F}" destId="{C8239996-8368-485A-A0A4-F566B2A32F8E}" srcOrd="0" destOrd="0" presId="urn:microsoft.com/office/officeart/2005/8/layout/equation1"/>
    <dgm:cxn modelId="{346DBE9D-08DF-4406-B3F9-5E8B9ED5312F}" type="presOf" srcId="{190FFADA-20A8-4CA5-8E09-016C3E5DB604}" destId="{8D2AD3B3-A2C3-457F-BE28-1FCC97A48F5B}" srcOrd="0" destOrd="0" presId="urn:microsoft.com/office/officeart/2005/8/layout/equation1"/>
    <dgm:cxn modelId="{3328C49D-9068-4486-963F-68A5EFCDEDE2}" type="presOf" srcId="{695CD35F-2278-4F13-81EE-B731F6B69F30}" destId="{0E06B172-1EB1-4883-A2A0-02C23ADEF80C}" srcOrd="0" destOrd="0" presId="urn:microsoft.com/office/officeart/2005/8/layout/equation1"/>
    <dgm:cxn modelId="{86C313A5-9CA6-42C1-9805-4111C8616A76}" type="presOf" srcId="{403307C3-8C50-47FF-8753-2275B754F4B4}" destId="{082F7CA7-8D94-416B-9116-92BB2E708844}" srcOrd="0" destOrd="0" presId="urn:microsoft.com/office/officeart/2005/8/layout/equation1"/>
    <dgm:cxn modelId="{7F5E36D6-2406-49BC-83E4-49FA83F6AC0C}" type="presOf" srcId="{D2F5E29A-110D-4C00-8FCB-5C112D15B666}" destId="{275FE4CA-1A48-4C91-9ACE-5C54EE45BAD4}" srcOrd="0" destOrd="0" presId="urn:microsoft.com/office/officeart/2005/8/layout/equation1"/>
    <dgm:cxn modelId="{4DCF89DF-94BC-4E7A-A7DE-9AD145DA5B8F}" srcId="{9F02813B-56B6-48BF-85AB-C5B90AC629D7}" destId="{F62048AE-FF6B-4D14-8022-D124596C891B}" srcOrd="0" destOrd="0" parTransId="{8C14CB3D-AB52-41A7-9ECD-321A5CC4917E}" sibTransId="{695CD35F-2278-4F13-81EE-B731F6B69F30}"/>
    <dgm:cxn modelId="{325681F2-494A-4C53-87AE-97347F64B4FD}" srcId="{9F02813B-56B6-48BF-85AB-C5B90AC629D7}" destId="{403307C3-8C50-47FF-8753-2275B754F4B4}" srcOrd="1" destOrd="0" parTransId="{84172ED6-351A-423D-AD54-0569737FF1B6}" sibTransId="{907BBC8F-2CA9-4216-85C4-0A99EF2CAA15}"/>
    <dgm:cxn modelId="{87880498-1E24-4D89-AD22-5B379262E7D7}" type="presParOf" srcId="{761F3B20-7AA7-482D-B661-DE26D1AF6D8A}" destId="{7E1F265F-8971-43C9-AD47-F958A0B44671}" srcOrd="0" destOrd="0" presId="urn:microsoft.com/office/officeart/2005/8/layout/equation1"/>
    <dgm:cxn modelId="{D47B410A-7581-4E04-9D28-50727DEB0DB4}" type="presParOf" srcId="{761F3B20-7AA7-482D-B661-DE26D1AF6D8A}" destId="{70D12E70-BCAD-4FFE-8339-A77F8E81CA27}" srcOrd="1" destOrd="0" presId="urn:microsoft.com/office/officeart/2005/8/layout/equation1"/>
    <dgm:cxn modelId="{FB97253E-C29F-47CC-B7F6-39B28C47879C}" type="presParOf" srcId="{761F3B20-7AA7-482D-B661-DE26D1AF6D8A}" destId="{0E06B172-1EB1-4883-A2A0-02C23ADEF80C}" srcOrd="2" destOrd="0" presId="urn:microsoft.com/office/officeart/2005/8/layout/equation1"/>
    <dgm:cxn modelId="{A3D2FFEC-C5E3-4E2D-A5B3-C96963D5991D}" type="presParOf" srcId="{761F3B20-7AA7-482D-B661-DE26D1AF6D8A}" destId="{4A4EF6EF-9586-4CB9-9FCB-2DF97AE62B9B}" srcOrd="3" destOrd="0" presId="urn:microsoft.com/office/officeart/2005/8/layout/equation1"/>
    <dgm:cxn modelId="{7E2AFF33-DBCA-46DA-9C3F-BF3BBD2CFB83}" type="presParOf" srcId="{761F3B20-7AA7-482D-B661-DE26D1AF6D8A}" destId="{082F7CA7-8D94-416B-9116-92BB2E708844}" srcOrd="4" destOrd="0" presId="urn:microsoft.com/office/officeart/2005/8/layout/equation1"/>
    <dgm:cxn modelId="{4346A8FF-336E-4FFE-9990-16EDDB40B717}" type="presParOf" srcId="{761F3B20-7AA7-482D-B661-DE26D1AF6D8A}" destId="{38602B95-B825-4C7B-B112-C48C7F81485A}" srcOrd="5" destOrd="0" presId="urn:microsoft.com/office/officeart/2005/8/layout/equation1"/>
    <dgm:cxn modelId="{E6624FCC-50BB-4EAF-81E2-97E64F3AAED4}" type="presParOf" srcId="{761F3B20-7AA7-482D-B661-DE26D1AF6D8A}" destId="{74A77703-6731-4572-BACA-DBC3740A3F35}" srcOrd="6" destOrd="0" presId="urn:microsoft.com/office/officeart/2005/8/layout/equation1"/>
    <dgm:cxn modelId="{6C779F4F-5D7F-4ED9-8C38-C6E041E7B431}" type="presParOf" srcId="{761F3B20-7AA7-482D-B661-DE26D1AF6D8A}" destId="{CA4503EE-D3C1-4E24-BC24-907A7FB076E2}" srcOrd="7" destOrd="0" presId="urn:microsoft.com/office/officeart/2005/8/layout/equation1"/>
    <dgm:cxn modelId="{58334941-F5A1-4A6C-B605-2A830B5B6C6E}" type="presParOf" srcId="{761F3B20-7AA7-482D-B661-DE26D1AF6D8A}" destId="{8D2AD3B3-A2C3-457F-BE28-1FCC97A48F5B}" srcOrd="8" destOrd="0" presId="urn:microsoft.com/office/officeart/2005/8/layout/equation1"/>
    <dgm:cxn modelId="{14700214-AE40-42FA-A6E9-70B506F9148E}" type="presParOf" srcId="{761F3B20-7AA7-482D-B661-DE26D1AF6D8A}" destId="{DE051F3C-0E06-4B8B-A2AB-132BAC092733}" srcOrd="9" destOrd="0" presId="urn:microsoft.com/office/officeart/2005/8/layout/equation1"/>
    <dgm:cxn modelId="{12529C3B-430A-4EAB-8A7E-44AD69B4C70F}" type="presParOf" srcId="{761F3B20-7AA7-482D-B661-DE26D1AF6D8A}" destId="{20C69F74-D4D5-4A45-8F2F-AB49E0920798}" srcOrd="10" destOrd="0" presId="urn:microsoft.com/office/officeart/2005/8/layout/equation1"/>
    <dgm:cxn modelId="{25341E31-E2CB-4B04-A050-C582A90A7862}" type="presParOf" srcId="{761F3B20-7AA7-482D-B661-DE26D1AF6D8A}" destId="{153C6493-F88D-4E28-9D13-212160872E9C}" srcOrd="11" destOrd="0" presId="urn:microsoft.com/office/officeart/2005/8/layout/equation1"/>
    <dgm:cxn modelId="{0E44FA97-44B3-4C89-89AC-58E93AFB031C}" type="presParOf" srcId="{761F3B20-7AA7-482D-B661-DE26D1AF6D8A}" destId="{C8239996-8368-485A-A0A4-F566B2A32F8E}" srcOrd="12" destOrd="0" presId="urn:microsoft.com/office/officeart/2005/8/layout/equation1"/>
    <dgm:cxn modelId="{D77BB4CF-CC09-443C-B26B-33E5E4306039}" type="presParOf" srcId="{761F3B20-7AA7-482D-B661-DE26D1AF6D8A}" destId="{DB90EF0A-AF9C-49A1-9AF9-B0739232D93C}" srcOrd="13" destOrd="0" presId="urn:microsoft.com/office/officeart/2005/8/layout/equation1"/>
    <dgm:cxn modelId="{DAD8A262-CD0D-4357-B46D-683FE0C8ADDF}" type="presParOf" srcId="{761F3B20-7AA7-482D-B661-DE26D1AF6D8A}" destId="{912E1A45-A1C8-4F25-BF1B-3CA39D4C3FDB}" srcOrd="14" destOrd="0" presId="urn:microsoft.com/office/officeart/2005/8/layout/equation1"/>
    <dgm:cxn modelId="{71064956-3424-4489-BAC7-67FB8C19DA82}" type="presParOf" srcId="{761F3B20-7AA7-482D-B661-DE26D1AF6D8A}" destId="{86AC70E6-1169-49B1-A2A0-E15AA4EA94DB}" srcOrd="15" destOrd="0" presId="urn:microsoft.com/office/officeart/2005/8/layout/equation1"/>
    <dgm:cxn modelId="{1D2D41C1-18F1-4521-9116-AF29AB8E1237}" type="presParOf" srcId="{761F3B20-7AA7-482D-B661-DE26D1AF6D8A}" destId="{275FE4CA-1A48-4C91-9ACE-5C54EE45BAD4}"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F265F-8971-43C9-AD47-F958A0B44671}">
      <dsp:nvSpPr>
        <dsp:cNvPr id="0" name=""/>
        <dsp:cNvSpPr/>
      </dsp:nvSpPr>
      <dsp:spPr>
        <a:xfrm>
          <a:off x="8068" y="217732"/>
          <a:ext cx="1089896" cy="1089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Ensemble Modelling</a:t>
          </a:r>
        </a:p>
      </dsp:txBody>
      <dsp:txXfrm>
        <a:off x="167680" y="377344"/>
        <a:ext cx="770672" cy="770672"/>
      </dsp:txXfrm>
    </dsp:sp>
    <dsp:sp modelId="{0E06B172-1EB1-4883-A2A0-02C23ADEF80C}">
      <dsp:nvSpPr>
        <dsp:cNvPr id="0" name=""/>
        <dsp:cNvSpPr/>
      </dsp:nvSpPr>
      <dsp:spPr>
        <a:xfrm>
          <a:off x="1186464" y="446610"/>
          <a:ext cx="632140" cy="632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270254" y="688340"/>
        <a:ext cx="464560" cy="148680"/>
      </dsp:txXfrm>
    </dsp:sp>
    <dsp:sp modelId="{082F7CA7-8D94-416B-9116-92BB2E708844}">
      <dsp:nvSpPr>
        <dsp:cNvPr id="0" name=""/>
        <dsp:cNvSpPr/>
      </dsp:nvSpPr>
      <dsp:spPr>
        <a:xfrm>
          <a:off x="1907104" y="217732"/>
          <a:ext cx="1089896" cy="1089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Elasticsearch</a:t>
          </a:r>
          <a:endParaRPr lang="en-US" sz="1000" kern="1200" dirty="0"/>
        </a:p>
      </dsp:txBody>
      <dsp:txXfrm>
        <a:off x="2066716" y="377344"/>
        <a:ext cx="770672" cy="770672"/>
      </dsp:txXfrm>
    </dsp:sp>
    <dsp:sp modelId="{74A77703-6731-4572-BACA-DBC3740A3F35}">
      <dsp:nvSpPr>
        <dsp:cNvPr id="0" name=""/>
        <dsp:cNvSpPr/>
      </dsp:nvSpPr>
      <dsp:spPr>
        <a:xfrm>
          <a:off x="3085501" y="446610"/>
          <a:ext cx="632140" cy="632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169291" y="688340"/>
        <a:ext cx="464560" cy="148680"/>
      </dsp:txXfrm>
    </dsp:sp>
    <dsp:sp modelId="{8D2AD3B3-A2C3-457F-BE28-1FCC97A48F5B}">
      <dsp:nvSpPr>
        <dsp:cNvPr id="0" name=""/>
        <dsp:cNvSpPr/>
      </dsp:nvSpPr>
      <dsp:spPr>
        <a:xfrm>
          <a:off x="3806141" y="217732"/>
          <a:ext cx="1089896" cy="1089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BERT Summarizer</a:t>
          </a:r>
        </a:p>
      </dsp:txBody>
      <dsp:txXfrm>
        <a:off x="3965753" y="377344"/>
        <a:ext cx="770672" cy="770672"/>
      </dsp:txXfrm>
    </dsp:sp>
    <dsp:sp modelId="{20C69F74-D4D5-4A45-8F2F-AB49E0920798}">
      <dsp:nvSpPr>
        <dsp:cNvPr id="0" name=""/>
        <dsp:cNvSpPr/>
      </dsp:nvSpPr>
      <dsp:spPr>
        <a:xfrm>
          <a:off x="4984537" y="446610"/>
          <a:ext cx="632140" cy="63214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068327" y="688340"/>
        <a:ext cx="464560" cy="148680"/>
      </dsp:txXfrm>
    </dsp:sp>
    <dsp:sp modelId="{C8239996-8368-485A-A0A4-F566B2A32F8E}">
      <dsp:nvSpPr>
        <dsp:cNvPr id="0" name=""/>
        <dsp:cNvSpPr/>
      </dsp:nvSpPr>
      <dsp:spPr>
        <a:xfrm>
          <a:off x="5705177" y="217732"/>
          <a:ext cx="1089896" cy="1089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Flask UI</a:t>
          </a:r>
        </a:p>
      </dsp:txBody>
      <dsp:txXfrm>
        <a:off x="5864789" y="377344"/>
        <a:ext cx="770672" cy="770672"/>
      </dsp:txXfrm>
    </dsp:sp>
    <dsp:sp modelId="{912E1A45-A1C8-4F25-BF1B-3CA39D4C3FDB}">
      <dsp:nvSpPr>
        <dsp:cNvPr id="0" name=""/>
        <dsp:cNvSpPr/>
      </dsp:nvSpPr>
      <dsp:spPr>
        <a:xfrm>
          <a:off x="6883574" y="446610"/>
          <a:ext cx="632140" cy="63214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967364" y="576831"/>
        <a:ext cx="464560" cy="371698"/>
      </dsp:txXfrm>
    </dsp:sp>
    <dsp:sp modelId="{275FE4CA-1A48-4C91-9ACE-5C54EE45BAD4}">
      <dsp:nvSpPr>
        <dsp:cNvPr id="0" name=""/>
        <dsp:cNvSpPr/>
      </dsp:nvSpPr>
      <dsp:spPr>
        <a:xfrm>
          <a:off x="7604213" y="217732"/>
          <a:ext cx="1089896" cy="10898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CORDiscovery</a:t>
          </a:r>
        </a:p>
      </dsp:txBody>
      <dsp:txXfrm>
        <a:off x="7763825" y="377344"/>
        <a:ext cx="770672" cy="77067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D717D-C6B6-47A3-9723-1818B8E12CFF}"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43DA7-E5C5-4CCD-B4B9-F87A7C63936C}" type="slidenum">
              <a:rPr lang="en-US" smtClean="0"/>
              <a:t>‹#›</a:t>
            </a:fld>
            <a:endParaRPr lang="en-US"/>
          </a:p>
        </p:txBody>
      </p:sp>
    </p:spTree>
    <p:extLst>
      <p:ext uri="{BB962C8B-B14F-4D97-AF65-F5344CB8AC3E}">
        <p14:creationId xmlns:p14="http://schemas.microsoft.com/office/powerpoint/2010/main" val="2671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819401"/>
            <a:ext cx="10363200" cy="1104451"/>
          </a:xfrm>
          <a:prstGeom prst="rect">
            <a:avLst/>
          </a:prstGeom>
        </p:spPr>
        <p:txBody>
          <a:bodyPr>
            <a:noAutofit/>
          </a:bodyPr>
          <a:lstStyle>
            <a:lvl1pPr algn="l">
              <a:defRPr sz="4267" b="0" i="0">
                <a:solidFill>
                  <a:schemeClr val="bg1"/>
                </a:solidFill>
                <a:latin typeface="Myriad Pro"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65387" y="3429001"/>
            <a:ext cx="8597900" cy="817601"/>
          </a:xfrm>
          <a:prstGeom prst="rect">
            <a:avLst/>
          </a:prstGeom>
        </p:spPr>
        <p:txBody>
          <a:bodyPr>
            <a:normAutofit/>
          </a:bodyPr>
          <a:lstStyle>
            <a:lvl1pPr marL="76198" indent="0" algn="l">
              <a:buNone/>
              <a:defRPr sz="2400">
                <a:solidFill>
                  <a:schemeClr val="bg1">
                    <a:alpha val="75000"/>
                  </a:schemeClr>
                </a:solidFill>
                <a:latin typeface="Myriad Pro"/>
                <a:cs typeface="Myriad Pro"/>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23" name="Text Placeholder 22"/>
          <p:cNvSpPr>
            <a:spLocks noGrp="1"/>
          </p:cNvSpPr>
          <p:nvPr>
            <p:ph type="body" sz="quarter" idx="12" hasCustomPrompt="1"/>
          </p:nvPr>
        </p:nvSpPr>
        <p:spPr>
          <a:xfrm>
            <a:off x="4165600" y="5029200"/>
            <a:ext cx="3149600" cy="990600"/>
          </a:xfrm>
          <a:prstGeom prst="rect">
            <a:avLst/>
          </a:prstGeom>
        </p:spPr>
        <p:txBody>
          <a:bodyPr>
            <a:normAutofit/>
          </a:bodyPr>
          <a:lstStyle>
            <a:lvl1pPr marL="0" indent="0" algn="r">
              <a:buNone/>
              <a:defRPr sz="1600" b="1">
                <a:solidFill>
                  <a:schemeClr val="bg1">
                    <a:lumMod val="95000"/>
                  </a:schemeClr>
                </a:solidFill>
              </a:defRPr>
            </a:lvl1pPr>
          </a:lstStyle>
          <a:p>
            <a:pPr lvl="0"/>
            <a:r>
              <a:rPr lang="en-US" dirty="0"/>
              <a:t>Presenters’ Names</a:t>
            </a:r>
          </a:p>
        </p:txBody>
      </p:sp>
      <p:sp>
        <p:nvSpPr>
          <p:cNvPr id="24" name="Text Placeholder 22"/>
          <p:cNvSpPr>
            <a:spLocks noGrp="1"/>
          </p:cNvSpPr>
          <p:nvPr>
            <p:ph type="body" sz="quarter" idx="13" hasCustomPrompt="1"/>
          </p:nvPr>
        </p:nvSpPr>
        <p:spPr>
          <a:xfrm>
            <a:off x="7315200" y="5029200"/>
            <a:ext cx="3962400" cy="990600"/>
          </a:xfrm>
          <a:prstGeom prst="rect">
            <a:avLst/>
          </a:prstGeom>
        </p:spPr>
        <p:txBody>
          <a:bodyPr>
            <a:normAutofit/>
          </a:bodyPr>
          <a:lstStyle>
            <a:lvl1pPr marL="0" indent="0" algn="l">
              <a:buNone/>
              <a:defRPr sz="1600" b="0">
                <a:solidFill>
                  <a:schemeClr val="bg1">
                    <a:lumMod val="95000"/>
                  </a:schemeClr>
                </a:solidFill>
              </a:defRPr>
            </a:lvl1pPr>
          </a:lstStyle>
          <a:p>
            <a:pPr lvl="0"/>
            <a:r>
              <a:rPr lang="en-US" dirty="0"/>
              <a:t>Presenters’ Titles</a:t>
            </a:r>
          </a:p>
        </p:txBody>
      </p:sp>
      <p:sp>
        <p:nvSpPr>
          <p:cNvPr id="25" name="Rectangle 24"/>
          <p:cNvSpPr/>
          <p:nvPr/>
        </p:nvSpPr>
        <p:spPr>
          <a:xfrm>
            <a:off x="0" y="6553200"/>
            <a:ext cx="121920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TextBox 25"/>
          <p:cNvSpPr txBox="1"/>
          <p:nvPr/>
        </p:nvSpPr>
        <p:spPr>
          <a:xfrm>
            <a:off x="203200" y="6591301"/>
            <a:ext cx="6908800" cy="256545"/>
          </a:xfrm>
          <a:prstGeom prst="rect">
            <a:avLst/>
          </a:prstGeom>
          <a:noFill/>
        </p:spPr>
        <p:txBody>
          <a:bodyPr wrap="square" rtlCol="0">
            <a:spAutoFit/>
          </a:bodyPr>
          <a:lstStyle/>
          <a:p>
            <a:r>
              <a:rPr lang="en-US" sz="1067" b="0" i="0" kern="1200" dirty="0">
                <a:solidFill>
                  <a:schemeClr val="bg1"/>
                </a:solidFill>
                <a:effectLst/>
                <a:latin typeface="+mj-lt"/>
                <a:ea typeface="Verdana" pitchFamily="34" charset="0"/>
                <a:cs typeface="Verdana" pitchFamily="34" charset="0"/>
              </a:rPr>
              <a:t>Copyright © World Wide Technology, Inc. All rights reserved.</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99" y="1185893"/>
            <a:ext cx="4420901" cy="829408"/>
          </a:xfrm>
          <a:prstGeom prst="rect">
            <a:avLst/>
          </a:prstGeom>
        </p:spPr>
      </p:pic>
    </p:spTree>
    <p:extLst>
      <p:ext uri="{BB962C8B-B14F-4D97-AF65-F5344CB8AC3E}">
        <p14:creationId xmlns:p14="http://schemas.microsoft.com/office/powerpoint/2010/main" val="24748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160000" y="6282632"/>
            <a:ext cx="1717800" cy="3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959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51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43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WWT 3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19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100000">
                <a:schemeClr val="tx1"/>
              </a:gs>
              <a:gs pos="0">
                <a:srgbClr val="30404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812800" y="274641"/>
            <a:ext cx="10769600" cy="792164"/>
          </a:xfrm>
          <a:prstGeom prst="rect">
            <a:avLst/>
          </a:prstGeom>
        </p:spPr>
        <p:txBody>
          <a:bodyPr/>
          <a:lstStyle>
            <a:lvl1pPr>
              <a:defRPr>
                <a:solidFill>
                  <a:srgbClr val="C4CACE"/>
                </a:solidFill>
              </a:defRPr>
            </a:lvl1pPr>
          </a:lstStyle>
          <a:p>
            <a:r>
              <a:rPr lang="en-US"/>
              <a:t>Click to edit Master title style</a:t>
            </a:r>
          </a:p>
        </p:txBody>
      </p:sp>
      <p:sp>
        <p:nvSpPr>
          <p:cNvPr id="7" name="Content Placeholder 2"/>
          <p:cNvSpPr>
            <a:spLocks noGrp="1"/>
          </p:cNvSpPr>
          <p:nvPr>
            <p:ph idx="1"/>
          </p:nvPr>
        </p:nvSpPr>
        <p:spPr>
          <a:xfrm>
            <a:off x="812800" y="1219201"/>
            <a:ext cx="10769600" cy="4648200"/>
          </a:xfrm>
          <a:prstGeom prst="rect">
            <a:avLst/>
          </a:prstGeom>
        </p:spPr>
        <p:txBody>
          <a:bodyPr>
            <a:normAutofit/>
          </a:bodyPr>
          <a:lstStyle>
            <a:lvl1pPr marL="304792" indent="-304792" algn="l">
              <a:buFont typeface="Arial" pitchFamily="34" charset="0"/>
              <a:buChar char="•"/>
              <a:defRPr sz="2133" b="0">
                <a:solidFill>
                  <a:schemeClr val="bg1"/>
                </a:solidFill>
              </a:defRPr>
            </a:lvl1pPr>
            <a:lvl2pPr marL="838179" indent="-228594" algn="l">
              <a:buFont typeface="Arial" pitchFamily="34" charset="0"/>
              <a:buChar char="•"/>
              <a:defRPr sz="1867" b="0">
                <a:solidFill>
                  <a:srgbClr val="C4CACE"/>
                </a:solidFill>
              </a:defRPr>
            </a:lvl2pPr>
            <a:lvl3pPr marL="1447764" indent="-228594" algn="l">
              <a:buFont typeface="Arial" pitchFamily="34" charset="0"/>
              <a:buChar char="•"/>
              <a:defRPr sz="1467" b="0">
                <a:solidFill>
                  <a:srgbClr val="7DC7F4"/>
                </a:solidFill>
              </a:defRPr>
            </a:lvl3pPr>
            <a:lvl4pPr marL="2057349" indent="-228594" algn="l">
              <a:buFont typeface="Arial" pitchFamily="34" charset="0"/>
              <a:buChar char="•"/>
              <a:defRPr sz="1467" b="0">
                <a:solidFill>
                  <a:srgbClr val="F19C1B"/>
                </a:solidFill>
              </a:defRPr>
            </a:lvl4pPr>
            <a:lvl5pPr marL="2438339"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991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83D7-6721-4FB2-8DC2-8B462F2DF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56A0B-820F-442B-8873-6211FF0E9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D3112-8462-4D2F-A9A6-3AE6095CCCD2}"/>
              </a:ext>
            </a:extLst>
          </p:cNvPr>
          <p:cNvSpPr>
            <a:spLocks noGrp="1"/>
          </p:cNvSpPr>
          <p:nvPr>
            <p:ph type="dt" sz="half" idx="10"/>
          </p:nvPr>
        </p:nvSpPr>
        <p:spPr/>
        <p:txBody>
          <a:bodyPr/>
          <a:lstStyle/>
          <a:p>
            <a:fld id="{616743CD-69CB-4BA8-BEE4-D2135F9F1890}" type="datetimeFigureOut">
              <a:rPr lang="en-US" smtClean="0"/>
              <a:t>5/8/2020</a:t>
            </a:fld>
            <a:endParaRPr lang="en-US"/>
          </a:p>
        </p:txBody>
      </p:sp>
      <p:sp>
        <p:nvSpPr>
          <p:cNvPr id="5" name="Footer Placeholder 4">
            <a:extLst>
              <a:ext uri="{FF2B5EF4-FFF2-40B4-BE49-F238E27FC236}">
                <a16:creationId xmlns:a16="http://schemas.microsoft.com/office/drawing/2014/main" id="{20DEDB08-AC67-4D6E-AEBB-F68D82020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030D-33AD-4318-97F7-F17267065A48}"/>
              </a:ext>
            </a:extLst>
          </p:cNvPr>
          <p:cNvSpPr>
            <a:spLocks noGrp="1"/>
          </p:cNvSpPr>
          <p:nvPr>
            <p:ph type="sldNum" sz="quarter" idx="12"/>
          </p:nvPr>
        </p:nvSpPr>
        <p:spPr/>
        <p:txBody>
          <a:bodyPr/>
          <a:lstStyle/>
          <a:p>
            <a:fld id="{EF9AD258-24A7-4A4A-AF01-C7653F833150}" type="slidenum">
              <a:rPr lang="en-US" smtClean="0"/>
              <a:t>‹#›</a:t>
            </a:fld>
            <a:endParaRPr lang="en-US"/>
          </a:p>
        </p:txBody>
      </p:sp>
    </p:spTree>
    <p:extLst>
      <p:ext uri="{BB962C8B-B14F-4D97-AF65-F5344CB8AC3E}">
        <p14:creationId xmlns:p14="http://schemas.microsoft.com/office/powerpoint/2010/main" val="425295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 - Title and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0683" cy="613258"/>
          </a:xfrm>
          <a:prstGeom prst="rect">
            <a:avLst/>
          </a:prstGeom>
        </p:spPr>
        <p:txBody>
          <a:bodyPr>
            <a:noAutofit/>
          </a:bodyPr>
          <a:lstStyle>
            <a:lvl1pPr algn="l">
              <a:defRPr sz="2800" b="1" i="0" cap="none" baseline="0">
                <a:solidFill>
                  <a:schemeClr val="tx2"/>
                </a:solidFill>
                <a:latin typeface="Arial" panose="020B0604020202020204" pitchFamily="34" charset="0"/>
                <a:cs typeface="Arial" pitchFamily="34" charset="0"/>
              </a:defRPr>
            </a:lvl1pPr>
          </a:lstStyle>
          <a:p>
            <a:r>
              <a:rPr lang="en-US"/>
              <a:t>Click here to insert title</a:t>
            </a:r>
          </a:p>
        </p:txBody>
      </p:sp>
      <p:sp>
        <p:nvSpPr>
          <p:cNvPr id="4" name="Text Placeholder 3">
            <a:extLst>
              <a:ext uri="{FF2B5EF4-FFF2-40B4-BE49-F238E27FC236}">
                <a16:creationId xmlns:a16="http://schemas.microsoft.com/office/drawing/2014/main" id="{E0CB8754-04A6-B646-8340-00FF4A8E6D41}"/>
              </a:ext>
            </a:extLst>
          </p:cNvPr>
          <p:cNvSpPr>
            <a:spLocks noGrp="1"/>
          </p:cNvSpPr>
          <p:nvPr>
            <p:ph type="body" sz="quarter" idx="10"/>
          </p:nvPr>
        </p:nvSpPr>
        <p:spPr>
          <a:xfrm>
            <a:off x="720725" y="1357313"/>
            <a:ext cx="10860088" cy="5043487"/>
          </a:xfrm>
          <a:prstGeom prst="rect">
            <a:avLst/>
          </a:prstGeom>
        </p:spPr>
        <p:txBody>
          <a:bodyPr/>
          <a:lstStyle>
            <a:lvl1pPr marL="0" indent="0">
              <a:buNone/>
              <a:defRPr sz="2000" b="1">
                <a:solidFill>
                  <a:schemeClr val="tx1"/>
                </a:solidFill>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buFont typeface="AppleSymbols" panose="02000000000000000000" pitchFamily="2" charset="-79"/>
              <a:buChar cha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05DC36EF-46CB-A94E-B753-49EBB82EF70F}"/>
              </a:ext>
            </a:extLst>
          </p:cNvPr>
          <p:cNvSpPr>
            <a:spLocks noGrp="1"/>
          </p:cNvSpPr>
          <p:nvPr>
            <p:ph sz="quarter" idx="11" hasCustomPrompt="1"/>
          </p:nvPr>
        </p:nvSpPr>
        <p:spPr>
          <a:xfrm>
            <a:off x="208541" y="6525491"/>
            <a:ext cx="11609386" cy="235527"/>
          </a:xfrm>
          <a:prstGeom prst="rect">
            <a:avLst/>
          </a:prstGeom>
        </p:spPr>
        <p:txBody>
          <a:bodyPr anchor="b"/>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a:t>Insert source and / or footnotes here</a:t>
            </a:r>
          </a:p>
        </p:txBody>
      </p:sp>
    </p:spTree>
    <p:extLst>
      <p:ext uri="{BB962C8B-B14F-4D97-AF65-F5344CB8AC3E}">
        <p14:creationId xmlns:p14="http://schemas.microsoft.com/office/powerpoint/2010/main" val="19329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13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xStyles>
    <p:titleStyle>
      <a:lvl1pPr algn="l" defTabSz="1219170" rtl="0" eaLnBrk="1" latinLnBrk="0" hangingPunct="1">
        <a:spcBef>
          <a:spcPct val="0"/>
        </a:spcBef>
        <a:buNone/>
        <a:defRPr sz="3733" b="0" i="0" kern="1200" cap="none" baseline="0">
          <a:solidFill>
            <a:srgbClr val="0780D7"/>
          </a:solidFill>
          <a:latin typeface="Myriad Pro" pitchFamily="34" charset="0"/>
          <a:ea typeface="Verdana" pitchFamily="34" charset="0"/>
          <a:cs typeface="Verdana" pitchFamily="34" charset="0"/>
        </a:defRPr>
      </a:lvl1pPr>
    </p:titleStyle>
    <p:body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inaygarg30/CORDiscovery" TargetMode="External"/><Relationship Id="rId2" Type="http://schemas.openxmlformats.org/officeDocument/2006/relationships/hyperlink" Target="https://arxiv.org/abs/1602.02215"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8.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319-01BD-4B68-8FE4-BC81F47EE559}"/>
              </a:ext>
            </a:extLst>
          </p:cNvPr>
          <p:cNvSpPr>
            <a:spLocks noGrp="1"/>
          </p:cNvSpPr>
          <p:nvPr>
            <p:ph type="ctrTitle"/>
          </p:nvPr>
        </p:nvSpPr>
        <p:spPr>
          <a:xfrm>
            <a:off x="1524000" y="665826"/>
            <a:ext cx="9144000" cy="1882096"/>
          </a:xfrm>
        </p:spPr>
        <p:txBody>
          <a:bodyPr/>
          <a:lstStyle/>
          <a:p>
            <a:r>
              <a:rPr lang="en-US" dirty="0"/>
              <a:t>SAMHAR COVID-19</a:t>
            </a:r>
            <a:br>
              <a:rPr lang="en-US" dirty="0"/>
            </a:br>
            <a:r>
              <a:rPr lang="en-US" sz="5400" dirty="0">
                <a:solidFill>
                  <a:schemeClr val="tx1"/>
                </a:solidFill>
              </a:rPr>
              <a:t>CORDiscovery</a:t>
            </a:r>
            <a:endParaRPr lang="en-US" dirty="0">
              <a:solidFill>
                <a:schemeClr val="tx1"/>
              </a:solidFill>
            </a:endParaRPr>
          </a:p>
        </p:txBody>
      </p:sp>
      <p:sp>
        <p:nvSpPr>
          <p:cNvPr id="3" name="Subtitle 2">
            <a:extLst>
              <a:ext uri="{FF2B5EF4-FFF2-40B4-BE49-F238E27FC236}">
                <a16:creationId xmlns:a16="http://schemas.microsoft.com/office/drawing/2014/main" id="{2949EAC8-434D-4619-891E-819175EC60AD}"/>
              </a:ext>
            </a:extLst>
          </p:cNvPr>
          <p:cNvSpPr>
            <a:spLocks noGrp="1"/>
          </p:cNvSpPr>
          <p:nvPr>
            <p:ph type="subTitle" idx="1"/>
          </p:nvPr>
        </p:nvSpPr>
        <p:spPr>
          <a:xfrm>
            <a:off x="1524000" y="2867318"/>
            <a:ext cx="9144000" cy="497319"/>
          </a:xfrm>
        </p:spPr>
        <p:txBody>
          <a:bodyPr/>
          <a:lstStyle/>
          <a:p>
            <a:r>
              <a:rPr lang="en-US" dirty="0"/>
              <a:t>An information retrieval and text summarization engine</a:t>
            </a:r>
          </a:p>
          <a:p>
            <a:endParaRPr lang="en-US" dirty="0"/>
          </a:p>
          <a:p>
            <a:r>
              <a:rPr lang="en-US" u="sng" dirty="0"/>
              <a:t>Team</a:t>
            </a:r>
          </a:p>
          <a:p>
            <a:r>
              <a:rPr lang="en-US" dirty="0"/>
              <a:t>Ajay Dadheech</a:t>
            </a:r>
          </a:p>
          <a:p>
            <a:r>
              <a:rPr lang="en-US" dirty="0"/>
              <a:t>Snigdha Bhardwaj</a:t>
            </a:r>
          </a:p>
          <a:p>
            <a:r>
              <a:rPr lang="en-US" dirty="0"/>
              <a:t>Vinay Garg</a:t>
            </a:r>
          </a:p>
          <a:p>
            <a:r>
              <a:rPr lang="en-US" dirty="0"/>
              <a:t>Vishal Jain</a:t>
            </a:r>
          </a:p>
        </p:txBody>
      </p:sp>
    </p:spTree>
    <p:extLst>
      <p:ext uri="{BB962C8B-B14F-4D97-AF65-F5344CB8AC3E}">
        <p14:creationId xmlns:p14="http://schemas.microsoft.com/office/powerpoint/2010/main" val="279941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3611B8E3-A7E0-445E-9961-0AE14C66794B}"/>
              </a:ext>
            </a:extLst>
          </p:cNvPr>
          <p:cNvSpPr>
            <a:spLocks noGrp="1"/>
          </p:cNvSpPr>
          <p:nvPr>
            <p:ph type="body" sz="quarter" idx="10"/>
          </p:nvPr>
        </p:nvSpPr>
        <p:spPr>
          <a:xfrm>
            <a:off x="609600" y="814609"/>
            <a:ext cx="10860088" cy="5768753"/>
          </a:xfrm>
        </p:spPr>
        <p:txBody>
          <a:bodyPr/>
          <a:lstStyle/>
          <a:p>
            <a:r>
              <a:rPr lang="en-US" sz="1600" dirty="0"/>
              <a:t>Problem Statement</a:t>
            </a:r>
          </a:p>
          <a:p>
            <a:r>
              <a:rPr lang="en-US" sz="1400" b="0" dirty="0"/>
              <a:t>With Covid-19 becoming a pandemic the research on same has also accelerated - more than 44000 research articles already published and growing. The objective is to analyze the existing literature for analysis including question, answering and summarization which helps in getting better and faster insights</a:t>
            </a:r>
          </a:p>
          <a:p>
            <a:endParaRPr lang="en-US" sz="1200" b="0" dirty="0"/>
          </a:p>
          <a:p>
            <a:r>
              <a:rPr lang="en-US" sz="1600" dirty="0"/>
              <a:t>Approach for POC</a:t>
            </a:r>
            <a:endParaRPr lang="en-US" sz="1200" dirty="0">
              <a:solidFill>
                <a:schemeClr val="accent6"/>
              </a:solidFill>
            </a:endParaRPr>
          </a:p>
          <a:p>
            <a:r>
              <a:rPr lang="en-US" sz="1400" dirty="0">
                <a:solidFill>
                  <a:schemeClr val="accent6">
                    <a:lumMod val="75000"/>
                  </a:schemeClr>
                </a:solidFill>
              </a:rPr>
              <a:t>Level 1: Embeddings generation using ensemble and document scoring</a:t>
            </a:r>
          </a:p>
          <a:p>
            <a:pPr marL="971550" lvl="1" indent="-285750">
              <a:buFont typeface="Courier New" panose="02070309020205020404" pitchFamily="49" charset="0"/>
              <a:buChar char="o"/>
            </a:pPr>
            <a:r>
              <a:rPr lang="en-US" sz="1400" b="0" dirty="0"/>
              <a:t>An ensemble framework to rank the documents using various Natural Language Processing techniques – </a:t>
            </a:r>
          </a:p>
          <a:p>
            <a:pPr marL="1428750" lvl="2" indent="-285750">
              <a:buFont typeface="Wingdings" panose="05000000000000000000" pitchFamily="2" charset="2"/>
              <a:buChar char="§"/>
            </a:pPr>
            <a:r>
              <a:rPr lang="en-US" sz="1400" b="1" dirty="0"/>
              <a:t>TF-IDF (Cosine Distance): </a:t>
            </a:r>
            <a:r>
              <a:rPr lang="en-US" sz="1400" dirty="0"/>
              <a:t>Determines the importance of an individual word relative to a document</a:t>
            </a:r>
            <a:endParaRPr lang="en-US" sz="1400" b="1" dirty="0"/>
          </a:p>
          <a:p>
            <a:pPr marL="1428750" lvl="2" indent="-285750">
              <a:buFont typeface="Wingdings" panose="05000000000000000000" pitchFamily="2" charset="2"/>
              <a:buChar char="§"/>
            </a:pPr>
            <a:r>
              <a:rPr lang="en-US" sz="1400" b="1" dirty="0"/>
              <a:t>Topic Modeling (Latent Semantic Analysis): </a:t>
            </a:r>
            <a:r>
              <a:rPr lang="en-US" sz="1400" dirty="0"/>
              <a:t>Assigns particular words to clusters (or word clouds) that contain similar terms</a:t>
            </a:r>
            <a:endParaRPr lang="en-US" sz="1400" b="1" dirty="0"/>
          </a:p>
          <a:p>
            <a:pPr marL="1428750" lvl="2" indent="-285750">
              <a:buFont typeface="Wingdings" panose="05000000000000000000" pitchFamily="2" charset="2"/>
              <a:buChar char="§"/>
            </a:pPr>
            <a:r>
              <a:rPr lang="en-US" sz="1400" b="1" dirty="0"/>
              <a:t>BERT</a:t>
            </a:r>
            <a:r>
              <a:rPr lang="en-US" sz="1400" dirty="0"/>
              <a:t>: Bidirectional Encoder Representations from Transformers (BERT) is a pre-trained model developed by Google. Unlike traditional RNNs or LSTMs, which only learn in one direction, BERT is trained in both directions and thus is better at understanding context. </a:t>
            </a:r>
          </a:p>
          <a:p>
            <a:pPr marL="1428750" lvl="2" indent="-285750">
              <a:buFont typeface="Wingdings" panose="05000000000000000000" pitchFamily="2" charset="2"/>
              <a:buChar char="§"/>
            </a:pPr>
            <a:r>
              <a:rPr lang="en-US" sz="1400" b="1" dirty="0"/>
              <a:t>SciBERT</a:t>
            </a:r>
            <a:r>
              <a:rPr lang="en-US" sz="1400" dirty="0"/>
              <a:t>: pre-trained model on medical journal articles and would be more applicable for the existing case</a:t>
            </a:r>
          </a:p>
          <a:p>
            <a:pPr marL="971550" lvl="1" indent="-285750">
              <a:buFont typeface="Courier New" panose="02070309020205020404" pitchFamily="49" charset="0"/>
              <a:buChar char="o"/>
            </a:pPr>
            <a:r>
              <a:rPr lang="en-US" sz="1400" dirty="0"/>
              <a:t>Storing generated document embeddings in Elastic search for near real time search using Dense Vector API </a:t>
            </a:r>
          </a:p>
          <a:p>
            <a:pPr marL="971550" lvl="1" indent="-285750">
              <a:buFont typeface="Courier New" panose="02070309020205020404" pitchFamily="49" charset="0"/>
              <a:buChar char="o"/>
            </a:pPr>
            <a:r>
              <a:rPr lang="en-US" sz="1400" dirty="0"/>
              <a:t>Retrieving top N documents from the ranked ensemble</a:t>
            </a:r>
            <a:br>
              <a:rPr lang="en-US" sz="1400" dirty="0"/>
            </a:br>
            <a:endParaRPr lang="en-US" sz="1200" b="0" dirty="0">
              <a:solidFill>
                <a:schemeClr val="accent6">
                  <a:lumMod val="75000"/>
                </a:schemeClr>
              </a:solidFill>
            </a:endParaRPr>
          </a:p>
          <a:p>
            <a:r>
              <a:rPr lang="en-US" sz="1400" dirty="0">
                <a:solidFill>
                  <a:schemeClr val="accent6">
                    <a:lumMod val="75000"/>
                  </a:schemeClr>
                </a:solidFill>
              </a:rPr>
              <a:t>Level 2: Extractive summarization for relevant documents</a:t>
            </a:r>
          </a:p>
          <a:p>
            <a:pPr marL="971550" lvl="1" indent="-285750"/>
            <a:r>
              <a:rPr lang="en-US" sz="1400" dirty="0"/>
              <a:t>Generating extractive summaries using pre-trained BERT text summarizer</a:t>
            </a:r>
          </a:p>
          <a:p>
            <a:pPr marL="971550" lvl="1" indent="-285750"/>
            <a:r>
              <a:rPr lang="en-US" sz="1400" dirty="0"/>
              <a:t>It works by embedding the sentences of retrieved documents, running a clustering algorithm and finding the sentences that are closest to the cluster's centroids.</a:t>
            </a:r>
            <a:endParaRPr lang="en-US" sz="1400" dirty="0">
              <a:solidFill>
                <a:schemeClr val="accent6"/>
              </a:solidFill>
            </a:endParaRPr>
          </a:p>
        </p:txBody>
      </p:sp>
    </p:spTree>
    <p:extLst>
      <p:ext uri="{BB962C8B-B14F-4D97-AF65-F5344CB8AC3E}">
        <p14:creationId xmlns:p14="http://schemas.microsoft.com/office/powerpoint/2010/main" val="362079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FC0-50D7-46C0-A478-D7ACEBDD75AF}"/>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94D1F21E-7AFA-493E-A65B-B3E031B05E94}"/>
              </a:ext>
            </a:extLst>
          </p:cNvPr>
          <p:cNvSpPr>
            <a:spLocks noGrp="1"/>
          </p:cNvSpPr>
          <p:nvPr>
            <p:ph type="body" sz="quarter" idx="10"/>
          </p:nvPr>
        </p:nvSpPr>
        <p:spPr>
          <a:xfrm>
            <a:off x="720195" y="1021556"/>
            <a:ext cx="10860088" cy="5432510"/>
          </a:xfrm>
        </p:spPr>
        <p:txBody>
          <a:bodyPr anchor="t"/>
          <a:lstStyle/>
          <a:p>
            <a:r>
              <a:rPr lang="en-US" sz="1600" dirty="0"/>
              <a:t>Key Observations</a:t>
            </a:r>
          </a:p>
          <a:p>
            <a:pPr marL="285750" indent="-285750">
              <a:buFont typeface="Arial" panose="020B0604020202020204" pitchFamily="34" charset="0"/>
              <a:buChar char="•"/>
            </a:pPr>
            <a:r>
              <a:rPr lang="en-US" sz="1400" b="0" dirty="0">
                <a:latin typeface="Arial"/>
                <a:cs typeface="Arial"/>
              </a:rPr>
              <a:t>More contextual results with ensemble approach </a:t>
            </a:r>
            <a:r>
              <a:rPr lang="en-US" sz="1400" b="0" i="1" dirty="0">
                <a:latin typeface="Arial"/>
                <a:cs typeface="Arial"/>
              </a:rPr>
              <a:t>(ranging from more basic methods such as TF-IDF to SciBERT) </a:t>
            </a:r>
            <a:r>
              <a:rPr lang="en-US" sz="1400" b="0" dirty="0">
                <a:latin typeface="Arial"/>
                <a:cs typeface="Arial"/>
              </a:rPr>
              <a:t>and contains both pre-trained and fine-tuned version on CORD19 dataset</a:t>
            </a:r>
            <a:endParaRPr lang="en-US" sz="1400" b="0" i="1" dirty="0">
              <a:latin typeface="Arial"/>
              <a:cs typeface="Arial"/>
            </a:endParaRPr>
          </a:p>
          <a:p>
            <a:pPr marL="285750" indent="-285750">
              <a:buFont typeface="Arial" panose="020B0604020202020204" pitchFamily="34" charset="0"/>
              <a:buChar char="•"/>
            </a:pPr>
            <a:r>
              <a:rPr lang="en-US" sz="1400" b="0" dirty="0">
                <a:latin typeface="Arial"/>
                <a:cs typeface="Arial"/>
              </a:rPr>
              <a:t>Significant retrieval speed up </a:t>
            </a:r>
            <a:r>
              <a:rPr lang="en-US" sz="1400" b="0" i="1" dirty="0">
                <a:latin typeface="Arial"/>
                <a:cs typeface="Arial"/>
              </a:rPr>
              <a:t>(around 5X) </a:t>
            </a:r>
            <a:r>
              <a:rPr lang="en-US" sz="1400" b="0" dirty="0">
                <a:latin typeface="Arial"/>
                <a:cs typeface="Arial"/>
              </a:rPr>
              <a:t>and near real time search over vector space with script score query in Elasticsearch</a:t>
            </a:r>
          </a:p>
          <a:p>
            <a:endParaRPr lang="en-US" sz="1600" dirty="0"/>
          </a:p>
          <a:p>
            <a:r>
              <a:rPr lang="en-US" sz="1600" dirty="0"/>
              <a:t>Path Forward</a:t>
            </a:r>
          </a:p>
          <a:p>
            <a:pPr marL="971550" lvl="1" indent="-285750"/>
            <a:r>
              <a:rPr lang="en-US" sz="1400" dirty="0"/>
              <a:t>Add other ML based techniques to the ensemble framework like Swivel co-occurrence matrix factorization model (</a:t>
            </a:r>
            <a:r>
              <a:rPr lang="en-US" sz="1400" dirty="0">
                <a:hlinkClick r:id="rId2"/>
              </a:rPr>
              <a:t>https://arxiv.org/abs/1602.02215</a:t>
            </a:r>
            <a:r>
              <a:rPr lang="en-US" sz="1400" dirty="0"/>
              <a:t>)</a:t>
            </a:r>
          </a:p>
          <a:p>
            <a:pPr marL="971550" lvl="1" indent="-285750"/>
            <a:r>
              <a:rPr lang="en-US" sz="1400" dirty="0"/>
              <a:t>Train and incorporate abstractive summarization model to achieve better summarized text results</a:t>
            </a:r>
          </a:p>
          <a:p>
            <a:pPr marL="971550" lvl="1" indent="-285750"/>
            <a:r>
              <a:rPr lang="en-US" sz="1400" dirty="0">
                <a:latin typeface="Arial"/>
                <a:cs typeface="Arial"/>
              </a:rPr>
              <a:t>Package and containerize the whole system where each component </a:t>
            </a:r>
            <a:r>
              <a:rPr lang="en-US" sz="1400" i="1" dirty="0">
                <a:latin typeface="Arial"/>
                <a:cs typeface="Arial"/>
              </a:rPr>
              <a:t>(levels)</a:t>
            </a:r>
            <a:r>
              <a:rPr lang="en-US" sz="1400" dirty="0">
                <a:latin typeface="Arial"/>
                <a:cs typeface="Arial"/>
              </a:rPr>
              <a:t> can work as an independent service</a:t>
            </a:r>
          </a:p>
          <a:p>
            <a:endParaRPr lang="en-US" sz="1600" dirty="0"/>
          </a:p>
          <a:p>
            <a:r>
              <a:rPr lang="en-US" sz="1600" dirty="0">
                <a:latin typeface="Arial"/>
                <a:cs typeface="Arial"/>
              </a:rPr>
              <a:t>Dataset Used</a:t>
            </a:r>
          </a:p>
          <a:p>
            <a:pPr marL="285750" indent="-285750">
              <a:buFont typeface="Arial" panose="020B0604020202020204" pitchFamily="34" charset="0"/>
              <a:buChar char="•"/>
            </a:pPr>
            <a:r>
              <a:rPr lang="en-US" sz="1400" b="0" dirty="0">
                <a:latin typeface="Arial"/>
                <a:cs typeface="Arial"/>
              </a:rPr>
              <a:t>COVID-19 Open Research Dataset (CORD-19) [Open source data set by Allen Institute for AI]</a:t>
            </a:r>
          </a:p>
          <a:p>
            <a:endParaRPr lang="en-US" sz="1400" b="0" dirty="0"/>
          </a:p>
          <a:p>
            <a:r>
              <a:rPr lang="en-US" sz="1600" dirty="0"/>
              <a:t>Current Infrastructure</a:t>
            </a:r>
          </a:p>
          <a:p>
            <a:pPr marL="285750" indent="-285750">
              <a:buFont typeface="Arial" panose="020B0604020202020204" pitchFamily="34" charset="0"/>
              <a:buChar char="•"/>
            </a:pPr>
            <a:r>
              <a:rPr lang="en-US" sz="1400" b="0" dirty="0"/>
              <a:t>For training, 4 NVIDIA V100 GPUs on p3.8xlarge AWS instance with 128 GB RAM</a:t>
            </a:r>
          </a:p>
          <a:p>
            <a:endParaRPr lang="en-US" dirty="0"/>
          </a:p>
          <a:p>
            <a:r>
              <a:rPr lang="en-US" sz="1600" dirty="0"/>
              <a:t>Git Repository</a:t>
            </a:r>
          </a:p>
          <a:p>
            <a:r>
              <a:rPr lang="en-US" sz="1600" b="0" dirty="0">
                <a:hlinkClick r:id="rId3"/>
              </a:rPr>
              <a:t>https://github.com/vinaygarg30/CORDiscovery</a:t>
            </a:r>
            <a:endParaRPr lang="en-US" sz="1600" b="0" dirty="0"/>
          </a:p>
          <a:p>
            <a:endParaRPr lang="en-US" sz="1600" dirty="0"/>
          </a:p>
          <a:p>
            <a:endParaRPr lang="en-US" sz="1600" dirty="0"/>
          </a:p>
          <a:p>
            <a:endParaRPr lang="en-US" sz="1600" dirty="0"/>
          </a:p>
          <a:p>
            <a:pPr marL="285750" indent="-285750">
              <a:buFont typeface="Arial" panose="020B0604020202020204" pitchFamily="34" charset="0"/>
              <a:buChar char="•"/>
            </a:pPr>
            <a:endParaRPr lang="en-US" sz="1400" b="0" dirty="0"/>
          </a:p>
          <a:p>
            <a:endParaRPr lang="en-US" sz="1600" dirty="0"/>
          </a:p>
        </p:txBody>
      </p:sp>
    </p:spTree>
    <p:extLst>
      <p:ext uri="{BB962C8B-B14F-4D97-AF65-F5344CB8AC3E}">
        <p14:creationId xmlns:p14="http://schemas.microsoft.com/office/powerpoint/2010/main" val="337797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FC0-50D7-46C0-A478-D7ACEBDD75AF}"/>
              </a:ext>
            </a:extLst>
          </p:cNvPr>
          <p:cNvSpPr>
            <a:spLocks noGrp="1"/>
          </p:cNvSpPr>
          <p:nvPr>
            <p:ph type="title"/>
          </p:nvPr>
        </p:nvSpPr>
        <p:spPr/>
        <p:txBody>
          <a:bodyPr/>
          <a:lstStyle/>
          <a:p>
            <a:r>
              <a:rPr lang="en-US" dirty="0"/>
              <a:t>Key Components &amp; Process Workflow</a:t>
            </a:r>
          </a:p>
        </p:txBody>
      </p:sp>
      <p:sp>
        <p:nvSpPr>
          <p:cNvPr id="3" name="Text Placeholder 2">
            <a:extLst>
              <a:ext uri="{FF2B5EF4-FFF2-40B4-BE49-F238E27FC236}">
                <a16:creationId xmlns:a16="http://schemas.microsoft.com/office/drawing/2014/main" id="{94D1F21E-7AFA-493E-A65B-B3E031B05E94}"/>
              </a:ext>
            </a:extLst>
          </p:cNvPr>
          <p:cNvSpPr>
            <a:spLocks noGrp="1"/>
          </p:cNvSpPr>
          <p:nvPr>
            <p:ph type="body" sz="quarter" idx="10"/>
          </p:nvPr>
        </p:nvSpPr>
        <p:spPr>
          <a:xfrm>
            <a:off x="664896" y="887896"/>
            <a:ext cx="10860088" cy="5695466"/>
          </a:xfrm>
        </p:spPr>
        <p:txBody>
          <a:bodyPr/>
          <a:lstStyle/>
          <a:p>
            <a:r>
              <a:rPr lang="en-US" sz="1400" b="0" dirty="0"/>
              <a:t>Traditional keyword-based information retrieval engines perform good at finding real-time information on general COVID-19 questions but lack to provide relevant semantic results for complex queries like </a:t>
            </a:r>
            <a:r>
              <a:rPr lang="en-US" sz="1400" b="0" i="1" dirty="0"/>
              <a:t>‘Exploration of use of best animal models and their predictive value for a human vaccine.’</a:t>
            </a:r>
            <a:endParaRPr lang="en-US" sz="1400" b="0" dirty="0"/>
          </a:p>
          <a:p>
            <a:r>
              <a:rPr lang="en-US" sz="1400" b="0" dirty="0"/>
              <a:t>Our solution aims to deploy a semantic search mechanism </a:t>
            </a:r>
            <a:r>
              <a:rPr lang="en-US" sz="1400" b="0" i="1" dirty="0"/>
              <a:t>(ensemble modelling approach) </a:t>
            </a:r>
            <a:r>
              <a:rPr lang="en-US" sz="1400" b="0" dirty="0"/>
              <a:t>to gather efficient information on CORD dataset. CORDiscovery</a:t>
            </a:r>
            <a:r>
              <a:rPr lang="en-US" sz="1400" b="0" i="1" dirty="0"/>
              <a:t> (our proposed solution) has the following key components </a:t>
            </a:r>
            <a:r>
              <a:rPr lang="en-US" sz="1400" b="0" dirty="0"/>
              <a:t>– </a:t>
            </a:r>
          </a:p>
          <a:p>
            <a:endParaRPr lang="en-US" sz="1400" b="0" dirty="0"/>
          </a:p>
          <a:p>
            <a:endParaRPr lang="en-US" sz="1400" b="0" dirty="0"/>
          </a:p>
          <a:p>
            <a:endParaRPr lang="en-US" sz="1400" b="0" dirty="0"/>
          </a:p>
          <a:p>
            <a:endParaRPr lang="en-US" sz="1400" b="0" dirty="0"/>
          </a:p>
          <a:p>
            <a:endParaRPr lang="en-US" sz="1400" b="0" dirty="0"/>
          </a:p>
          <a:p>
            <a:endParaRPr lang="en-US" sz="1400" b="0" dirty="0"/>
          </a:p>
          <a:p>
            <a:r>
              <a:rPr lang="en-US" sz="1400" b="0" dirty="0"/>
              <a:t>The stages in the process workflow are divided into 2 broad tasks </a:t>
            </a:r>
            <a:r>
              <a:rPr lang="en-US" sz="1400" b="0" i="1" dirty="0"/>
              <a:t>(based on the frequency of execution)</a:t>
            </a:r>
            <a:r>
              <a:rPr lang="en-US" sz="1400" b="0" dirty="0"/>
              <a:t> - </a:t>
            </a:r>
          </a:p>
          <a:p>
            <a:pPr marL="1085850" lvl="1" indent="-400050">
              <a:buFont typeface="+mj-lt"/>
              <a:buAutoNum type="romanUcPeriod"/>
            </a:pPr>
            <a:r>
              <a:rPr lang="en-US" sz="1400" dirty="0"/>
              <a:t>Data Preparation and Wrangling</a:t>
            </a:r>
          </a:p>
          <a:p>
            <a:pPr marL="1085850" lvl="1" indent="-400050">
              <a:buFont typeface="+mj-lt"/>
              <a:buAutoNum type="romanUcPeriod"/>
            </a:pPr>
            <a:r>
              <a:rPr lang="en-US" sz="1400" dirty="0"/>
              <a:t>Generation of embeddings for the document corpus </a:t>
            </a:r>
            <a:r>
              <a:rPr lang="en-US" sz="1400" i="1" dirty="0"/>
              <a:t>for different techniques in ensemble approach</a:t>
            </a:r>
          </a:p>
          <a:p>
            <a:pPr marL="1085850" lvl="1" indent="-400050">
              <a:buFont typeface="+mj-lt"/>
              <a:buAutoNum type="romanUcPeriod"/>
            </a:pPr>
            <a:r>
              <a:rPr lang="en-US" sz="1400" dirty="0"/>
              <a:t>Saving the model objects and configuration for later use</a:t>
            </a:r>
          </a:p>
          <a:p>
            <a:pPr marL="1085850" lvl="1" indent="-400050">
              <a:buFont typeface="+mj-lt"/>
              <a:buAutoNum type="romanUcPeriod"/>
            </a:pPr>
            <a:endParaRPr lang="en-US" sz="1400" b="0" dirty="0"/>
          </a:p>
          <a:p>
            <a:pPr marL="1085850" lvl="1" indent="-400050">
              <a:buFont typeface="+mj-lt"/>
              <a:buAutoNum type="romanUcPeriod"/>
            </a:pPr>
            <a:r>
              <a:rPr lang="en-US" sz="1400"/>
              <a:t>Data/embeddings </a:t>
            </a:r>
            <a:r>
              <a:rPr lang="en-US" sz="1400" dirty="0"/>
              <a:t>ingestion into Elasticsearch </a:t>
            </a:r>
            <a:r>
              <a:rPr lang="en-US" sz="1400" i="1" dirty="0"/>
              <a:t>as dense vectors</a:t>
            </a:r>
            <a:endParaRPr lang="en-US" sz="1400" dirty="0"/>
          </a:p>
          <a:p>
            <a:pPr marL="1085850" lvl="1" indent="-400050">
              <a:buFont typeface="+mj-lt"/>
              <a:buAutoNum type="romanUcPeriod"/>
            </a:pPr>
            <a:r>
              <a:rPr lang="en-US" sz="1400" b="0" dirty="0"/>
              <a:t>Generation of embeddings for user search input</a:t>
            </a:r>
          </a:p>
          <a:p>
            <a:pPr marL="1085850" lvl="1" indent="-400050">
              <a:buFont typeface="+mj-lt"/>
              <a:buAutoNum type="romanUcPeriod"/>
            </a:pPr>
            <a:r>
              <a:rPr lang="en-US" sz="1400" dirty="0"/>
              <a:t>Matching </a:t>
            </a:r>
            <a:r>
              <a:rPr lang="en-US" sz="1400" i="1" dirty="0"/>
              <a:t>(input embeddings and document vectors) </a:t>
            </a:r>
            <a:r>
              <a:rPr lang="en-US" sz="1400" dirty="0"/>
              <a:t>based on cosine similarity</a:t>
            </a:r>
          </a:p>
          <a:p>
            <a:pPr marL="1085850" lvl="1" indent="-400050">
              <a:buFont typeface="+mj-lt"/>
              <a:buAutoNum type="romanUcPeriod"/>
            </a:pPr>
            <a:r>
              <a:rPr lang="en-US" sz="1400" dirty="0"/>
              <a:t>Summarizing the retrieved documents using BERT summarizer</a:t>
            </a:r>
          </a:p>
          <a:p>
            <a:pPr marL="1085850" lvl="1" indent="-400050">
              <a:buFont typeface="+mj-lt"/>
              <a:buAutoNum type="romanUcPeriod"/>
            </a:pPr>
            <a:r>
              <a:rPr lang="en-US" sz="1400" dirty="0"/>
              <a:t>Displaying search results</a:t>
            </a:r>
          </a:p>
          <a:p>
            <a:pPr lvl="1" indent="0">
              <a:buNone/>
            </a:pPr>
            <a:endParaRPr lang="en-US" sz="1400" b="0" dirty="0"/>
          </a:p>
          <a:p>
            <a:endParaRPr lang="en-US" sz="1400" b="0" dirty="0"/>
          </a:p>
          <a:p>
            <a:pPr marL="1028700" lvl="1" indent="-342900">
              <a:buAutoNum type="arabicPeriod"/>
            </a:pPr>
            <a:endParaRPr lang="en-US" sz="1400" b="0" dirty="0"/>
          </a:p>
          <a:p>
            <a:pPr marL="285750" indent="-285750">
              <a:buFont typeface="Arial" panose="020B0604020202020204" pitchFamily="34" charset="0"/>
              <a:buChar char="•"/>
            </a:pPr>
            <a:endParaRPr lang="en-US" sz="1200" b="0" dirty="0"/>
          </a:p>
          <a:p>
            <a:endParaRPr lang="en-US" sz="1400" b="0" dirty="0"/>
          </a:p>
        </p:txBody>
      </p:sp>
      <p:graphicFrame>
        <p:nvGraphicFramePr>
          <p:cNvPr id="5" name="Diagram 4">
            <a:extLst>
              <a:ext uri="{FF2B5EF4-FFF2-40B4-BE49-F238E27FC236}">
                <a16:creationId xmlns:a16="http://schemas.microsoft.com/office/drawing/2014/main" id="{B94F1F60-00A5-45B3-8F49-6774D26DD19B}"/>
              </a:ext>
            </a:extLst>
          </p:cNvPr>
          <p:cNvGraphicFramePr/>
          <p:nvPr>
            <p:extLst>
              <p:ext uri="{D42A27DB-BD31-4B8C-83A1-F6EECF244321}">
                <p14:modId xmlns:p14="http://schemas.microsoft.com/office/powerpoint/2010/main" val="2518158194"/>
              </p:ext>
            </p:extLst>
          </p:nvPr>
        </p:nvGraphicFramePr>
        <p:xfrm>
          <a:off x="1810525" y="2012580"/>
          <a:ext cx="8702179" cy="152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Brace 5">
            <a:extLst>
              <a:ext uri="{FF2B5EF4-FFF2-40B4-BE49-F238E27FC236}">
                <a16:creationId xmlns:a16="http://schemas.microsoft.com/office/drawing/2014/main" id="{A3AA76F5-006B-48C6-A7BA-3BC3380C32B1}"/>
              </a:ext>
            </a:extLst>
          </p:cNvPr>
          <p:cNvSpPr/>
          <p:nvPr/>
        </p:nvSpPr>
        <p:spPr>
          <a:xfrm>
            <a:off x="9570128" y="3730936"/>
            <a:ext cx="143812" cy="9316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21E70B-E25B-406E-9C4C-9569C625CEB2}"/>
              </a:ext>
            </a:extLst>
          </p:cNvPr>
          <p:cNvSpPr txBox="1"/>
          <p:nvPr/>
        </p:nvSpPr>
        <p:spPr>
          <a:xfrm>
            <a:off x="9880847" y="4092606"/>
            <a:ext cx="18110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One-time process</a:t>
            </a:r>
          </a:p>
        </p:txBody>
      </p:sp>
      <p:cxnSp>
        <p:nvCxnSpPr>
          <p:cNvPr id="12" name="Straight Connector 11">
            <a:extLst>
              <a:ext uri="{FF2B5EF4-FFF2-40B4-BE49-F238E27FC236}">
                <a16:creationId xmlns:a16="http://schemas.microsoft.com/office/drawing/2014/main" id="{11BA3922-0A10-4598-A031-B775372C6BB3}"/>
              </a:ext>
            </a:extLst>
          </p:cNvPr>
          <p:cNvCxnSpPr/>
          <p:nvPr/>
        </p:nvCxnSpPr>
        <p:spPr>
          <a:xfrm>
            <a:off x="878890" y="4740676"/>
            <a:ext cx="84604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79F9C5F3-C823-45EA-BDD3-F653306F3A7E}"/>
              </a:ext>
            </a:extLst>
          </p:cNvPr>
          <p:cNvSpPr/>
          <p:nvPr/>
        </p:nvSpPr>
        <p:spPr>
          <a:xfrm>
            <a:off x="9570128" y="4809129"/>
            <a:ext cx="143812" cy="1054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5E9C946-795D-4FC6-9910-6D0106D0B685}"/>
              </a:ext>
            </a:extLst>
          </p:cNvPr>
          <p:cNvSpPr txBox="1"/>
          <p:nvPr/>
        </p:nvSpPr>
        <p:spPr>
          <a:xfrm>
            <a:off x="9880847" y="5074683"/>
            <a:ext cx="1811044"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Query based recurring tasks</a:t>
            </a:r>
          </a:p>
        </p:txBody>
      </p:sp>
    </p:spTree>
    <p:extLst>
      <p:ext uri="{BB962C8B-B14F-4D97-AF65-F5344CB8AC3E}">
        <p14:creationId xmlns:p14="http://schemas.microsoft.com/office/powerpoint/2010/main" val="285120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a:xfrm>
            <a:off x="420206" y="225277"/>
            <a:ext cx="10970683" cy="400270"/>
          </a:xfrm>
        </p:spPr>
        <p:txBody>
          <a:bodyPr/>
          <a:lstStyle/>
          <a:p>
            <a:r>
              <a:rPr lang="en-US" dirty="0"/>
              <a:t>Analytical Workflow</a:t>
            </a:r>
          </a:p>
        </p:txBody>
      </p:sp>
      <p:sp>
        <p:nvSpPr>
          <p:cNvPr id="7" name="Rectangle 6">
            <a:extLst>
              <a:ext uri="{FF2B5EF4-FFF2-40B4-BE49-F238E27FC236}">
                <a16:creationId xmlns:a16="http://schemas.microsoft.com/office/drawing/2014/main" id="{0DD381DA-935E-487E-A9CB-C5CC9F58E550}"/>
              </a:ext>
            </a:extLst>
          </p:cNvPr>
          <p:cNvSpPr/>
          <p:nvPr/>
        </p:nvSpPr>
        <p:spPr>
          <a:xfrm>
            <a:off x="5166262" y="1547626"/>
            <a:ext cx="1549557" cy="31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BERT/SciBERT</a:t>
            </a:r>
          </a:p>
        </p:txBody>
      </p:sp>
      <p:sp>
        <p:nvSpPr>
          <p:cNvPr id="9" name="Right Brace 8">
            <a:extLst>
              <a:ext uri="{FF2B5EF4-FFF2-40B4-BE49-F238E27FC236}">
                <a16:creationId xmlns:a16="http://schemas.microsoft.com/office/drawing/2014/main" id="{485589C1-0B6A-46AF-84C6-28BE18446CB5}"/>
              </a:ext>
            </a:extLst>
          </p:cNvPr>
          <p:cNvSpPr/>
          <p:nvPr/>
        </p:nvSpPr>
        <p:spPr>
          <a:xfrm rot="5400000">
            <a:off x="3765280" y="1195793"/>
            <a:ext cx="360763" cy="6214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51456B82-A97A-469C-B173-EBCC89D41F98}"/>
              </a:ext>
            </a:extLst>
          </p:cNvPr>
          <p:cNvSpPr/>
          <p:nvPr/>
        </p:nvSpPr>
        <p:spPr>
          <a:xfrm>
            <a:off x="1478320" y="4575925"/>
            <a:ext cx="4934679" cy="31445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Average rank of documents (ranking based on similarity score)</a:t>
            </a:r>
          </a:p>
        </p:txBody>
      </p:sp>
      <p:sp>
        <p:nvSpPr>
          <p:cNvPr id="15" name="Rectangle 14">
            <a:extLst>
              <a:ext uri="{FF2B5EF4-FFF2-40B4-BE49-F238E27FC236}">
                <a16:creationId xmlns:a16="http://schemas.microsoft.com/office/drawing/2014/main" id="{CC5B03C8-33AA-41C5-9B3B-1521DFBFD139}"/>
              </a:ext>
            </a:extLst>
          </p:cNvPr>
          <p:cNvSpPr/>
          <p:nvPr/>
        </p:nvSpPr>
        <p:spPr>
          <a:xfrm>
            <a:off x="2688836" y="796311"/>
            <a:ext cx="2399172" cy="268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search terms</a:t>
            </a:r>
          </a:p>
        </p:txBody>
      </p:sp>
      <p:sp>
        <p:nvSpPr>
          <p:cNvPr id="16" name="Arrow: Down 15">
            <a:extLst>
              <a:ext uri="{FF2B5EF4-FFF2-40B4-BE49-F238E27FC236}">
                <a16:creationId xmlns:a16="http://schemas.microsoft.com/office/drawing/2014/main" id="{2926668A-D379-4117-A1C6-0367EE4704FF}"/>
              </a:ext>
            </a:extLst>
          </p:cNvPr>
          <p:cNvSpPr/>
          <p:nvPr/>
        </p:nvSpPr>
        <p:spPr>
          <a:xfrm>
            <a:off x="3839998" y="1165479"/>
            <a:ext cx="48424" cy="163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A248F9-9701-4CA2-95D7-E9A8D276C05C}"/>
              </a:ext>
            </a:extLst>
          </p:cNvPr>
          <p:cNvSpPr/>
          <p:nvPr/>
        </p:nvSpPr>
        <p:spPr>
          <a:xfrm>
            <a:off x="1113514" y="1550732"/>
            <a:ext cx="1549557" cy="31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TF-IDF</a:t>
            </a:r>
          </a:p>
        </p:txBody>
      </p:sp>
      <p:sp>
        <p:nvSpPr>
          <p:cNvPr id="19" name="Rectangle 18">
            <a:extLst>
              <a:ext uri="{FF2B5EF4-FFF2-40B4-BE49-F238E27FC236}">
                <a16:creationId xmlns:a16="http://schemas.microsoft.com/office/drawing/2014/main" id="{EFEA3702-2F1B-40B3-A955-9B83E177CAC8}"/>
              </a:ext>
            </a:extLst>
          </p:cNvPr>
          <p:cNvSpPr/>
          <p:nvPr/>
        </p:nvSpPr>
        <p:spPr>
          <a:xfrm>
            <a:off x="3139377" y="1550732"/>
            <a:ext cx="1549557" cy="31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Modelling</a:t>
            </a:r>
          </a:p>
        </p:txBody>
      </p:sp>
      <p:sp>
        <p:nvSpPr>
          <p:cNvPr id="25" name="Arrow: Down 24">
            <a:extLst>
              <a:ext uri="{FF2B5EF4-FFF2-40B4-BE49-F238E27FC236}">
                <a16:creationId xmlns:a16="http://schemas.microsoft.com/office/drawing/2014/main" id="{92C05D97-558C-4DE0-A9AA-66DD4108F5FD}"/>
              </a:ext>
            </a:extLst>
          </p:cNvPr>
          <p:cNvSpPr/>
          <p:nvPr/>
        </p:nvSpPr>
        <p:spPr>
          <a:xfrm rot="16200000">
            <a:off x="3119540" y="5548828"/>
            <a:ext cx="77631" cy="48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11518B1-4593-452F-A8F2-86163059B528}"/>
              </a:ext>
            </a:extLst>
          </p:cNvPr>
          <p:cNvSpPr/>
          <p:nvPr/>
        </p:nvSpPr>
        <p:spPr>
          <a:xfrm>
            <a:off x="319595" y="1466333"/>
            <a:ext cx="201223" cy="33567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Level 1 </a:t>
            </a:r>
          </a:p>
        </p:txBody>
      </p:sp>
      <p:sp>
        <p:nvSpPr>
          <p:cNvPr id="27" name="Rectangle 26">
            <a:extLst>
              <a:ext uri="{FF2B5EF4-FFF2-40B4-BE49-F238E27FC236}">
                <a16:creationId xmlns:a16="http://schemas.microsoft.com/office/drawing/2014/main" id="{29B30943-6430-4F58-9676-1859E36F2C5A}"/>
              </a:ext>
            </a:extLst>
          </p:cNvPr>
          <p:cNvSpPr/>
          <p:nvPr/>
        </p:nvSpPr>
        <p:spPr>
          <a:xfrm>
            <a:off x="322920" y="5088269"/>
            <a:ext cx="201223" cy="142359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Level 2</a:t>
            </a:r>
          </a:p>
        </p:txBody>
      </p:sp>
      <p:sp>
        <p:nvSpPr>
          <p:cNvPr id="28" name="Rectangle 27">
            <a:extLst>
              <a:ext uri="{FF2B5EF4-FFF2-40B4-BE49-F238E27FC236}">
                <a16:creationId xmlns:a16="http://schemas.microsoft.com/office/drawing/2014/main" id="{C6C5CAAA-5AC2-4907-BBC4-C1B81810E7B2}"/>
              </a:ext>
            </a:extLst>
          </p:cNvPr>
          <p:cNvSpPr/>
          <p:nvPr/>
        </p:nvSpPr>
        <p:spPr>
          <a:xfrm>
            <a:off x="915008" y="5175682"/>
            <a:ext cx="1941294" cy="1248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Top N documents identified by the average ranking</a:t>
            </a:r>
          </a:p>
          <a:p>
            <a:pPr algn="ctr"/>
            <a:endParaRPr lang="en-US" sz="1200" dirty="0">
              <a:solidFill>
                <a:schemeClr val="tx1"/>
              </a:solidFill>
            </a:endParaRPr>
          </a:p>
          <a:p>
            <a:pPr algn="ctr"/>
            <a:r>
              <a:rPr lang="en-US" sz="1200" dirty="0">
                <a:solidFill>
                  <a:schemeClr val="tx1"/>
                </a:solidFill>
              </a:rPr>
              <a:t>Doc 1</a:t>
            </a:r>
          </a:p>
          <a:p>
            <a:pPr algn="ctr"/>
            <a:r>
              <a:rPr lang="en-US" sz="1200" dirty="0">
                <a:solidFill>
                  <a:schemeClr val="tx1"/>
                </a:solidFill>
              </a:rPr>
              <a:t>Doc 2</a:t>
            </a:r>
          </a:p>
          <a:p>
            <a:pPr algn="ctr"/>
            <a:r>
              <a:rPr lang="en-US" sz="1200" dirty="0">
                <a:solidFill>
                  <a:schemeClr val="tx1"/>
                </a:solidFill>
              </a:rPr>
              <a:t>Doc 3</a:t>
            </a:r>
          </a:p>
          <a:p>
            <a:pPr algn="ctr"/>
            <a:r>
              <a:rPr lang="en-US" sz="1200" dirty="0">
                <a:solidFill>
                  <a:schemeClr val="tx1"/>
                </a:solidFill>
              </a:rPr>
              <a:t>…</a:t>
            </a:r>
          </a:p>
          <a:p>
            <a:pPr algn="ctr"/>
            <a:endParaRPr lang="en-US" sz="1200" dirty="0">
              <a:solidFill>
                <a:schemeClr val="tx1"/>
              </a:solidFill>
            </a:endParaRPr>
          </a:p>
        </p:txBody>
      </p:sp>
      <p:sp>
        <p:nvSpPr>
          <p:cNvPr id="30" name="Rectangle 29">
            <a:extLst>
              <a:ext uri="{FF2B5EF4-FFF2-40B4-BE49-F238E27FC236}">
                <a16:creationId xmlns:a16="http://schemas.microsoft.com/office/drawing/2014/main" id="{4C202E40-E6A9-49F2-8CD9-395FEB3BAD76}"/>
              </a:ext>
            </a:extLst>
          </p:cNvPr>
          <p:cNvSpPr/>
          <p:nvPr/>
        </p:nvSpPr>
        <p:spPr>
          <a:xfrm>
            <a:off x="3471410" y="5175682"/>
            <a:ext cx="2024760" cy="1248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Summarize documents to get most relevant information </a:t>
            </a:r>
          </a:p>
          <a:p>
            <a:pPr algn="ctr"/>
            <a:endParaRPr lang="en-US" sz="1200" dirty="0">
              <a:solidFill>
                <a:schemeClr val="tx1"/>
              </a:solidFill>
            </a:endParaRPr>
          </a:p>
          <a:p>
            <a:pPr algn="ctr"/>
            <a:r>
              <a:rPr lang="en-US" sz="1200" dirty="0">
                <a:solidFill>
                  <a:schemeClr val="tx1"/>
                </a:solidFill>
              </a:rPr>
              <a:t>Doc 1, Doc2, Doc3</a:t>
            </a:r>
          </a:p>
          <a:p>
            <a:pPr algn="ctr"/>
            <a:r>
              <a:rPr lang="en-US" sz="1200" dirty="0">
                <a:solidFill>
                  <a:schemeClr val="tx1"/>
                </a:solidFill>
              </a:rPr>
              <a:t>&lt;Summary of findings&gt;</a:t>
            </a:r>
          </a:p>
          <a:p>
            <a:pPr algn="ctr"/>
            <a:endParaRPr lang="en-US" sz="1200" dirty="0">
              <a:solidFill>
                <a:schemeClr val="tx1"/>
              </a:solidFill>
            </a:endParaRPr>
          </a:p>
        </p:txBody>
      </p:sp>
      <p:sp>
        <p:nvSpPr>
          <p:cNvPr id="32" name="Rectangle 31">
            <a:extLst>
              <a:ext uri="{FF2B5EF4-FFF2-40B4-BE49-F238E27FC236}">
                <a16:creationId xmlns:a16="http://schemas.microsoft.com/office/drawing/2014/main" id="{3B5DF7B7-177B-47F9-A8A4-52F5A02FB36D}"/>
              </a:ext>
            </a:extLst>
          </p:cNvPr>
          <p:cNvSpPr/>
          <p:nvPr/>
        </p:nvSpPr>
        <p:spPr>
          <a:xfrm>
            <a:off x="6149949" y="5145415"/>
            <a:ext cx="2709972" cy="1292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Final output shown intuitive dashboard</a:t>
            </a:r>
          </a:p>
          <a:p>
            <a:pPr algn="ctr"/>
            <a:r>
              <a:rPr lang="en-US" sz="1200" dirty="0">
                <a:solidFill>
                  <a:schemeClr val="tx1"/>
                </a:solidFill>
                <a:highlight>
                  <a:srgbClr val="FFFF00"/>
                </a:highlight>
              </a:rPr>
              <a:t>User input: &lt;Keyword Search&gt;</a:t>
            </a:r>
          </a:p>
          <a:p>
            <a:pPr algn="ctr"/>
            <a:endParaRPr lang="en-US" sz="1200" dirty="0">
              <a:solidFill>
                <a:schemeClr val="tx1"/>
              </a:solidFill>
            </a:endParaRPr>
          </a:p>
          <a:p>
            <a:pPr algn="ctr"/>
            <a:r>
              <a:rPr lang="en-US" sz="1200" dirty="0">
                <a:solidFill>
                  <a:schemeClr val="tx1"/>
                </a:solidFill>
                <a:highlight>
                  <a:srgbClr val="00FF00"/>
                </a:highlight>
              </a:rPr>
              <a:t>Top Relevant Results:</a:t>
            </a:r>
          </a:p>
          <a:p>
            <a:pPr algn="ctr"/>
            <a:r>
              <a:rPr lang="en-US" sz="1200" dirty="0">
                <a:solidFill>
                  <a:schemeClr val="tx1"/>
                </a:solidFill>
              </a:rPr>
              <a:t>Doc 1, Doc2, Doc3 etc.</a:t>
            </a:r>
          </a:p>
          <a:p>
            <a:pPr algn="ctr"/>
            <a:r>
              <a:rPr lang="en-US" sz="1200" dirty="0">
                <a:solidFill>
                  <a:schemeClr val="tx1"/>
                </a:solidFill>
              </a:rPr>
              <a:t>Summary of findings</a:t>
            </a:r>
          </a:p>
        </p:txBody>
      </p:sp>
      <p:sp>
        <p:nvSpPr>
          <p:cNvPr id="3" name="Rectangle: Rounded Corners 2">
            <a:extLst>
              <a:ext uri="{FF2B5EF4-FFF2-40B4-BE49-F238E27FC236}">
                <a16:creationId xmlns:a16="http://schemas.microsoft.com/office/drawing/2014/main" id="{94E05511-E25D-4544-90DF-1A4D34954489}"/>
              </a:ext>
            </a:extLst>
          </p:cNvPr>
          <p:cNvSpPr/>
          <p:nvPr/>
        </p:nvSpPr>
        <p:spPr>
          <a:xfrm>
            <a:off x="838534" y="1408577"/>
            <a:ext cx="6229016" cy="2713959"/>
          </a:xfrm>
          <a:prstGeom prst="roundRect">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E97C5837-41CC-4A4E-8CCC-83C7F7325B5D}"/>
              </a:ext>
            </a:extLst>
          </p:cNvPr>
          <p:cNvSpPr/>
          <p:nvPr/>
        </p:nvSpPr>
        <p:spPr>
          <a:xfrm rot="16200000">
            <a:off x="5784244" y="5548828"/>
            <a:ext cx="77631" cy="48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7E4CF5-1C4A-445E-8D4E-0D0095CF280F}"/>
              </a:ext>
            </a:extLst>
          </p:cNvPr>
          <p:cNvSpPr txBox="1"/>
          <p:nvPr/>
        </p:nvSpPr>
        <p:spPr>
          <a:xfrm>
            <a:off x="7342530" y="1329204"/>
            <a:ext cx="4380701"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Advantages: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Not overly reliant on one single method due to the ensemble framework</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Uses a variety of NLP tools ranging from more basic methods such as TF-IDF to SciBERT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Contains both pre-trained methods and methods trained on the actual data</a:t>
            </a:r>
          </a:p>
        </p:txBody>
      </p:sp>
      <p:grpSp>
        <p:nvGrpSpPr>
          <p:cNvPr id="29" name="Group 28">
            <a:extLst>
              <a:ext uri="{FF2B5EF4-FFF2-40B4-BE49-F238E27FC236}">
                <a16:creationId xmlns:a16="http://schemas.microsoft.com/office/drawing/2014/main" id="{FC6CFB10-299B-4632-9E59-9C30C0B33817}"/>
              </a:ext>
            </a:extLst>
          </p:cNvPr>
          <p:cNvGrpSpPr/>
          <p:nvPr/>
        </p:nvGrpSpPr>
        <p:grpSpPr>
          <a:xfrm>
            <a:off x="3059286" y="1947639"/>
            <a:ext cx="1771764" cy="2135635"/>
            <a:chOff x="2536133" y="1970505"/>
            <a:chExt cx="1771764" cy="2135635"/>
          </a:xfrm>
        </p:grpSpPr>
        <p:pic>
          <p:nvPicPr>
            <p:cNvPr id="34" name="Picture 33">
              <a:extLst>
                <a:ext uri="{FF2B5EF4-FFF2-40B4-BE49-F238E27FC236}">
                  <a16:creationId xmlns:a16="http://schemas.microsoft.com/office/drawing/2014/main" id="{A30E31A0-E513-4AD9-A6D0-6B78646F3F6A}"/>
                </a:ext>
              </a:extLst>
            </p:cNvPr>
            <p:cNvPicPr>
              <a:picLocks noChangeAspect="1"/>
            </p:cNvPicPr>
            <p:nvPr/>
          </p:nvPicPr>
          <p:blipFill>
            <a:blip r:embed="rId2"/>
            <a:stretch>
              <a:fillRect/>
            </a:stretch>
          </p:blipFill>
          <p:spPr>
            <a:xfrm>
              <a:off x="2536133" y="1970505"/>
              <a:ext cx="1771764" cy="1207699"/>
            </a:xfrm>
            <a:prstGeom prst="rect">
              <a:avLst/>
            </a:prstGeom>
          </p:spPr>
        </p:pic>
        <p:pic>
          <p:nvPicPr>
            <p:cNvPr id="36" name="Picture 35">
              <a:extLst>
                <a:ext uri="{FF2B5EF4-FFF2-40B4-BE49-F238E27FC236}">
                  <a16:creationId xmlns:a16="http://schemas.microsoft.com/office/drawing/2014/main" id="{D236D198-CE8E-4232-B384-1C66330B8FCD}"/>
                </a:ext>
              </a:extLst>
            </p:cNvPr>
            <p:cNvPicPr>
              <a:picLocks noChangeAspect="1"/>
            </p:cNvPicPr>
            <p:nvPr/>
          </p:nvPicPr>
          <p:blipFill>
            <a:blip r:embed="rId3"/>
            <a:stretch>
              <a:fillRect/>
            </a:stretch>
          </p:blipFill>
          <p:spPr>
            <a:xfrm>
              <a:off x="2595687" y="3146917"/>
              <a:ext cx="1670792" cy="959223"/>
            </a:xfrm>
            <a:prstGeom prst="rect">
              <a:avLst/>
            </a:prstGeom>
          </p:spPr>
        </p:pic>
      </p:grpSp>
      <p:sp>
        <p:nvSpPr>
          <p:cNvPr id="37" name="TextBox 36">
            <a:extLst>
              <a:ext uri="{FF2B5EF4-FFF2-40B4-BE49-F238E27FC236}">
                <a16:creationId xmlns:a16="http://schemas.microsoft.com/office/drawing/2014/main" id="{BF584B08-51AF-413C-9DFE-681C8E8EBDAA}"/>
              </a:ext>
            </a:extLst>
          </p:cNvPr>
          <p:cNvSpPr txBox="1"/>
          <p:nvPr/>
        </p:nvSpPr>
        <p:spPr>
          <a:xfrm>
            <a:off x="1099038" y="1908847"/>
            <a:ext cx="1759298" cy="2092881"/>
          </a:xfrm>
          <a:prstGeom prst="rect">
            <a:avLst/>
          </a:prstGeom>
          <a:noFill/>
        </p:spPr>
        <p:txBody>
          <a:bodyPr wrap="square" rtlCol="0">
            <a:spAutoFit/>
          </a:bodyPr>
          <a:lstStyle/>
          <a:p>
            <a:r>
              <a:rPr lang="en-US" sz="1000" dirty="0"/>
              <a:t>Document 1001</a:t>
            </a:r>
          </a:p>
          <a:p>
            <a:r>
              <a:rPr lang="en-US" sz="1000" i="1" dirty="0"/>
              <a:t>Rank 1</a:t>
            </a:r>
          </a:p>
          <a:p>
            <a:r>
              <a:rPr lang="en-US" sz="1000" i="1" dirty="0"/>
              <a:t>Similarity Score: 0.65</a:t>
            </a:r>
          </a:p>
          <a:p>
            <a:endParaRPr lang="en-US" sz="1000" i="1" dirty="0"/>
          </a:p>
          <a:p>
            <a:r>
              <a:rPr lang="en-US" sz="1000" dirty="0"/>
              <a:t>Document 202</a:t>
            </a:r>
          </a:p>
          <a:p>
            <a:r>
              <a:rPr lang="en-US" sz="1000" dirty="0"/>
              <a:t>Rank 2</a:t>
            </a:r>
          </a:p>
          <a:p>
            <a:r>
              <a:rPr lang="en-US" sz="1000" i="1" dirty="0"/>
              <a:t>Similarity Score: 0.55</a:t>
            </a:r>
          </a:p>
          <a:p>
            <a:r>
              <a:rPr lang="en-US" sz="1000" i="1" dirty="0"/>
              <a:t>.</a:t>
            </a:r>
          </a:p>
          <a:p>
            <a:r>
              <a:rPr lang="en-US" sz="1000" i="1" dirty="0"/>
              <a:t>.</a:t>
            </a:r>
          </a:p>
          <a:p>
            <a:r>
              <a:rPr lang="en-US" sz="1000" i="1" dirty="0"/>
              <a:t>.</a:t>
            </a:r>
          </a:p>
          <a:p>
            <a:r>
              <a:rPr lang="en-US" sz="1000" dirty="0"/>
              <a:t>Document N</a:t>
            </a:r>
          </a:p>
          <a:p>
            <a:r>
              <a:rPr lang="en-US" sz="1000" dirty="0"/>
              <a:t>Rank m</a:t>
            </a:r>
          </a:p>
          <a:p>
            <a:r>
              <a:rPr lang="en-US" sz="1000" i="1" dirty="0"/>
              <a:t>Similarity Score: 0.01</a:t>
            </a:r>
          </a:p>
        </p:txBody>
      </p:sp>
      <p:pic>
        <p:nvPicPr>
          <p:cNvPr id="6" name="Picture 5">
            <a:extLst>
              <a:ext uri="{FF2B5EF4-FFF2-40B4-BE49-F238E27FC236}">
                <a16:creationId xmlns:a16="http://schemas.microsoft.com/office/drawing/2014/main" id="{FEBBD7D4-909B-4071-A4DC-2AAA4A472F35}"/>
              </a:ext>
            </a:extLst>
          </p:cNvPr>
          <p:cNvPicPr>
            <a:picLocks noChangeAspect="1"/>
          </p:cNvPicPr>
          <p:nvPr/>
        </p:nvPicPr>
        <p:blipFill>
          <a:blip r:embed="rId4"/>
          <a:stretch>
            <a:fillRect/>
          </a:stretch>
        </p:blipFill>
        <p:spPr>
          <a:xfrm>
            <a:off x="5106030" y="1994197"/>
            <a:ext cx="1670792" cy="1873303"/>
          </a:xfrm>
          <a:prstGeom prst="rect">
            <a:avLst/>
          </a:prstGeom>
        </p:spPr>
      </p:pic>
    </p:spTree>
    <p:extLst>
      <p:ext uri="{BB962C8B-B14F-4D97-AF65-F5344CB8AC3E}">
        <p14:creationId xmlns:p14="http://schemas.microsoft.com/office/powerpoint/2010/main" val="201881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Architecture Diagram</a:t>
            </a:r>
          </a:p>
        </p:txBody>
      </p:sp>
      <p:grpSp>
        <p:nvGrpSpPr>
          <p:cNvPr id="1036" name="Group 1035">
            <a:extLst>
              <a:ext uri="{FF2B5EF4-FFF2-40B4-BE49-F238E27FC236}">
                <a16:creationId xmlns:a16="http://schemas.microsoft.com/office/drawing/2014/main" id="{94013872-5575-490B-85D0-FA1A4DEAD3F9}"/>
              </a:ext>
            </a:extLst>
          </p:cNvPr>
          <p:cNvGrpSpPr/>
          <p:nvPr/>
        </p:nvGrpSpPr>
        <p:grpSpPr>
          <a:xfrm>
            <a:off x="4863435" y="879201"/>
            <a:ext cx="3274862" cy="1257869"/>
            <a:chOff x="4392171" y="870148"/>
            <a:chExt cx="3274862" cy="1257869"/>
          </a:xfrm>
        </p:grpSpPr>
        <p:grpSp>
          <p:nvGrpSpPr>
            <p:cNvPr id="30" name="Group 29">
              <a:extLst>
                <a:ext uri="{FF2B5EF4-FFF2-40B4-BE49-F238E27FC236}">
                  <a16:creationId xmlns:a16="http://schemas.microsoft.com/office/drawing/2014/main" id="{A897C5F5-2265-4E2D-AD9D-84041DB4A15E}"/>
                </a:ext>
              </a:extLst>
            </p:cNvPr>
            <p:cNvGrpSpPr/>
            <p:nvPr/>
          </p:nvGrpSpPr>
          <p:grpSpPr>
            <a:xfrm>
              <a:off x="4392171" y="1169229"/>
              <a:ext cx="3089725" cy="958788"/>
              <a:chOff x="4518437" y="4785064"/>
              <a:chExt cx="3089725" cy="958788"/>
            </a:xfrm>
          </p:grpSpPr>
          <p:sp>
            <p:nvSpPr>
              <p:cNvPr id="17" name="Rectangle: Rounded Corners 16">
                <a:extLst>
                  <a:ext uri="{FF2B5EF4-FFF2-40B4-BE49-F238E27FC236}">
                    <a16:creationId xmlns:a16="http://schemas.microsoft.com/office/drawing/2014/main" id="{8E4B1B4E-E53C-4990-AA72-1CD06E678F1C}"/>
                  </a:ext>
                </a:extLst>
              </p:cNvPr>
              <p:cNvSpPr/>
              <p:nvPr/>
            </p:nvSpPr>
            <p:spPr>
              <a:xfrm>
                <a:off x="4518437" y="4785064"/>
                <a:ext cx="3089725" cy="958788"/>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8D50D10-A264-44F5-B48E-B82FFD896BB2}"/>
                  </a:ext>
                </a:extLst>
              </p:cNvPr>
              <p:cNvGrpSpPr/>
              <p:nvPr/>
            </p:nvGrpSpPr>
            <p:grpSpPr>
              <a:xfrm>
                <a:off x="4539679" y="4946343"/>
                <a:ext cx="2900309" cy="726816"/>
                <a:chOff x="4600345" y="3858872"/>
                <a:chExt cx="2900309" cy="726816"/>
              </a:xfrm>
            </p:grpSpPr>
            <p:pic>
              <p:nvPicPr>
                <p:cNvPr id="18" name="Graphic 17" descr="Database">
                  <a:extLst>
                    <a:ext uri="{FF2B5EF4-FFF2-40B4-BE49-F238E27FC236}">
                      <a16:creationId xmlns:a16="http://schemas.microsoft.com/office/drawing/2014/main" id="{1261B38B-797E-4840-94BB-A101D1637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0345" y="3858872"/>
                  <a:ext cx="661633" cy="726816"/>
                </a:xfrm>
                <a:prstGeom prst="rect">
                  <a:avLst/>
                </a:prstGeom>
              </p:spPr>
            </p:pic>
            <p:sp>
              <p:nvSpPr>
                <p:cNvPr id="19" name="Rectangle: Rounded Corners 18">
                  <a:extLst>
                    <a:ext uri="{FF2B5EF4-FFF2-40B4-BE49-F238E27FC236}">
                      <a16:creationId xmlns:a16="http://schemas.microsoft.com/office/drawing/2014/main" id="{98805A32-3776-498D-AF26-C2BCBDF8113B}"/>
                    </a:ext>
                  </a:extLst>
                </p:cNvPr>
                <p:cNvSpPr/>
                <p:nvPr/>
              </p:nvSpPr>
              <p:spPr>
                <a:xfrm>
                  <a:off x="6189810" y="3926246"/>
                  <a:ext cx="1310844" cy="54293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Ensemble </a:t>
                  </a:r>
                </a:p>
                <a:p>
                  <a:pPr algn="ctr"/>
                  <a:r>
                    <a:rPr lang="en-US" sz="1400" b="1" dirty="0">
                      <a:solidFill>
                        <a:schemeClr val="tx1"/>
                      </a:solidFill>
                    </a:rPr>
                    <a:t>Model</a:t>
                  </a:r>
                </a:p>
              </p:txBody>
            </p:sp>
            <p:cxnSp>
              <p:nvCxnSpPr>
                <p:cNvPr id="20" name="Straight Arrow Connector 19">
                  <a:extLst>
                    <a:ext uri="{FF2B5EF4-FFF2-40B4-BE49-F238E27FC236}">
                      <a16:creationId xmlns:a16="http://schemas.microsoft.com/office/drawing/2014/main" id="{2BBF9281-4D17-41EA-A793-3639F6369323}"/>
                    </a:ext>
                  </a:extLst>
                </p:cNvPr>
                <p:cNvCxnSpPr>
                  <a:cxnSpLocks/>
                  <a:endCxn id="18" idx="3"/>
                </p:cNvCxnSpPr>
                <p:nvPr/>
              </p:nvCxnSpPr>
              <p:spPr>
                <a:xfrm flipH="1" flipV="1">
                  <a:off x="5261978" y="4222280"/>
                  <a:ext cx="860770" cy="5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025" name="TextBox 1024">
              <a:extLst>
                <a:ext uri="{FF2B5EF4-FFF2-40B4-BE49-F238E27FC236}">
                  <a16:creationId xmlns:a16="http://schemas.microsoft.com/office/drawing/2014/main" id="{D31991F9-F614-43FA-A1B9-D96EC4977BE8}"/>
                </a:ext>
              </a:extLst>
            </p:cNvPr>
            <p:cNvSpPr txBox="1"/>
            <p:nvPr/>
          </p:nvSpPr>
          <p:spPr>
            <a:xfrm>
              <a:off x="4686854" y="870148"/>
              <a:ext cx="298017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Saved Document Embeddings</a:t>
              </a:r>
            </a:p>
          </p:txBody>
        </p:sp>
      </p:grpSp>
      <p:grpSp>
        <p:nvGrpSpPr>
          <p:cNvPr id="1031" name="Group 1030">
            <a:extLst>
              <a:ext uri="{FF2B5EF4-FFF2-40B4-BE49-F238E27FC236}">
                <a16:creationId xmlns:a16="http://schemas.microsoft.com/office/drawing/2014/main" id="{48608F96-61BA-4B0A-8FE4-D48B01122A9F}"/>
              </a:ext>
            </a:extLst>
          </p:cNvPr>
          <p:cNvGrpSpPr/>
          <p:nvPr/>
        </p:nvGrpSpPr>
        <p:grpSpPr>
          <a:xfrm>
            <a:off x="1182178" y="3009807"/>
            <a:ext cx="4227254" cy="996803"/>
            <a:chOff x="-7254" y="4683150"/>
            <a:chExt cx="4290107" cy="996803"/>
          </a:xfrm>
        </p:grpSpPr>
        <p:grpSp>
          <p:nvGrpSpPr>
            <p:cNvPr id="1030" name="Group 1029">
              <a:extLst>
                <a:ext uri="{FF2B5EF4-FFF2-40B4-BE49-F238E27FC236}">
                  <a16:creationId xmlns:a16="http://schemas.microsoft.com/office/drawing/2014/main" id="{59BB6972-6BA8-4C90-ABDE-CD1EDC505620}"/>
                </a:ext>
              </a:extLst>
            </p:cNvPr>
            <p:cNvGrpSpPr/>
            <p:nvPr/>
          </p:nvGrpSpPr>
          <p:grpSpPr>
            <a:xfrm>
              <a:off x="-7254" y="4834013"/>
              <a:ext cx="4290107" cy="416117"/>
              <a:chOff x="145366" y="3115749"/>
              <a:chExt cx="4290107" cy="416117"/>
            </a:xfrm>
          </p:grpSpPr>
          <p:sp>
            <p:nvSpPr>
              <p:cNvPr id="14" name="TextBox 13">
                <a:extLst>
                  <a:ext uri="{FF2B5EF4-FFF2-40B4-BE49-F238E27FC236}">
                    <a16:creationId xmlns:a16="http://schemas.microsoft.com/office/drawing/2014/main" id="{ED735F07-85DD-4CC6-978A-8F99A224C891}"/>
                  </a:ext>
                </a:extLst>
              </p:cNvPr>
              <p:cNvSpPr txBox="1"/>
              <p:nvPr/>
            </p:nvSpPr>
            <p:spPr>
              <a:xfrm>
                <a:off x="145366" y="3115749"/>
                <a:ext cx="144311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Search Phrase</a:t>
                </a:r>
              </a:p>
            </p:txBody>
          </p:sp>
          <p:sp>
            <p:nvSpPr>
              <p:cNvPr id="34" name="Arrow: Right 33">
                <a:extLst>
                  <a:ext uri="{FF2B5EF4-FFF2-40B4-BE49-F238E27FC236}">
                    <a16:creationId xmlns:a16="http://schemas.microsoft.com/office/drawing/2014/main" id="{60F80DCF-4C3D-4128-B07C-60E1DDED486A}"/>
                  </a:ext>
                </a:extLst>
              </p:cNvPr>
              <p:cNvSpPr/>
              <p:nvPr/>
            </p:nvSpPr>
            <p:spPr>
              <a:xfrm>
                <a:off x="254726" y="3435644"/>
                <a:ext cx="1247775" cy="96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DB7B456A-5681-4DDB-979B-FE7FA4978B89}"/>
                  </a:ext>
                </a:extLst>
              </p:cNvPr>
              <p:cNvSpPr/>
              <p:nvPr/>
            </p:nvSpPr>
            <p:spPr>
              <a:xfrm>
                <a:off x="3552981" y="3401355"/>
                <a:ext cx="882492" cy="1305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5" name="Rectangle: Rounded Corners 44">
              <a:extLst>
                <a:ext uri="{FF2B5EF4-FFF2-40B4-BE49-F238E27FC236}">
                  <a16:creationId xmlns:a16="http://schemas.microsoft.com/office/drawing/2014/main" id="{A0940682-50A9-46DE-981C-DDFD550D05F7}"/>
                </a:ext>
              </a:extLst>
            </p:cNvPr>
            <p:cNvSpPr/>
            <p:nvPr/>
          </p:nvSpPr>
          <p:spPr>
            <a:xfrm>
              <a:off x="1521846" y="4683150"/>
              <a:ext cx="1725097" cy="99680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Ensemble </a:t>
              </a:r>
            </a:p>
            <a:p>
              <a:pPr algn="ctr"/>
              <a:r>
                <a:rPr lang="en-US" sz="1600" b="1" dirty="0">
                  <a:solidFill>
                    <a:schemeClr val="tx1"/>
                  </a:solidFill>
                </a:rPr>
                <a:t>Model</a:t>
              </a:r>
            </a:p>
          </p:txBody>
        </p:sp>
      </p:grpSp>
      <p:grpSp>
        <p:nvGrpSpPr>
          <p:cNvPr id="1043" name="Group 1042">
            <a:extLst>
              <a:ext uri="{FF2B5EF4-FFF2-40B4-BE49-F238E27FC236}">
                <a16:creationId xmlns:a16="http://schemas.microsoft.com/office/drawing/2014/main" id="{F59BB08E-71BC-4D27-8D0D-57B6E8D48E8C}"/>
              </a:ext>
            </a:extLst>
          </p:cNvPr>
          <p:cNvGrpSpPr/>
          <p:nvPr/>
        </p:nvGrpSpPr>
        <p:grpSpPr>
          <a:xfrm>
            <a:off x="8584979" y="2286710"/>
            <a:ext cx="2549746" cy="2340159"/>
            <a:chOff x="9323956" y="2681454"/>
            <a:chExt cx="2549746" cy="2354451"/>
          </a:xfrm>
        </p:grpSpPr>
        <p:sp>
          <p:nvSpPr>
            <p:cNvPr id="48" name="Rectangle: Rounded Corners 47">
              <a:extLst>
                <a:ext uri="{FF2B5EF4-FFF2-40B4-BE49-F238E27FC236}">
                  <a16:creationId xmlns:a16="http://schemas.microsoft.com/office/drawing/2014/main" id="{65D82B45-5AA9-4EA2-877B-8A5113EA98DF}"/>
                </a:ext>
              </a:extLst>
            </p:cNvPr>
            <p:cNvSpPr/>
            <p:nvPr/>
          </p:nvSpPr>
          <p:spPr>
            <a:xfrm>
              <a:off x="9556086" y="2906771"/>
              <a:ext cx="2085483" cy="54651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Top ranked documents</a:t>
              </a:r>
            </a:p>
          </p:txBody>
        </p:sp>
        <p:sp>
          <p:nvSpPr>
            <p:cNvPr id="49" name="Arrow: Right 48">
              <a:extLst>
                <a:ext uri="{FF2B5EF4-FFF2-40B4-BE49-F238E27FC236}">
                  <a16:creationId xmlns:a16="http://schemas.microsoft.com/office/drawing/2014/main" id="{32C07ACE-7863-4649-833E-204449719BA8}"/>
                </a:ext>
              </a:extLst>
            </p:cNvPr>
            <p:cNvSpPr/>
            <p:nvPr/>
          </p:nvSpPr>
          <p:spPr>
            <a:xfrm rot="5400000">
              <a:off x="10367945" y="3758684"/>
              <a:ext cx="462423" cy="1393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BD4E4794-3790-447F-9A0E-34B6053B6513}"/>
                </a:ext>
              </a:extLst>
            </p:cNvPr>
            <p:cNvSpPr/>
            <p:nvPr/>
          </p:nvSpPr>
          <p:spPr>
            <a:xfrm>
              <a:off x="9576803" y="4242127"/>
              <a:ext cx="2064766" cy="54651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BERT Text  </a:t>
              </a:r>
            </a:p>
            <a:p>
              <a:pPr algn="ctr"/>
              <a:r>
                <a:rPr lang="en-US" sz="1600" b="1" dirty="0">
                  <a:solidFill>
                    <a:schemeClr val="tx1"/>
                  </a:solidFill>
                </a:rPr>
                <a:t>Summarizer</a:t>
              </a:r>
            </a:p>
          </p:txBody>
        </p:sp>
        <p:sp>
          <p:nvSpPr>
            <p:cNvPr id="53" name="Rectangle: Rounded Corners 52">
              <a:extLst>
                <a:ext uri="{FF2B5EF4-FFF2-40B4-BE49-F238E27FC236}">
                  <a16:creationId xmlns:a16="http://schemas.microsoft.com/office/drawing/2014/main" id="{D3B0D9BF-532B-477C-9317-F1E709097BA2}"/>
                </a:ext>
              </a:extLst>
            </p:cNvPr>
            <p:cNvSpPr/>
            <p:nvPr/>
          </p:nvSpPr>
          <p:spPr>
            <a:xfrm rot="5400000">
              <a:off x="9421603" y="2583807"/>
              <a:ext cx="2354451" cy="2549746"/>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9" name="Content Placeholder 1038" descr="Magnifying glass">
            <a:extLst>
              <a:ext uri="{FF2B5EF4-FFF2-40B4-BE49-F238E27FC236}">
                <a16:creationId xmlns:a16="http://schemas.microsoft.com/office/drawing/2014/main" id="{BEAC3F11-E930-44AE-B336-5F863F02021A}"/>
              </a:ext>
            </a:extLst>
          </p:cNvPr>
          <p:cNvPicPr>
            <a:picLocks noGrp="1" noChangeAspect="1"/>
          </p:cNvPicPr>
          <p:nvPr>
            <p:ph sz="quarter" idx="1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923" y="3112678"/>
            <a:ext cx="791059" cy="791059"/>
          </a:xfrm>
        </p:spPr>
      </p:pic>
      <p:sp>
        <p:nvSpPr>
          <p:cNvPr id="60" name="Arrow: Right 59">
            <a:extLst>
              <a:ext uri="{FF2B5EF4-FFF2-40B4-BE49-F238E27FC236}">
                <a16:creationId xmlns:a16="http://schemas.microsoft.com/office/drawing/2014/main" id="{73BE7831-6528-4765-975E-6CF98830A9D7}"/>
              </a:ext>
            </a:extLst>
          </p:cNvPr>
          <p:cNvSpPr/>
          <p:nvPr/>
        </p:nvSpPr>
        <p:spPr>
          <a:xfrm rot="5400000">
            <a:off x="6060803" y="2481276"/>
            <a:ext cx="571118" cy="123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7" name="Picture 4" descr="ElasticSearch: Lessons on Migration from MSSQL">
            <a:extLst>
              <a:ext uri="{FF2B5EF4-FFF2-40B4-BE49-F238E27FC236}">
                <a16:creationId xmlns:a16="http://schemas.microsoft.com/office/drawing/2014/main" id="{66E16090-EB6F-4A34-B4A0-E883748BB4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4248" y="2930285"/>
            <a:ext cx="206809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8" descr="Annual, company, graph, report, summary icon">
            <a:extLst>
              <a:ext uri="{FF2B5EF4-FFF2-40B4-BE49-F238E27FC236}">
                <a16:creationId xmlns:a16="http://schemas.microsoft.com/office/drawing/2014/main" id="{38358745-4F4C-4549-9371-2B89CDB58F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7690" y="5410924"/>
            <a:ext cx="1172438" cy="1172438"/>
          </a:xfrm>
          <a:prstGeom prst="rect">
            <a:avLst/>
          </a:prstGeom>
          <a:noFill/>
          <a:extLst>
            <a:ext uri="{909E8E84-426E-40DD-AFC4-6F175D3DCCD1}">
              <a14:hiddenFill xmlns:a14="http://schemas.microsoft.com/office/drawing/2010/main">
                <a:solidFill>
                  <a:srgbClr val="FFFFFF"/>
                </a:solidFill>
              </a14:hiddenFill>
            </a:ext>
          </a:extLst>
        </p:spPr>
      </p:pic>
      <p:sp>
        <p:nvSpPr>
          <p:cNvPr id="73" name="Arrow: Right 72">
            <a:extLst>
              <a:ext uri="{FF2B5EF4-FFF2-40B4-BE49-F238E27FC236}">
                <a16:creationId xmlns:a16="http://schemas.microsoft.com/office/drawing/2014/main" id="{59441D22-05BA-40AA-A3FD-B2C87049BF17}"/>
              </a:ext>
            </a:extLst>
          </p:cNvPr>
          <p:cNvSpPr/>
          <p:nvPr/>
        </p:nvSpPr>
        <p:spPr>
          <a:xfrm>
            <a:off x="7451133" y="3446276"/>
            <a:ext cx="869563" cy="1305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Arrow: Right 80">
            <a:extLst>
              <a:ext uri="{FF2B5EF4-FFF2-40B4-BE49-F238E27FC236}">
                <a16:creationId xmlns:a16="http://schemas.microsoft.com/office/drawing/2014/main" id="{81C8FA4E-A632-4737-926D-29188294F7AC}"/>
              </a:ext>
            </a:extLst>
          </p:cNvPr>
          <p:cNvSpPr/>
          <p:nvPr/>
        </p:nvSpPr>
        <p:spPr>
          <a:xfrm rot="5400000">
            <a:off x="9615670" y="5025651"/>
            <a:ext cx="489021" cy="1393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990FB16-0016-402D-995C-56F14DA8CBD5}"/>
              </a:ext>
            </a:extLst>
          </p:cNvPr>
          <p:cNvSpPr txBox="1"/>
          <p:nvPr/>
        </p:nvSpPr>
        <p:spPr>
          <a:xfrm>
            <a:off x="9490129" y="5636236"/>
            <a:ext cx="1863672"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Relevant documents, summaries and other information</a:t>
            </a:r>
          </a:p>
        </p:txBody>
      </p:sp>
      <p:sp>
        <p:nvSpPr>
          <p:cNvPr id="83" name="TextBox 82">
            <a:extLst>
              <a:ext uri="{FF2B5EF4-FFF2-40B4-BE49-F238E27FC236}">
                <a16:creationId xmlns:a16="http://schemas.microsoft.com/office/drawing/2014/main" id="{E3FD899F-DABD-4FF7-9DD2-278853F9CCA6}"/>
              </a:ext>
            </a:extLst>
          </p:cNvPr>
          <p:cNvSpPr txBox="1"/>
          <p:nvPr/>
        </p:nvSpPr>
        <p:spPr>
          <a:xfrm>
            <a:off x="9161676" y="1949873"/>
            <a:ext cx="185622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Analytical Engine</a:t>
            </a:r>
          </a:p>
        </p:txBody>
      </p:sp>
      <p:sp>
        <p:nvSpPr>
          <p:cNvPr id="31" name="TextBox 30">
            <a:extLst>
              <a:ext uri="{FF2B5EF4-FFF2-40B4-BE49-F238E27FC236}">
                <a16:creationId xmlns:a16="http://schemas.microsoft.com/office/drawing/2014/main" id="{0B77BD6F-279D-4F83-9D8B-E05EE0D9BB79}"/>
              </a:ext>
            </a:extLst>
          </p:cNvPr>
          <p:cNvSpPr txBox="1"/>
          <p:nvPr/>
        </p:nvSpPr>
        <p:spPr>
          <a:xfrm>
            <a:off x="5478966" y="1411886"/>
            <a:ext cx="185622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Embeddings</a:t>
            </a:r>
          </a:p>
        </p:txBody>
      </p:sp>
    </p:spTree>
    <p:extLst>
      <p:ext uri="{BB962C8B-B14F-4D97-AF65-F5344CB8AC3E}">
        <p14:creationId xmlns:p14="http://schemas.microsoft.com/office/powerpoint/2010/main" val="417166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78B5-026F-479B-A849-F8CA1ED85069}"/>
              </a:ext>
            </a:extLst>
          </p:cNvPr>
          <p:cNvSpPr>
            <a:spLocks noGrp="1"/>
          </p:cNvSpPr>
          <p:nvPr>
            <p:ph type="title"/>
          </p:nvPr>
        </p:nvSpPr>
        <p:spPr/>
        <p:txBody>
          <a:bodyPr/>
          <a:lstStyle/>
          <a:p>
            <a:r>
              <a:rPr lang="en-US" dirty="0"/>
              <a:t>Team Profile</a:t>
            </a:r>
          </a:p>
        </p:txBody>
      </p:sp>
      <p:grpSp>
        <p:nvGrpSpPr>
          <p:cNvPr id="6" name="Group 5">
            <a:extLst>
              <a:ext uri="{FF2B5EF4-FFF2-40B4-BE49-F238E27FC236}">
                <a16:creationId xmlns:a16="http://schemas.microsoft.com/office/drawing/2014/main" id="{4925C0DB-D1A7-472A-B14C-2EBFFE38E388}"/>
              </a:ext>
            </a:extLst>
          </p:cNvPr>
          <p:cNvGrpSpPr/>
          <p:nvPr/>
        </p:nvGrpSpPr>
        <p:grpSpPr>
          <a:xfrm>
            <a:off x="6187363" y="1202835"/>
            <a:ext cx="2588096" cy="3813048"/>
            <a:chOff x="8744554" y="1732978"/>
            <a:chExt cx="2041777" cy="3401813"/>
          </a:xfrm>
        </p:grpSpPr>
        <p:grpSp>
          <p:nvGrpSpPr>
            <p:cNvPr id="4" name="Group 3">
              <a:extLst>
                <a:ext uri="{FF2B5EF4-FFF2-40B4-BE49-F238E27FC236}">
                  <a16:creationId xmlns:a16="http://schemas.microsoft.com/office/drawing/2014/main" id="{F50ABE1F-38F8-48E2-AD8B-7A7FEE9EA346}"/>
                </a:ext>
              </a:extLst>
            </p:cNvPr>
            <p:cNvGrpSpPr/>
            <p:nvPr/>
          </p:nvGrpSpPr>
          <p:grpSpPr>
            <a:xfrm>
              <a:off x="8744554" y="1732978"/>
              <a:ext cx="2041777" cy="3401813"/>
              <a:chOff x="6107535" y="1751939"/>
              <a:chExt cx="2041777" cy="3401813"/>
            </a:xfrm>
          </p:grpSpPr>
          <p:sp>
            <p:nvSpPr>
              <p:cNvPr id="25" name="Rounded Rectangle 139">
                <a:extLst>
                  <a:ext uri="{FF2B5EF4-FFF2-40B4-BE49-F238E27FC236}">
                    <a16:creationId xmlns:a16="http://schemas.microsoft.com/office/drawing/2014/main" id="{98A782BC-36F9-4186-9065-374946626A15}"/>
                  </a:ext>
                </a:extLst>
              </p:cNvPr>
              <p:cNvSpPr/>
              <p:nvPr/>
            </p:nvSpPr>
            <p:spPr>
              <a:xfrm>
                <a:off x="6107535" y="1751939"/>
                <a:ext cx="2023751" cy="3401813"/>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300">
                  <a:solidFill>
                    <a:srgbClr val="000000"/>
                  </a:solidFill>
                </a:endParaRPr>
              </a:p>
            </p:txBody>
          </p:sp>
          <p:sp>
            <p:nvSpPr>
              <p:cNvPr id="26" name="Text Box 4">
                <a:extLst>
                  <a:ext uri="{FF2B5EF4-FFF2-40B4-BE49-F238E27FC236}">
                    <a16:creationId xmlns:a16="http://schemas.microsoft.com/office/drawing/2014/main" id="{234F6DD7-CD06-4519-A4C1-E624AE68D3A9}"/>
                  </a:ext>
                </a:extLst>
              </p:cNvPr>
              <p:cNvSpPr txBox="1">
                <a:spLocks noChangeArrowheads="1"/>
              </p:cNvSpPr>
              <p:nvPr/>
            </p:nvSpPr>
            <p:spPr bwMode="auto">
              <a:xfrm>
                <a:off x="6411665" y="1951924"/>
                <a:ext cx="1528429" cy="834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chemeClr val="tx2"/>
                    </a:solidFill>
                    <a:latin typeface="Arial" panose="020B0604020202020204" pitchFamily="34" charset="0"/>
                    <a:ea typeface="Cambria"/>
                    <a:cs typeface="Arial" panose="020B0604020202020204" pitchFamily="34" charset="0"/>
                  </a:rPr>
                  <a:t>Vinay Garg</a:t>
                </a:r>
              </a:p>
              <a:p>
                <a:pPr>
                  <a:lnSpc>
                    <a:spcPct val="115000"/>
                  </a:lnSpc>
                </a:pPr>
                <a:r>
                  <a:rPr lang="en-US" sz="1200" b="1" i="1" dirty="0">
                    <a:latin typeface="Arial" panose="020B0604020202020204" pitchFamily="34" charset="0"/>
                    <a:ea typeface="Cambria"/>
                    <a:cs typeface="Arial" panose="020B0604020202020204" pitchFamily="34" charset="0"/>
                  </a:rPr>
                  <a:t>Data Engineer</a:t>
                </a:r>
                <a:endParaRPr lang="en-US" sz="1600" i="1" dirty="0">
                  <a:latin typeface="Arial" panose="020B0604020202020204" pitchFamily="34" charset="0"/>
                  <a:ea typeface="Cambria"/>
                  <a:cs typeface="Arial" panose="020B0604020202020204" pitchFamily="34" charset="0"/>
                </a:endParaRPr>
              </a:p>
            </p:txBody>
          </p:sp>
          <p:pic>
            <p:nvPicPr>
              <p:cNvPr id="31" name="Picture 16">
                <a:extLst>
                  <a:ext uri="{FF2B5EF4-FFF2-40B4-BE49-F238E27FC236}">
                    <a16:creationId xmlns:a16="http://schemas.microsoft.com/office/drawing/2014/main" id="{7BFA0388-2A76-42D1-A061-60343780A71D}"/>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9204" y="1832649"/>
                <a:ext cx="750235" cy="921834"/>
              </a:xfrm>
              <a:prstGeom prst="ellipse">
                <a:avLst/>
              </a:prstGeom>
              <a:ln w="28575" cap="rnd">
                <a:solidFill>
                  <a:schemeClr val="tx2">
                    <a:lumMod val="60000"/>
                    <a:lumOff val="40000"/>
                  </a:schemeClr>
                </a:solidFill>
              </a:ln>
              <a:effectLst/>
              <a:extLst>
                <a:ext uri="{909E8E84-426E-40dd-AFC4-6F175D3DCCD1}">
                  <a14:hiddenFill xmlns=""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B01B9076-70ED-4D1F-8DFB-61661120EB3B}"/>
                  </a:ext>
                </a:extLst>
              </p:cNvPr>
              <p:cNvSpPr txBox="1"/>
              <p:nvPr/>
            </p:nvSpPr>
            <p:spPr>
              <a:xfrm>
                <a:off x="6128488" y="2708727"/>
                <a:ext cx="2020824" cy="1798518"/>
              </a:xfrm>
              <a:prstGeom prst="rect">
                <a:avLst/>
              </a:prstGeom>
              <a:noFill/>
            </p:spPr>
            <p:txBody>
              <a:bodyPr wrap="square" rtlCol="0" anchor="t">
                <a:spAutoFit/>
              </a:bodyPr>
              <a:lstStyle/>
              <a:p>
                <a:pPr defTabSz="1218987">
                  <a:spcBef>
                    <a:spcPts val="267"/>
                  </a:spcBef>
                </a:pPr>
                <a:endParaRPr lang="en-US" sz="1200" dirty="0">
                  <a:solidFill>
                    <a:srgbClr val="000000"/>
                  </a:solidFill>
                  <a:latin typeface="Arial" panose="020B0604020202020204" pitchFamily="34" charset="0"/>
                  <a:cs typeface="Arial" panose="020B0604020202020204" pitchFamily="34" charset="0"/>
                </a:endParaRPr>
              </a:p>
              <a:p>
                <a:pPr defTabSz="1218987">
                  <a:spcBef>
                    <a:spcPts val="267"/>
                  </a:spcBef>
                </a:pPr>
                <a:r>
                  <a:rPr lang="en-US" sz="1200" dirty="0">
                    <a:solidFill>
                      <a:srgbClr val="000000"/>
                    </a:solidFill>
                    <a:latin typeface="Arial"/>
                    <a:cs typeface="Arial"/>
                  </a:rPr>
                  <a:t>3 years of experience in engineering AI enabled enterprise solutions for Food, Beverage and CPG industries. He conducts research in innovative analytical algorithm, tools and building scalable data pipelines</a:t>
                </a:r>
              </a:p>
              <a:p>
                <a:pPr defTabSz="1218987">
                  <a:spcBef>
                    <a:spcPts val="267"/>
                  </a:spcBef>
                </a:pPr>
                <a:r>
                  <a:rPr lang="en-US" sz="1200" dirty="0">
                    <a:solidFill>
                      <a:srgbClr val="000000"/>
                    </a:solidFill>
                    <a:latin typeface="Arial"/>
                    <a:cs typeface="Arial"/>
                  </a:rPr>
                  <a:t>Expertise in Java, Python and AWS</a:t>
                </a:r>
              </a:p>
            </p:txBody>
          </p:sp>
        </p:grpSp>
        <p:sp>
          <p:nvSpPr>
            <p:cNvPr id="33" name="TextBox 32">
              <a:extLst>
                <a:ext uri="{FF2B5EF4-FFF2-40B4-BE49-F238E27FC236}">
                  <a16:creationId xmlns:a16="http://schemas.microsoft.com/office/drawing/2014/main" id="{B811181E-35E1-4D78-9AA0-66AEAB552704}"/>
                </a:ext>
              </a:extLst>
            </p:cNvPr>
            <p:cNvSpPr txBox="1"/>
            <p:nvPr/>
          </p:nvSpPr>
          <p:spPr>
            <a:xfrm>
              <a:off x="8856695" y="4757595"/>
              <a:ext cx="1775534" cy="24712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B.Tech. Computer Science</a:t>
              </a:r>
            </a:p>
          </p:txBody>
        </p:sp>
      </p:grpSp>
      <p:grpSp>
        <p:nvGrpSpPr>
          <p:cNvPr id="5" name="Group 4">
            <a:extLst>
              <a:ext uri="{FF2B5EF4-FFF2-40B4-BE49-F238E27FC236}">
                <a16:creationId xmlns:a16="http://schemas.microsoft.com/office/drawing/2014/main" id="{4A6120A2-2F7D-4A10-8608-B63C75B403D7}"/>
              </a:ext>
            </a:extLst>
          </p:cNvPr>
          <p:cNvGrpSpPr/>
          <p:nvPr/>
        </p:nvGrpSpPr>
        <p:grpSpPr>
          <a:xfrm>
            <a:off x="3299903" y="1202835"/>
            <a:ext cx="2704738" cy="3813048"/>
            <a:chOff x="5156675" y="1721574"/>
            <a:chExt cx="2257956" cy="3412869"/>
          </a:xfrm>
        </p:grpSpPr>
        <p:grpSp>
          <p:nvGrpSpPr>
            <p:cNvPr id="3" name="Group 2">
              <a:extLst>
                <a:ext uri="{FF2B5EF4-FFF2-40B4-BE49-F238E27FC236}">
                  <a16:creationId xmlns:a16="http://schemas.microsoft.com/office/drawing/2014/main" id="{FF3AC85A-8655-4356-9151-7ECBBF455EEC}"/>
                </a:ext>
              </a:extLst>
            </p:cNvPr>
            <p:cNvGrpSpPr/>
            <p:nvPr/>
          </p:nvGrpSpPr>
          <p:grpSpPr>
            <a:xfrm>
              <a:off x="5156675" y="1721574"/>
              <a:ext cx="2257956" cy="3412869"/>
              <a:chOff x="1539003" y="1742170"/>
              <a:chExt cx="2257956" cy="3412869"/>
            </a:xfrm>
          </p:grpSpPr>
          <p:sp>
            <p:nvSpPr>
              <p:cNvPr id="20" name="Rounded Rectangle 133">
                <a:extLst>
                  <a:ext uri="{FF2B5EF4-FFF2-40B4-BE49-F238E27FC236}">
                    <a16:creationId xmlns:a16="http://schemas.microsoft.com/office/drawing/2014/main" id="{E7217EBC-9579-48BA-8730-129201D9953D}"/>
                  </a:ext>
                </a:extLst>
              </p:cNvPr>
              <p:cNvSpPr/>
              <p:nvPr/>
            </p:nvSpPr>
            <p:spPr>
              <a:xfrm>
                <a:off x="1539003" y="1742170"/>
                <a:ext cx="2160294" cy="3412869"/>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200" dirty="0">
                  <a:solidFill>
                    <a:srgbClr val="000000"/>
                  </a:solidFill>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4 years of experience in developing predictive models with primary focus on analytics-based products and IOT analytics. Worked across hospitality, CPG and telecom and mining domain using various data science tools like R, Python and SPSS</a:t>
                </a:r>
              </a:p>
              <a:p>
                <a:endParaRPr lang="en-US" sz="1200" dirty="0">
                  <a:solidFill>
                    <a:srgbClr val="000000"/>
                  </a:solidFill>
                  <a:latin typeface="Arial" panose="020B0604020202020204" pitchFamily="34" charset="0"/>
                  <a:cs typeface="Arial" panose="020B0604020202020204" pitchFamily="34" charset="0"/>
                </a:endParaRPr>
              </a:p>
              <a:p>
                <a:endParaRPr lang="en-US" sz="1300" dirty="0">
                  <a:solidFill>
                    <a:srgbClr val="000000"/>
                  </a:solidFill>
                </a:endParaRPr>
              </a:p>
              <a:p>
                <a:pPr>
                  <a:spcBef>
                    <a:spcPts val="267"/>
                  </a:spcBef>
                </a:pPr>
                <a:endParaRPr lang="en-US" sz="1300" dirty="0">
                  <a:solidFill>
                    <a:prstClr val="black"/>
                  </a:solidFill>
                </a:endParaRPr>
              </a:p>
            </p:txBody>
          </p:sp>
          <p:sp>
            <p:nvSpPr>
              <p:cNvPr id="22" name="Text Box 4">
                <a:extLst>
                  <a:ext uri="{FF2B5EF4-FFF2-40B4-BE49-F238E27FC236}">
                    <a16:creationId xmlns:a16="http://schemas.microsoft.com/office/drawing/2014/main" id="{3255F22C-51DE-46BC-8901-CE170327A8DC}"/>
                  </a:ext>
                </a:extLst>
              </p:cNvPr>
              <p:cNvSpPr txBox="1">
                <a:spLocks noChangeArrowheads="1"/>
              </p:cNvSpPr>
              <p:nvPr/>
            </p:nvSpPr>
            <p:spPr bwMode="auto">
              <a:xfrm>
                <a:off x="1836145" y="1856092"/>
                <a:ext cx="1960814" cy="1030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chemeClr val="tx2"/>
                    </a:solidFill>
                    <a:latin typeface="Arial" panose="020B0604020202020204" pitchFamily="34" charset="0"/>
                    <a:ea typeface="Cambria"/>
                    <a:cs typeface="Arial" panose="020B0604020202020204" pitchFamily="34" charset="0"/>
                  </a:rPr>
                  <a:t>Snigdha Bhardwaj</a:t>
                </a:r>
              </a:p>
              <a:p>
                <a:pPr>
                  <a:lnSpc>
                    <a:spcPct val="115000"/>
                  </a:lnSpc>
                </a:pPr>
                <a:r>
                  <a:rPr lang="en-US" sz="1200" b="1" i="1" dirty="0">
                    <a:latin typeface="Arial" panose="020B0604020202020204" pitchFamily="34" charset="0"/>
                    <a:ea typeface="Cambria"/>
                    <a:cs typeface="Arial" panose="020B0604020202020204" pitchFamily="34" charset="0"/>
                  </a:rPr>
                  <a:t>Senior </a:t>
                </a:r>
              </a:p>
              <a:p>
                <a:pPr>
                  <a:lnSpc>
                    <a:spcPct val="115000"/>
                  </a:lnSpc>
                </a:pPr>
                <a:r>
                  <a:rPr lang="en-US" sz="1200" b="1" i="1" dirty="0">
                    <a:latin typeface="Arial" panose="020B0604020202020204" pitchFamily="34" charset="0"/>
                    <a:ea typeface="Cambria"/>
                    <a:cs typeface="Arial" panose="020B0604020202020204" pitchFamily="34" charset="0"/>
                  </a:rPr>
                  <a:t>Data Scientist</a:t>
                </a:r>
                <a:endParaRPr lang="en-US" sz="1200" i="1" dirty="0">
                  <a:latin typeface="Arial" panose="020B0604020202020204" pitchFamily="34" charset="0"/>
                  <a:ea typeface="Cambria"/>
                  <a:cs typeface="Arial" panose="020B0604020202020204" pitchFamily="34" charset="0"/>
                </a:endParaRPr>
              </a:p>
            </p:txBody>
          </p:sp>
          <p:pic>
            <p:nvPicPr>
              <p:cNvPr id="34" name="Picture 33" descr="A person posing for the camera&#10;&#10;Description automatically generated">
                <a:extLst>
                  <a:ext uri="{FF2B5EF4-FFF2-40B4-BE49-F238E27FC236}">
                    <a16:creationId xmlns:a16="http://schemas.microsoft.com/office/drawing/2014/main" id="{480B8C72-10C3-4EDE-823D-344364605F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649865" y="1851870"/>
                <a:ext cx="793889" cy="924830"/>
              </a:xfrm>
              <a:prstGeom prst="ellipse">
                <a:avLst/>
              </a:prstGeom>
              <a:ln w="28575"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37" name="TextBox 36">
              <a:extLst>
                <a:ext uri="{FF2B5EF4-FFF2-40B4-BE49-F238E27FC236}">
                  <a16:creationId xmlns:a16="http://schemas.microsoft.com/office/drawing/2014/main" id="{122EEF62-1C87-4C3F-BB56-3935A72A4068}"/>
                </a:ext>
              </a:extLst>
            </p:cNvPr>
            <p:cNvSpPr txBox="1"/>
            <p:nvPr/>
          </p:nvSpPr>
          <p:spPr>
            <a:xfrm>
              <a:off x="5214018" y="4777545"/>
              <a:ext cx="2066904" cy="276999"/>
            </a:xfrm>
            <a:prstGeom prst="rect">
              <a:avLst/>
            </a:prstGeom>
            <a:noFill/>
          </p:spPr>
          <p:txBody>
            <a:bodyPr wrap="square" rtlCol="0">
              <a:spAutoFit/>
            </a:bodyPr>
            <a:lstStyle/>
            <a:p>
              <a:r>
                <a:rPr lang="en-US" sz="1200" dirty="0">
                  <a:solidFill>
                    <a:srgbClr val="000000"/>
                  </a:solidFill>
                  <a:latin typeface="Arial" panose="020B0604020202020204" pitchFamily="34" charset="0"/>
                  <a:cs typeface="Arial" panose="020B0604020202020204" pitchFamily="34" charset="0"/>
                </a:rPr>
                <a:t>M.A. – Economics</a:t>
              </a:r>
            </a:p>
          </p:txBody>
        </p:sp>
      </p:grpSp>
      <p:grpSp>
        <p:nvGrpSpPr>
          <p:cNvPr id="21" name="Group 20">
            <a:extLst>
              <a:ext uri="{FF2B5EF4-FFF2-40B4-BE49-F238E27FC236}">
                <a16:creationId xmlns:a16="http://schemas.microsoft.com/office/drawing/2014/main" id="{A49DCDCB-FD79-4874-A7AE-A728B2ED8C87}"/>
              </a:ext>
            </a:extLst>
          </p:cNvPr>
          <p:cNvGrpSpPr/>
          <p:nvPr/>
        </p:nvGrpSpPr>
        <p:grpSpPr>
          <a:xfrm>
            <a:off x="409961" y="1203198"/>
            <a:ext cx="2586481" cy="3812685"/>
            <a:chOff x="1514628" y="1732737"/>
            <a:chExt cx="2138870" cy="3815097"/>
          </a:xfrm>
        </p:grpSpPr>
        <p:sp>
          <p:nvSpPr>
            <p:cNvPr id="24" name="Rounded Rectangle 133">
              <a:extLst>
                <a:ext uri="{FF2B5EF4-FFF2-40B4-BE49-F238E27FC236}">
                  <a16:creationId xmlns:a16="http://schemas.microsoft.com/office/drawing/2014/main" id="{DD128940-5C6A-4384-9421-7BAF943064E8}"/>
                </a:ext>
              </a:extLst>
            </p:cNvPr>
            <p:cNvSpPr/>
            <p:nvPr/>
          </p:nvSpPr>
          <p:spPr>
            <a:xfrm>
              <a:off x="1514628" y="1732737"/>
              <a:ext cx="2138870" cy="3815097"/>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300" dirty="0">
                <a:solidFill>
                  <a:srgbClr val="000000"/>
                </a:solidFill>
              </a:endParaRPr>
            </a:p>
            <a:p>
              <a:endParaRPr lang="en-US" sz="1200" dirty="0">
                <a:solidFill>
                  <a:srgbClr val="000000"/>
                </a:solidFill>
                <a:latin typeface="Arial"/>
                <a:cs typeface="Arial"/>
              </a:endParaRPr>
            </a:p>
            <a:p>
              <a:r>
                <a:rPr lang="en-US" sz="1200" dirty="0">
                  <a:solidFill>
                    <a:srgbClr val="000000"/>
                  </a:solidFill>
                  <a:latin typeface="Arial"/>
                  <a:cs typeface="Arial"/>
                </a:rPr>
                <a:t>8 years of experience with Big Data, IOT, Data Analytics &amp; Business Intelligence. Skilled in Predictive modeling, segmentation &amp; analysis on sensor data. </a:t>
              </a:r>
              <a:r>
                <a:rPr lang="en-US" sz="1200" dirty="0">
                  <a:solidFill>
                    <a:schemeClr val="tx1"/>
                  </a:solidFill>
                  <a:latin typeface="Arial" panose="020B0604020202020204" pitchFamily="34" charset="0"/>
                  <a:cs typeface="Arial" panose="020B0604020202020204" pitchFamily="34" charset="0"/>
                </a:rPr>
                <a:t>He is focused on delivering complex outcomes-based projects, managing cross-functional teams of consultants, data scientists, and technology architects.</a:t>
              </a:r>
            </a:p>
            <a:p>
              <a:endParaRPr lang="en-US" sz="1300" dirty="0">
                <a:solidFill>
                  <a:srgbClr val="000000"/>
                </a:solidFill>
              </a:endParaRPr>
            </a:p>
            <a:p>
              <a:pPr>
                <a:spcBef>
                  <a:spcPts val="267"/>
                </a:spcBef>
              </a:pPr>
              <a:endParaRPr lang="en-US" sz="1300" dirty="0">
                <a:solidFill>
                  <a:prstClr val="black"/>
                </a:solidFill>
                <a:latin typeface="Calibri"/>
              </a:endParaRPr>
            </a:p>
          </p:txBody>
        </p:sp>
        <p:sp>
          <p:nvSpPr>
            <p:cNvPr id="27" name="Text Box 4">
              <a:extLst>
                <a:ext uri="{FF2B5EF4-FFF2-40B4-BE49-F238E27FC236}">
                  <a16:creationId xmlns:a16="http://schemas.microsoft.com/office/drawing/2014/main" id="{ADAE78F9-670A-4D1C-89B0-0AB8DE9B4E76}"/>
                </a:ext>
              </a:extLst>
            </p:cNvPr>
            <p:cNvSpPr txBox="1">
              <a:spLocks noChangeArrowheads="1"/>
            </p:cNvSpPr>
            <p:nvPr/>
          </p:nvSpPr>
          <p:spPr bwMode="auto">
            <a:xfrm>
              <a:off x="1875971" y="1813840"/>
              <a:ext cx="1615933" cy="728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chemeClr val="tx2"/>
                  </a:solidFill>
                  <a:latin typeface="Arial" panose="020B0604020202020204" pitchFamily="34" charset="0"/>
                  <a:ea typeface="Cambria"/>
                  <a:cs typeface="Arial" panose="020B0604020202020204" pitchFamily="34" charset="0"/>
                </a:rPr>
                <a:t>Ajay Dadheech</a:t>
              </a:r>
            </a:p>
            <a:p>
              <a:pPr>
                <a:lnSpc>
                  <a:spcPct val="115000"/>
                </a:lnSpc>
              </a:pPr>
              <a:r>
                <a:rPr lang="en-US" sz="1200" b="1" i="1" dirty="0">
                  <a:latin typeface="Arial" panose="020B0604020202020204" pitchFamily="34" charset="0"/>
                  <a:ea typeface="Cambria"/>
                  <a:cs typeface="Arial" panose="020B0604020202020204" pitchFamily="34" charset="0"/>
                </a:rPr>
                <a:t>Data Science Manager</a:t>
              </a:r>
              <a:endParaRPr lang="en-US" sz="1200" i="1" dirty="0">
                <a:latin typeface="Arial" panose="020B0604020202020204" pitchFamily="34" charset="0"/>
                <a:ea typeface="Cambria"/>
                <a:cs typeface="Arial" panose="020B0604020202020204" pitchFamily="34" charset="0"/>
              </a:endParaRPr>
            </a:p>
          </p:txBody>
        </p:sp>
        <p:pic>
          <p:nvPicPr>
            <p:cNvPr id="30" name="Picture 16" descr="User Photo">
              <a:extLst>
                <a:ext uri="{FF2B5EF4-FFF2-40B4-BE49-F238E27FC236}">
                  <a16:creationId xmlns:a16="http://schemas.microsoft.com/office/drawing/2014/main" id="{191B32BB-EE06-4B95-90CE-81A6BF0D7E08}"/>
                </a:ext>
              </a:extLst>
            </p:cNvPr>
            <p:cNvPicPr>
              <a:picLocks noChangeArrowheads="1"/>
            </p:cNvPicPr>
            <p:nvPr/>
          </p:nvPicPr>
          <p:blipFill rotWithShape="1">
            <a:blip r:embed="rId4" cstate="print">
              <a:extLst>
                <a:ext uri="{28A0092B-C50C-407E-A947-70E740481C1C}">
                  <a14:useLocalDpi xmlns:a14="http://schemas.microsoft.com/office/drawing/2010/main" val="0"/>
                </a:ext>
              </a:extLst>
            </a:blip>
            <a:srcRect l="16436" r="11342" b="25810"/>
            <a:stretch/>
          </p:blipFill>
          <p:spPr bwMode="auto">
            <a:xfrm>
              <a:off x="1606904" y="1823222"/>
              <a:ext cx="786159" cy="1029064"/>
            </a:xfrm>
            <a:prstGeom prst="ellipse">
              <a:avLst/>
            </a:prstGeom>
            <a:ln w="28575" cap="rnd">
              <a:solidFill>
                <a:schemeClr val="tx2">
                  <a:lumMod val="60000"/>
                  <a:lumOff val="40000"/>
                </a:schemeClr>
              </a:solidFill>
            </a:ln>
            <a:effectLst/>
            <a:extLst>
              <a:ext uri="{909E8E84-426E-40dd-AFC4-6F175D3DCCD1}">
                <a14:hiddenFill xmlns:a14="http://schemas.microsoft.com/office/drawing/2010/main" xmlns="">
                  <a:solidFill>
                    <a:srgbClr val="FFFFFF"/>
                  </a:solidFill>
                </a14:hiddenFill>
              </a:ext>
            </a:extLst>
          </p:spPr>
        </p:pic>
      </p:grpSp>
      <p:sp>
        <p:nvSpPr>
          <p:cNvPr id="38" name="TextBox 37">
            <a:extLst>
              <a:ext uri="{FF2B5EF4-FFF2-40B4-BE49-F238E27FC236}">
                <a16:creationId xmlns:a16="http://schemas.microsoft.com/office/drawing/2014/main" id="{7953788A-F303-4727-817B-758A8F11960E}"/>
              </a:ext>
            </a:extLst>
          </p:cNvPr>
          <p:cNvSpPr txBox="1"/>
          <p:nvPr/>
        </p:nvSpPr>
        <p:spPr>
          <a:xfrm>
            <a:off x="487677" y="4617137"/>
            <a:ext cx="3349519" cy="276999"/>
          </a:xfrm>
          <a:prstGeom prst="rect">
            <a:avLst/>
          </a:prstGeom>
          <a:noFill/>
        </p:spPr>
        <p:txBody>
          <a:bodyPr wrap="square" rtlCol="0">
            <a:spAutoFit/>
          </a:bodyPr>
          <a:lstStyle/>
          <a:p>
            <a:r>
              <a:rPr lang="en-US" sz="1200" dirty="0">
                <a:solidFill>
                  <a:srgbClr val="000000"/>
                </a:solidFill>
                <a:latin typeface="Arial" panose="020B0604020202020204" pitchFamily="34" charset="0"/>
                <a:cs typeface="Arial" panose="020B0604020202020204" pitchFamily="34" charset="0"/>
              </a:rPr>
              <a:t>B.Tech. Computer Science</a:t>
            </a:r>
          </a:p>
        </p:txBody>
      </p:sp>
      <p:grpSp>
        <p:nvGrpSpPr>
          <p:cNvPr id="23" name="Group 22">
            <a:extLst>
              <a:ext uri="{FF2B5EF4-FFF2-40B4-BE49-F238E27FC236}">
                <a16:creationId xmlns:a16="http://schemas.microsoft.com/office/drawing/2014/main" id="{6D406330-CB10-4D15-8D92-0B13A7D07C2F}"/>
              </a:ext>
            </a:extLst>
          </p:cNvPr>
          <p:cNvGrpSpPr/>
          <p:nvPr/>
        </p:nvGrpSpPr>
        <p:grpSpPr>
          <a:xfrm>
            <a:off x="9095734" y="1202835"/>
            <a:ext cx="2631097" cy="3813048"/>
            <a:chOff x="8710359" y="1732978"/>
            <a:chExt cx="2075701" cy="3401813"/>
          </a:xfrm>
        </p:grpSpPr>
        <p:grpSp>
          <p:nvGrpSpPr>
            <p:cNvPr id="28" name="Group 27">
              <a:extLst>
                <a:ext uri="{FF2B5EF4-FFF2-40B4-BE49-F238E27FC236}">
                  <a16:creationId xmlns:a16="http://schemas.microsoft.com/office/drawing/2014/main" id="{1728A988-537B-4B05-91D7-78AA6684CC05}"/>
                </a:ext>
              </a:extLst>
            </p:cNvPr>
            <p:cNvGrpSpPr/>
            <p:nvPr/>
          </p:nvGrpSpPr>
          <p:grpSpPr>
            <a:xfrm>
              <a:off x="8710359" y="1732978"/>
              <a:ext cx="2075701" cy="3401813"/>
              <a:chOff x="6073340" y="1751939"/>
              <a:chExt cx="2075701" cy="3401813"/>
            </a:xfrm>
          </p:grpSpPr>
          <p:sp>
            <p:nvSpPr>
              <p:cNvPr id="35" name="Rounded Rectangle 139">
                <a:extLst>
                  <a:ext uri="{FF2B5EF4-FFF2-40B4-BE49-F238E27FC236}">
                    <a16:creationId xmlns:a16="http://schemas.microsoft.com/office/drawing/2014/main" id="{14B13C51-4EDD-4DA0-BEB6-BFFDDF9C74B7}"/>
                  </a:ext>
                </a:extLst>
              </p:cNvPr>
              <p:cNvSpPr/>
              <p:nvPr/>
            </p:nvSpPr>
            <p:spPr>
              <a:xfrm>
                <a:off x="6073340" y="1751939"/>
                <a:ext cx="2023751" cy="3401813"/>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300">
                  <a:solidFill>
                    <a:srgbClr val="000000"/>
                  </a:solidFill>
                </a:endParaRPr>
              </a:p>
            </p:txBody>
          </p:sp>
          <p:sp>
            <p:nvSpPr>
              <p:cNvPr id="36" name="Text Box 4">
                <a:extLst>
                  <a:ext uri="{FF2B5EF4-FFF2-40B4-BE49-F238E27FC236}">
                    <a16:creationId xmlns:a16="http://schemas.microsoft.com/office/drawing/2014/main" id="{6609654E-6CFB-427E-858C-97C76C66A25E}"/>
                  </a:ext>
                </a:extLst>
              </p:cNvPr>
              <p:cNvSpPr txBox="1">
                <a:spLocks noChangeArrowheads="1"/>
              </p:cNvSpPr>
              <p:nvPr/>
            </p:nvSpPr>
            <p:spPr bwMode="auto">
              <a:xfrm>
                <a:off x="6374414" y="1874645"/>
                <a:ext cx="1528429" cy="834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chemeClr val="tx2"/>
                    </a:solidFill>
                    <a:latin typeface="Arial" panose="020B0604020202020204" pitchFamily="34" charset="0"/>
                    <a:ea typeface="Cambria"/>
                    <a:cs typeface="Arial" panose="020B0604020202020204" pitchFamily="34" charset="0"/>
                  </a:rPr>
                  <a:t>Vishal Jain</a:t>
                </a:r>
              </a:p>
              <a:p>
                <a:pPr>
                  <a:lnSpc>
                    <a:spcPct val="115000"/>
                  </a:lnSpc>
                </a:pPr>
                <a:r>
                  <a:rPr lang="en-US" sz="1200" b="1" i="1" dirty="0">
                    <a:latin typeface="Arial" panose="020B0604020202020204" pitchFamily="34" charset="0"/>
                    <a:ea typeface="Cambria"/>
                    <a:cs typeface="Arial" panose="020B0604020202020204" pitchFamily="34" charset="0"/>
                  </a:rPr>
                  <a:t>Data Analyst</a:t>
                </a:r>
                <a:endParaRPr lang="en-US" sz="1600" i="1" dirty="0">
                  <a:latin typeface="Arial" panose="020B0604020202020204" pitchFamily="34" charset="0"/>
                  <a:ea typeface="Cambria"/>
                  <a:cs typeface="Arial" panose="020B0604020202020204" pitchFamily="34" charset="0"/>
                </a:endParaRPr>
              </a:p>
            </p:txBody>
          </p:sp>
          <p:sp>
            <p:nvSpPr>
              <p:cNvPr id="40" name="TextBox 39">
                <a:extLst>
                  <a:ext uri="{FF2B5EF4-FFF2-40B4-BE49-F238E27FC236}">
                    <a16:creationId xmlns:a16="http://schemas.microsoft.com/office/drawing/2014/main" id="{A5D0EEDB-BC78-4CDE-B788-C67B96F15AD0}"/>
                  </a:ext>
                </a:extLst>
              </p:cNvPr>
              <p:cNvSpPr txBox="1"/>
              <p:nvPr/>
            </p:nvSpPr>
            <p:spPr>
              <a:xfrm>
                <a:off x="6128217" y="2817529"/>
                <a:ext cx="2020824" cy="775697"/>
              </a:xfrm>
              <a:prstGeom prst="rect">
                <a:avLst/>
              </a:prstGeom>
              <a:noFill/>
            </p:spPr>
            <p:txBody>
              <a:bodyPr wrap="square" rtlCol="0" anchor="t">
                <a:spAutoFit/>
              </a:bodyPr>
              <a:lstStyle/>
              <a:p>
                <a:pPr defTabSz="1218987">
                  <a:spcBef>
                    <a:spcPts val="267"/>
                  </a:spcBef>
                </a:pPr>
                <a:endParaRPr lang="en-US" sz="1200" dirty="0">
                  <a:solidFill>
                    <a:srgbClr val="000000"/>
                  </a:solidFill>
                  <a:latin typeface="Arial" panose="020B0604020202020204" pitchFamily="34" charset="0"/>
                  <a:cs typeface="Arial" panose="020B0604020202020204" pitchFamily="34" charset="0"/>
                </a:endParaRPr>
              </a:p>
              <a:p>
                <a:pPr defTabSz="1218987">
                  <a:spcBef>
                    <a:spcPts val="267"/>
                  </a:spcBef>
                </a:pPr>
                <a:r>
                  <a:rPr lang="en-US" sz="1200" dirty="0">
                    <a:solidFill>
                      <a:srgbClr val="000000"/>
                    </a:solidFill>
                    <a:latin typeface="Arial"/>
                    <a:cs typeface="Arial"/>
                  </a:rPr>
                  <a:t>Experienced with Monte Carlo, Classification, Marketing analytics and distributed computing </a:t>
                </a:r>
              </a:p>
            </p:txBody>
          </p:sp>
        </p:grpSp>
        <p:sp>
          <p:nvSpPr>
            <p:cNvPr id="29" name="TextBox 28">
              <a:extLst>
                <a:ext uri="{FF2B5EF4-FFF2-40B4-BE49-F238E27FC236}">
                  <a16:creationId xmlns:a16="http://schemas.microsoft.com/office/drawing/2014/main" id="{4EC4AFF2-1D1D-4EF4-9227-288F7F385CD6}"/>
                </a:ext>
              </a:extLst>
            </p:cNvPr>
            <p:cNvSpPr txBox="1"/>
            <p:nvPr/>
          </p:nvSpPr>
          <p:spPr>
            <a:xfrm>
              <a:off x="8801579" y="4757594"/>
              <a:ext cx="1775534" cy="247125"/>
            </a:xfrm>
            <a:prstGeom prst="rect">
              <a:avLst/>
            </a:prstGeom>
            <a:noFill/>
          </p:spPr>
          <p:txBody>
            <a:bodyPr wrap="square" rtlCol="0" anchor="t">
              <a:spAutoFit/>
            </a:bodyPr>
            <a:lstStyle/>
            <a:p>
              <a:r>
                <a:rPr lang="en-US" sz="1200" dirty="0">
                  <a:latin typeface="Arial"/>
                  <a:cs typeface="Arial"/>
                </a:rPr>
                <a:t>B.Tech. Electrical Engineering</a:t>
              </a:r>
            </a:p>
          </p:txBody>
        </p:sp>
      </p:grpSp>
      <p:sp>
        <p:nvSpPr>
          <p:cNvPr id="41" name="Oval 40">
            <a:extLst>
              <a:ext uri="{FF2B5EF4-FFF2-40B4-BE49-F238E27FC236}">
                <a16:creationId xmlns:a16="http://schemas.microsoft.com/office/drawing/2014/main" id="{2E900D1C-F143-4BDC-AE39-252857B807B5}"/>
              </a:ext>
            </a:extLst>
          </p:cNvPr>
          <p:cNvSpPr/>
          <p:nvPr/>
        </p:nvSpPr>
        <p:spPr>
          <a:xfrm>
            <a:off x="9211362" y="1327002"/>
            <a:ext cx="950976" cy="1030064"/>
          </a:xfrm>
          <a:prstGeom prst="ellipse">
            <a:avLst/>
          </a:prstGeom>
          <a:blipFill rotWithShape="1">
            <a:blip r:embed="rId5" cstate="print">
              <a:extLst>
                <a:ext uri="{28A0092B-C50C-407E-A947-70E740481C1C}">
                  <a14:useLocalDpi xmlns:a14="http://schemas.microsoft.com/office/drawing/2010/main" val="0"/>
                </a:ext>
              </a:extLst>
            </a:blip>
            <a:srcRect/>
            <a:stretch>
              <a:fillRect t="-16000" b="-16000"/>
            </a:stretch>
          </a:blipFill>
          <a:ln>
            <a:solidFill>
              <a:schemeClr val="accent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039026745"/>
      </p:ext>
    </p:extLst>
  </p:cSld>
  <p:clrMapOvr>
    <a:masterClrMapping/>
  </p:clrMapOvr>
</p:sld>
</file>

<file path=ppt/theme/theme1.xml><?xml version="1.0" encoding="utf-8"?>
<a:theme xmlns:a="http://schemas.openxmlformats.org/drawingml/2006/main" name="IML Presentation - Master -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IML Presentation - Master - 2017</Template>
  <TotalTime>5462</TotalTime>
  <Words>970</Words>
  <Application>Microsoft Office PowerPoint</Application>
  <PresentationFormat>Widescreen</PresentationFormat>
  <Paragraphs>155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AppleSymbols</vt:lpstr>
      <vt:lpstr>Arial</vt:lpstr>
      <vt:lpstr>Calibri</vt:lpstr>
      <vt:lpstr>Courier New</vt:lpstr>
      <vt:lpstr>Myriad Pro</vt:lpstr>
      <vt:lpstr>Wingdings</vt:lpstr>
      <vt:lpstr>IML Presentation - Master - 2017</vt:lpstr>
      <vt:lpstr>SAMHAR COVID-19 CORDiscovery</vt:lpstr>
      <vt:lpstr>Solution Overview</vt:lpstr>
      <vt:lpstr>Solution Overview</vt:lpstr>
      <vt:lpstr>Key Components &amp; Process Workflow</vt:lpstr>
      <vt:lpstr>Analytical Workflow</vt:lpstr>
      <vt:lpstr>Architecture Diagram</vt:lpstr>
      <vt:lpstr>Team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SAMHAR COVID-19 Hackathon</dc:title>
  <dc:creator>Bhardwaj, Snigdha</dc:creator>
  <cp:lastModifiedBy>Garg, Vinay</cp:lastModifiedBy>
  <cp:revision>83</cp:revision>
  <dcterms:created xsi:type="dcterms:W3CDTF">2020-04-16T08:07:45Z</dcterms:created>
  <dcterms:modified xsi:type="dcterms:W3CDTF">2020-05-08T15:11:36Z</dcterms:modified>
</cp:coreProperties>
</file>