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5" r:id="rId1"/>
  </p:sldMasterIdLst>
  <p:notesMasterIdLst>
    <p:notesMasterId r:id="rId14"/>
  </p:notesMasterIdLst>
  <p:sldIdLst>
    <p:sldId id="256" r:id="rId2"/>
    <p:sldId id="258" r:id="rId3"/>
    <p:sldId id="257" r:id="rId4"/>
    <p:sldId id="269" r:id="rId5"/>
    <p:sldId id="259" r:id="rId6"/>
    <p:sldId id="270" r:id="rId7"/>
    <p:sldId id="268" r:id="rId8"/>
    <p:sldId id="274"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3" autoAdjust="0"/>
    <p:restoredTop sz="94641" autoAdjust="0"/>
  </p:normalViewPr>
  <p:slideViewPr>
    <p:cSldViewPr snapToGrid="0">
      <p:cViewPr varScale="1">
        <p:scale>
          <a:sx n="78" d="100"/>
          <a:sy n="78" d="100"/>
        </p:scale>
        <p:origin x="797"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4T07:42:37.1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0,'123'1,"1"4,175 32,-260-29,19 4,0-3,86 3,705-13,-822-1,-1 0,35-9,-33 6,49-4,-33 4,-42 4,0 0,0 0,0 0,0 0,0 0,0 0,0 0,0 0,0-1,-1 1,1-1,-1 1,1-1,-1 0,1 0,-1 0,1-2,5-13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4T07:47:38.447"/>
    </inkml:context>
    <inkml:brush xml:id="br0">
      <inkml:brushProperty name="width" value="0.4" units="cm"/>
      <inkml:brushProperty name="height" value="0.8" units="cm"/>
      <inkml:brushProperty name="color" value="#A9D8FF"/>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4T07:47:39.676"/>
    </inkml:context>
    <inkml:brush xml:id="br0">
      <inkml:brushProperty name="width" value="0.4" units="cm"/>
      <inkml:brushProperty name="height" value="0.8" units="cm"/>
      <inkml:brushProperty name="color" value="#A9D8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4T07:42:42.7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87,'1139'0,"-1108"2,0 1,-1 1,52 15,-50-10,-1-2,2-1,36 1,258-9,-305 1,0-1,-1-1,1-1,24-7,82-33,-117 39,1 0,-1-1,0-1,0 1,-1-2,18-16,-13 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4T07:45:47.21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0,'1122'0,"-1108"1,0 1,0 1,0 0,-1 1,1 0,24 12,37 10,-59-22,160 45,-141-38,-2 2,0 1,33 20,-45-23,1-2,0 0,0-2,40 9,14 5,-56-16,0 0,-1-1,2-1,24 0,84-5,-44-1,-13 4,-21 1,85-10,-119 6,-1-1,0-1,1 0,-1-1,-1-1,1-1,-1 0,0-1,15-11,19-11,102-48,-145 76,14-6,-1 0,1 2,1 1,-1 0,1 1,29-1,130 6,-76 1,441-2,-521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4T07:45:54.08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27 2537,'0'-1039,"1"1028,0 0,1 0,1 0,-1 0,2 0,0 1,6-14,-4 12,-1 0,-1-1,0 1,-1-1,2-16,7-75,4-120,-17-322,-1 516,-1 1,-2 0,-1 0,-2 1,-11-32,-3-9,8 22,-11-41,22 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4T07:46:08.40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1,'793'0,"-772"1,-1 1,37 9,-35-6,1-2,25 3,69 7,-81-7,56 2,1251-7,-609-3,-714 1,1-1,36-9,-35 6,0 1,26-1,33 5,-57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4T07:46:32.890"/>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3931 303,'0'766,"2"-739,0-2,9 37,-6-34,4 49,-6-44,1-1,2 0,10 34,-8-32,1 22,-2 0,-2 1,-3 0,-6 58,2 0,1-102,-1 1,0 0,-1-1,0 1,-1-1,-8 17,6-12,0 0,-6 29,5-11,-2-1,-2 0,-1 0,-1-1,-21 37,18-36,13-28,1 1,-1-1,-1 0,1-1,-1 1,0-1,-1 1,1-1,-1 0,0-1,-1 1,0-1,1 0,-2-1,-6 5,1-3,0-1,-1 0,1-1,-1-1,0 0,-1 0,-23 0,-100-4,71-2,-137 1,-524-34,555 20,-255 11,238 7,77-4,-126 4,124 11,-46 1,98-13,6-1,1 2,-68 12,59-6,-1-2,-125-7,73-1,65 4,34 0,0-2,0 0,0 0,0-2,-30-6,46 8,-1-1,1 0,-1 0,1 0,-1 0,1 0,0-1,-1 1,1-1,0 0,0 1,0-1,0 0,1 0,-1 0,-1-3,2 3,0 1,1-1,-1 0,1 0,-1 0,1 0,0 0,0 0,0 0,0 0,0 0,0 0,0 0,1 0,-1 1,1-1,0-2,3-4,0 1,0 1,0-1,1 0,0 1,0 0,0 0,1 1,8-7,72-50,161-87,-195 120,1216-618,-829 444,-387 181,2 3,84-19,113-9,-233 44,-2 0,-9 1,0 1,0-1,0 1,0 1,1-1,-1 1,0 1,0-1,1 1,7 2,-15-3,1 0,-1 1,0-1,0 0,0 0,0 0,1 0,-1 0,0 0,0 1,0-1,0 0,0 0,1 0,-1 0,0 1,0-1,0 0,0 0,0 0,0 1,0-1,0 0,0 0,0 0,0 1,0-1,0 0,0 0,0 1,0-1,0 0,0 0,0 0,0 0,0 1,0-1,-1 0,1 0,0 0,0 1,0-1,0 0,0 0,-1 0,1 0,0 0,0 1,0-1,0 0,-1 0,1 0,0 0,0 0,0 0,-1 0,1 0,0 0,-1 0,-18 10,18-10,-75 30,-96 24,-89 10,-267 34,-7-26,152-21,313-43,43-7,0 2,0 1,0 2,0 0,-34 14,41-7,20-13,0 0,0 0,0 1,0-1,0 0,0 0,0 0,0 1,0-1,0 0,0 0,0 1,0-1,0 0,0 0,0 0,0 1,0-1,0 0,0 0,0 1,0-1,0 0,1 0,-1 0,0 0,0 1,0-1,0 0,0 0,1 0,-1 0,0 0,0 1,0-1,1 0,-1 0,0 0,0 0,0 0,1 0,-1 0,0 0,1 0,44 6,-39-5,84 5,985 42,-1019-51,0-3,-1-2,1-3,75-24,-119 32,-4 0,192-47,-159 42,0 3,0 1,42 1,297 5,-343 0,-1 2,1 1,36 11,-28-6,52 5,222-11,-171-6,-108 3,-23 0,0 0,0-2,18-2,-35 3,0 0,1 0,-1 0,0 0,0-1,1 1,-1 0,0 0,1-1,-1 1,0 0,0 0,0-1,1 1,-1 0,0-1,0 1,0 0,0-1,1 1,-1 0,0-1,0 1,0 0,0-1,0 1,0 0,0-1,0 1,0 0,0-1,0 1,0 0,0-1,-1 1,1 0,0-1,0 1,0 0,0-1,-1 1,1 0,0-1,0 1,0 0,-1 0,1-1,0 1,-1 0,1 0,0 0,0-1,-1 1,-15-16,-81-62,-200-120,189 129,-147-74,217 123,12 9,-1 1,0 0,-1 2,1 2,-2 0,-54-3,-27 9,85 2,0-1,0-1,0-2,1 0,-41-10,63 12,0-1,0 1,0-1,0 0,0 1,0-1,0 0,1 0,-1-1,0 1,0 0,1-1,-1 1,1-1,-1 1,1-1,0 1,0-1,-2-2,3 2,0 1,0 0,0-1,0 1,1 0,-1-1,0 1,1 0,-1 0,1-1,-1 1,1 0,-1 0,1 0,0 0,0-1,0 1,-1 0,1 0,0 0,0 1,0-1,0 0,1 0,-1 1,0-1,0 0,0 1,3-1,37-18,0 2,2 2,0 2,48-9,-83 20,62-13,114-40,-165 48,1 2,23-5,18-4,189-58,-176 53,-68 18,1 0,0 0,0 1,0 0,1 0,-1 0,0 1,9 2,-16-3,0 0,1 0,-1 0,0 0,0 1,1-1,-1 0,0 0,1 0,-1 0,0 0,1 0,-1 0,0 1,0-1,1 0,-1 0,0 0,0 1,0-1,1 0,-1 0,0 1,0-1,0 0,0 0,0 1,1-1,-1 0,0 1,0-1,0 0,0 1,0-1,0 0,0 0,0 1,-10 9,-23 8,29-17,-141 53,74-30,-65 24,-3-5,-249 41,66-32,-96 11,258-36,107-16,0-2,-90 4,-892-15,979-1,0-2,1-2,-77-20,108 20,1-1,-1 0,1-2,1-1,0-1,-33-23,50 31,0 1,1-1,0 0,0-1,0 1,0-1,-5-9,8 12,0 0,0 0,0 0,1 1,-1-1,0 0,1 0,0 0,-1 0,1 0,0 0,0 0,0 0,1 0,-1 0,0 0,1 0,-1 0,1 1,-1-1,1 0,0 0,0 0,0 1,0-1,0 0,3-2,7-7,1 1,0 1,0 0,1 0,0 1,0 1,1 0,15-5,122-35,-141 44,21-6,130-30,-27 11,-96 21,65-22,-64 17,130-45,-22 9,-98 30,83-20,-64 25,1 2,129-2,-191 13,21 0,0 1,0 0,0 2,0 2,31 8,-80-9,-17-2,-225-35,166 18,-137-21,207 27,25 3,17 0,32 1,-1 2,77 4,-77 1,0-2,86-10,-70 1,-40 7,-1-1,0-1,38-11,-12-1,-26 10,37-17,-53 21,1-1,-1 0,0-1,0 1,-1-1,1 0,-1 0,0 0,0 0,0-1,5-7,-6 4,1 0,1 0,0 1,0 0,0 0,1 0,0 1,0-1,1 1,0 1,0-1,0 1,13-6,-20 11,6-3,1 0,-1-1,0 1,0-1,9-9,-14 13,0-1,0 0,-1 0,1 0,0 0,-1 0,1 0,-1-1,1 1,-1 0,1 0,-1 0,0 0,1-1,-1 1,0 0,0 0,0-1,0 1,0 0,0 0,-1 0,1-1,0 1,-1 0,1 0,-1 0,1 0,-1-1,1 1,-1 0,0 0,1 0,-1 0,0 0,0 1,0-1,0 0,0 0,-1 0,-4-4,-1 0,0 0,0 1,0 0,-1 0,1 1,-1 0,0 0,0 1,0 0,0 0,0 1,-14-1,230 5,-128-3,-79-1,0 1,0 0,0 0,0 0,0 0,0 0,0 1,1-1,-1 0,0 0,0 1,0-1,0 0,0 1,0 0,0-1,1 2,-2-2,1 1,-1-1,0 1,0-1,0 1,0-1,0 1,0-1,0 1,0-1,0 1,0-1,0 1,0-1,-1 1,1-1,0 1,0-1,0 1,-1-1,1 1,0-1,-1 0,1 1,0-1,-1 1,-34 30,28-26,-40 29,-93 50,-60 15,193-96,-94 42,-43 21,99-44,14-7,2 0,-53 38,20-5,3 2,-92 102,117-108,1 2,2 2,-25 53,38-64,2 1,1 0,-17 73,30-105,1 0,1 0,-1 0,1 1,0-1,0 0,1 0,0 0,0 0,0 0,1-1,0 1,0 0,5 8,-3-6,2 0,-1 0,1-1,0 0,0-1,1 1,0-1,14 10,-3-5,0-1,1-1,0-1,0 0,0-2,1 0,0-1,22 2,42 1,1-5,0-3,-1-4,151-26,-136 11,181-59,-213 53,-1-2,-1-4,89-56,-146 82,0-1,0 0,-1 0,0 0,-1-1,1 1,-1-2,0 1,-1-1,6-9,-10 13,1 0,-1 0,1 0,-1 0,0 0,0-1,-1 1,1 0,-1 0,0-1,0 1,-1 0,1 0,-1-1,0 1,0 0,0 0,-1 0,1 0,-1 0,0 0,0 0,-1 1,-2-4,-1 0,0 0,-1 1,0 0,0 0,0 1,-1 0,0 0,0 0,0 1,0 1,-1-1,0 2,-14-4,-13-2,-73-5,88 11,-1 2,0 0,1 1,-1 1,0 1,1 0,0 2,0 1,0 1,1 0,0 1,1 2,-1 0,2 1,-20 14,10-3,1 1,1 1,2 2,0 0,2 2,0 0,-30 56,10-4,-57 156,40-53,53-160,1-1,2 1,0-1,2 1,0 0,4 30,-3-50,0 1,1-1,-1 0,1 1,0-1,0 0,1 0,-1 0,1 0,-1 0,1 0,0 0,0 0,0-1,0 1,1-1,-1 0,5 4,-3-4,0 0,0 0,1 0,-1-1,0 0,1 0,-1 0,1 0,-1 0,1-1,-1 0,7-1,7-1,1-1,-1-1,1-1,-1-1,27-11,-10-1,0-1,-2-2,48-38,2 0,-56 42,-4 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4T07:47:05.619"/>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0,'1585'0,"-1562"0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4T07:47:30.999"/>
    </inkml:context>
    <inkml:brush xml:id="br0">
      <inkml:brushProperty name="width" value="0.4" units="cm"/>
      <inkml:brushProperty name="height" value="0.8" units="cm"/>
      <inkml:brushProperty name="color" value="#A9D8FF"/>
      <inkml:brushProperty name="tip" value="rectangle"/>
      <inkml:brushProperty name="rasterOp" value="maskPen"/>
      <inkml:brushProperty name="ignorePressure" value="1"/>
    </inkml:brush>
  </inkml:definitions>
  <inkml:trace contextRef="#ctx0" brushRef="#br0">1 169,'3'-2,"1"-1,-1 1,0-1,1 1,0 0,0 0,0 1,0-1,0 1,0 0,0 0,6-1,55-2,-51 3,252 1,-118 1,-137-2,1 0,-1-1,1 0,-1-1,0 0,0-1,15-7,16-5,-23 11,0 2,0-1,0 2,0 1,0 0,21 3,-22-1,0-1,0 0,0-1,0-1,0-1,0 0,19-7,4-6,1 3,72-14,-83 22,1 2,-1 2,0 1,1 1,-1 1,0 2,43 11,-59-9,0 0,0 2,-1-1,0 2,0 0,13 12,33 21,-50-37,3 4,1 0,1-2,0 0,0 0,0-1,1-1,26 5,-20-8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4T07:47:33.528"/>
    </inkml:context>
    <inkml:brush xml:id="br0">
      <inkml:brushProperty name="width" value="0.4" units="cm"/>
      <inkml:brushProperty name="height" value="0.8" units="cm"/>
      <inkml:brushProperty name="color" value="#A9D8FF"/>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C93B0-EDF2-442D-A28B-37785DAD2A18}" type="datetimeFigureOut">
              <a:rPr lang="en-IN" smtClean="0"/>
              <a:t>29-01-2025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EEC01-723B-4E8D-A5B4-3A113F668F4F}" type="slidenum">
              <a:rPr lang="en-IN" smtClean="0"/>
              <a:t>‹#›</a:t>
            </a:fld>
            <a:endParaRPr lang="en-IN"/>
          </a:p>
        </p:txBody>
      </p:sp>
    </p:spTree>
    <p:extLst>
      <p:ext uri="{BB962C8B-B14F-4D97-AF65-F5344CB8AC3E}">
        <p14:creationId xmlns:p14="http://schemas.microsoft.com/office/powerpoint/2010/main" val="675722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BEEC01-723B-4E8D-A5B4-3A113F668F4F}" type="slidenum">
              <a:rPr lang="en-IN" smtClean="0"/>
              <a:t>1</a:t>
            </a:fld>
            <a:endParaRPr lang="en-IN"/>
          </a:p>
        </p:txBody>
      </p:sp>
    </p:spTree>
    <p:extLst>
      <p:ext uri="{BB962C8B-B14F-4D97-AF65-F5344CB8AC3E}">
        <p14:creationId xmlns:p14="http://schemas.microsoft.com/office/powerpoint/2010/main" val="84645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625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389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5351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1491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5398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3724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5749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722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510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905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6324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64708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169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63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98359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1/29/2025</a:t>
            </a:fld>
            <a:endParaRPr lang="en-US" dirty="0"/>
          </a:p>
        </p:txBody>
      </p:sp>
    </p:spTree>
    <p:extLst>
      <p:ext uri="{BB962C8B-B14F-4D97-AF65-F5344CB8AC3E}">
        <p14:creationId xmlns:p14="http://schemas.microsoft.com/office/powerpoint/2010/main" val="455435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4123632"/>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customXml" Target="../ink/ink4.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6.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customXml" Target="../ink/ink8.xml"/><Relationship Id="rId12" Type="http://schemas.openxmlformats.org/officeDocument/2006/relationships/customXml" Target="../ink/ink11.xml"/><Relationship Id="rId2" Type="http://schemas.openxmlformats.org/officeDocument/2006/relationships/hyperlink" Target="mailto:1234@vi%20nay" TargetMode="Externa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customXml" Target="../ink/ink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082E-4F47-0C04-190A-2ADD0EFCE60A}"/>
              </a:ext>
            </a:extLst>
          </p:cNvPr>
          <p:cNvSpPr>
            <a:spLocks noGrp="1"/>
          </p:cNvSpPr>
          <p:nvPr>
            <p:ph type="ctrTitle"/>
          </p:nvPr>
        </p:nvSpPr>
        <p:spPr>
          <a:xfrm>
            <a:off x="293780" y="1074660"/>
            <a:ext cx="11898220" cy="1042221"/>
          </a:xfrm>
        </p:spPr>
        <p:txBody>
          <a:bodyPr>
            <a:normAutofit/>
          </a:bodyPr>
          <a:lstStyle/>
          <a:p>
            <a:pPr algn="ctr"/>
            <a:r>
              <a:rPr lang="en-IN" dirty="0">
                <a:solidFill>
                  <a:srgbClr val="7030A0"/>
                </a:solidFill>
                <a:latin typeface="Algerian" panose="04020705040A02060702" pitchFamily="82" charset="0"/>
              </a:rPr>
              <a:t>MANUAL TESTING PROJECT</a:t>
            </a:r>
          </a:p>
        </p:txBody>
      </p:sp>
      <p:sp>
        <p:nvSpPr>
          <p:cNvPr id="3" name="Subtitle 2">
            <a:extLst>
              <a:ext uri="{FF2B5EF4-FFF2-40B4-BE49-F238E27FC236}">
                <a16:creationId xmlns:a16="http://schemas.microsoft.com/office/drawing/2014/main" id="{2B4E8907-CEF8-4BC1-12AE-532EC0960889}"/>
              </a:ext>
            </a:extLst>
          </p:cNvPr>
          <p:cNvSpPr>
            <a:spLocks noGrp="1"/>
          </p:cNvSpPr>
          <p:nvPr>
            <p:ph type="subTitle" idx="1"/>
          </p:nvPr>
        </p:nvSpPr>
        <p:spPr>
          <a:xfrm>
            <a:off x="639098" y="4542503"/>
            <a:ext cx="4257368" cy="1681316"/>
          </a:xfrm>
        </p:spPr>
        <p:txBody>
          <a:bodyPr>
            <a:noAutofit/>
          </a:bodyPr>
          <a:lstStyle/>
          <a:p>
            <a:pPr algn="l"/>
            <a:r>
              <a:rPr lang="en-IN" sz="2400" b="1" u="sng" dirty="0">
                <a:solidFill>
                  <a:schemeClr val="tx1"/>
                </a:solidFill>
                <a:latin typeface="Times New Roman" panose="02020603050405020304" pitchFamily="18" charset="0"/>
                <a:cs typeface="Times New Roman" panose="02020603050405020304" pitchFamily="18" charset="0"/>
              </a:rPr>
              <a:t>GROUP MEMBER:-</a:t>
            </a:r>
          </a:p>
          <a:p>
            <a:pPr marL="342900" indent="-342900" algn="l">
              <a:buClr>
                <a:schemeClr val="tx1"/>
              </a:buClr>
              <a:buAutoNum type="arabicParenR"/>
            </a:pPr>
            <a:r>
              <a:rPr lang="en-IN" sz="2000" dirty="0">
                <a:solidFill>
                  <a:schemeClr val="tx1"/>
                </a:solidFill>
                <a:latin typeface="Arial" panose="020B0604020202020204" pitchFamily="34" charset="0"/>
                <a:cs typeface="Arial" panose="020B0604020202020204" pitchFamily="34" charset="0"/>
              </a:rPr>
              <a:t>Vinayak .N. Rathod(TL)</a:t>
            </a:r>
          </a:p>
          <a:p>
            <a:pPr marL="342900" indent="-342900" algn="l">
              <a:buClr>
                <a:schemeClr val="tx1"/>
              </a:buClr>
              <a:buAutoNum type="arabicParenR"/>
            </a:pPr>
            <a:r>
              <a:rPr lang="en-IN" sz="2000" dirty="0">
                <a:solidFill>
                  <a:schemeClr val="tx1"/>
                </a:solidFill>
                <a:latin typeface="Arial" panose="020B0604020202020204" pitchFamily="34" charset="0"/>
                <a:cs typeface="Arial" panose="020B0604020202020204" pitchFamily="34" charset="0"/>
              </a:rPr>
              <a:t>Prathamesh Jadhav(TM)</a:t>
            </a:r>
          </a:p>
        </p:txBody>
      </p:sp>
      <p:sp>
        <p:nvSpPr>
          <p:cNvPr id="9" name="TextBox 8">
            <a:extLst>
              <a:ext uri="{FF2B5EF4-FFF2-40B4-BE49-F238E27FC236}">
                <a16:creationId xmlns:a16="http://schemas.microsoft.com/office/drawing/2014/main" id="{0FFBD34A-1CA8-1D76-0EFA-3C5BE20DE4F7}"/>
              </a:ext>
            </a:extLst>
          </p:cNvPr>
          <p:cNvSpPr txBox="1"/>
          <p:nvPr/>
        </p:nvSpPr>
        <p:spPr>
          <a:xfrm>
            <a:off x="-62805" y="2713427"/>
            <a:ext cx="12192000" cy="613245"/>
          </a:xfrm>
          <a:prstGeom prst="rect">
            <a:avLst/>
          </a:prstGeom>
          <a:noFill/>
        </p:spPr>
        <p:txBody>
          <a:bodyPr wrap="square" rtlCol="0">
            <a:spAutoFit/>
          </a:bodyPr>
          <a:lstStyle/>
          <a:p>
            <a:pPr algn="ctr">
              <a:lnSpc>
                <a:spcPct val="115000"/>
              </a:lnSpc>
              <a:spcAft>
                <a:spcPts val="800"/>
              </a:spcAft>
            </a:pPr>
            <a:r>
              <a:rPr lang="en-IN" sz="3200" b="1" u="sng"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3200" b="1" u="sng" dirty="0">
                <a:latin typeface="Times New Roman" panose="02020603050405020304" pitchFamily="18" charset="0"/>
                <a:ea typeface="Times New Roman" panose="02020603050405020304" pitchFamily="18" charset="0"/>
                <a:cs typeface="Times New Roman" panose="02020603050405020304" pitchFamily="18" charset="0"/>
              </a:rPr>
              <a:t>IN-FLOW INVENTORY APPLICATION</a:t>
            </a:r>
            <a:r>
              <a:rPr lang="en-IN" sz="3200" b="1" u="sng"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3200" u="sng"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AC9E9F9-F1E9-51F7-C6F4-695882072124}"/>
              </a:ext>
            </a:extLst>
          </p:cNvPr>
          <p:cNvSpPr txBox="1"/>
          <p:nvPr/>
        </p:nvSpPr>
        <p:spPr>
          <a:xfrm>
            <a:off x="8534400" y="4238641"/>
            <a:ext cx="3146323" cy="1219565"/>
          </a:xfrm>
          <a:prstGeom prst="rect">
            <a:avLst/>
          </a:prstGeom>
          <a:noFill/>
        </p:spPr>
        <p:txBody>
          <a:bodyPr wrap="square" rtlCol="0">
            <a:spAutoFit/>
          </a:bodyPr>
          <a:lstStyle/>
          <a:p>
            <a:endParaRPr lang="en-IN" sz="2400" b="1" u="sng" dirty="0">
              <a:latin typeface="Times New Roman" panose="02020603050405020304" pitchFamily="18" charset="0"/>
              <a:cs typeface="Times New Roman" panose="02020603050405020304" pitchFamily="18" charset="0"/>
            </a:endParaRPr>
          </a:p>
          <a:p>
            <a:r>
              <a:rPr lang="en-IN" sz="2400" b="1" u="sng" dirty="0">
                <a:latin typeface="Times New Roman" panose="02020603050405020304" pitchFamily="18" charset="0"/>
                <a:cs typeface="Times New Roman" panose="02020603050405020304" pitchFamily="18" charset="0"/>
              </a:rPr>
              <a:t>GUIDED BY:-</a:t>
            </a:r>
          </a:p>
          <a:p>
            <a:pPr>
              <a:lnSpc>
                <a:spcPct val="115000"/>
              </a:lnSpc>
              <a:spcAft>
                <a:spcPts val="800"/>
              </a:spcAft>
            </a:pPr>
            <a:r>
              <a:rPr lang="en-IN" sz="2400" dirty="0">
                <a:effectLst/>
                <a:latin typeface="Arial" panose="020B0604020202020204" pitchFamily="34" charset="0"/>
                <a:ea typeface="Times New Roman" panose="02020603050405020304" pitchFamily="18" charset="0"/>
                <a:cs typeface="Arial" panose="020B0604020202020204" pitchFamily="34" charset="0"/>
              </a:rPr>
              <a:t>Miss. Pratiksha M</a:t>
            </a:r>
            <a:r>
              <a:rPr lang="en-IN" sz="2400" dirty="0">
                <a:latin typeface="Arial" panose="020B0604020202020204" pitchFamily="34" charset="0"/>
                <a:ea typeface="Times New Roman" panose="02020603050405020304" pitchFamily="18" charset="0"/>
                <a:cs typeface="Arial" panose="020B0604020202020204" pitchFamily="34" charset="0"/>
              </a:rPr>
              <a:t>am</a:t>
            </a:r>
            <a:r>
              <a:rPr lang="en-IN" sz="2400" dirty="0">
                <a:effectLst/>
                <a:latin typeface="Arial" panose="020B0604020202020204" pitchFamily="34" charset="0"/>
                <a:ea typeface="Times New Roman" panose="02020603050405020304" pitchFamily="18" charset="0"/>
                <a:cs typeface="Arial" panose="020B0604020202020204" pitchFamily="34" charset="0"/>
              </a:rPr>
              <a:t>  </a:t>
            </a:r>
          </a:p>
        </p:txBody>
      </p:sp>
      <p:pic>
        <p:nvPicPr>
          <p:cNvPr id="6" name="object 2">
            <a:extLst>
              <a:ext uri="{FF2B5EF4-FFF2-40B4-BE49-F238E27FC236}">
                <a16:creationId xmlns:a16="http://schemas.microsoft.com/office/drawing/2014/main" id="{75B015E4-2A71-84FD-DFBF-2E04BC0386BC}"/>
              </a:ext>
            </a:extLst>
          </p:cNvPr>
          <p:cNvPicPr/>
          <p:nvPr/>
        </p:nvPicPr>
        <p:blipFill>
          <a:blip r:embed="rId3" cstate="print"/>
          <a:stretch>
            <a:fillRect/>
          </a:stretch>
        </p:blipFill>
        <p:spPr>
          <a:xfrm>
            <a:off x="0" y="9893"/>
            <a:ext cx="2320413" cy="953704"/>
          </a:xfrm>
          <a:prstGeom prst="rect">
            <a:avLst/>
          </a:prstGeom>
        </p:spPr>
      </p:pic>
    </p:spTree>
    <p:extLst>
      <p:ext uri="{BB962C8B-B14F-4D97-AF65-F5344CB8AC3E}">
        <p14:creationId xmlns:p14="http://schemas.microsoft.com/office/powerpoint/2010/main" val="197897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A05B-4992-B11F-25AC-454301014844}"/>
              </a:ext>
            </a:extLst>
          </p:cNvPr>
          <p:cNvSpPr>
            <a:spLocks noGrp="1"/>
          </p:cNvSpPr>
          <p:nvPr>
            <p:ph type="title"/>
          </p:nvPr>
        </p:nvSpPr>
        <p:spPr>
          <a:xfrm>
            <a:off x="3156154" y="609600"/>
            <a:ext cx="8357419" cy="1320800"/>
          </a:xfrm>
        </p:spPr>
        <p:txBody>
          <a:bodyPr>
            <a:normAutofit/>
          </a:bodyPr>
          <a:lstStyle/>
          <a:p>
            <a:pPr marL="571500" indent="-571500">
              <a:buFont typeface="Wingdings" panose="05000000000000000000" pitchFamily="2" charset="2"/>
              <a:buChar char="Ø"/>
            </a:pPr>
            <a:r>
              <a:rPr lang="en-US" sz="4000" dirty="0">
                <a:solidFill>
                  <a:schemeClr val="tx1">
                    <a:lumMod val="95000"/>
                    <a:lumOff val="5000"/>
                  </a:schemeClr>
                </a:solidFill>
                <a:latin typeface="Algerian" panose="04020705040A02060702" pitchFamily="82" charset="0"/>
              </a:rPr>
              <a:t>Experience</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4A92DA9D-C71B-318C-5BA5-8254B45C8757}"/>
              </a:ext>
            </a:extLst>
          </p:cNvPr>
          <p:cNvSpPr>
            <a:spLocks noGrp="1"/>
          </p:cNvSpPr>
          <p:nvPr>
            <p:ph idx="1"/>
          </p:nvPr>
        </p:nvSpPr>
        <p:spPr>
          <a:xfrm>
            <a:off x="677334" y="1504335"/>
            <a:ext cx="11141040" cy="4537027"/>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Gained in-depth knowledge of inventory management systems.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Improved problem-solving and debugging skills.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Improved communication in Group Discussion.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Ability to develop the Text Case from give Test Scenario.</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we learn how the Application is tested without using any Tools or Test Scripts.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Learn how to manage Time / how to complete the project in given Deadline.</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788371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CC7A-0612-D03B-7975-D8C66B257C87}"/>
              </a:ext>
            </a:extLst>
          </p:cNvPr>
          <p:cNvSpPr>
            <a:spLocks noGrp="1"/>
          </p:cNvSpPr>
          <p:nvPr>
            <p:ph type="title"/>
          </p:nvPr>
        </p:nvSpPr>
        <p:spPr>
          <a:xfrm>
            <a:off x="-355928" y="609600"/>
            <a:ext cx="10719128" cy="904568"/>
          </a:xfrm>
        </p:spPr>
        <p:txBody>
          <a:bodyPr>
            <a:normAutofit/>
          </a:bodyPr>
          <a:lstStyle/>
          <a:p>
            <a:pPr marL="571500" indent="-571500" algn="ctr">
              <a:buFont typeface="Wingdings" panose="05000000000000000000" pitchFamily="2" charset="2"/>
              <a:buChar char="Ø"/>
            </a:pPr>
            <a:r>
              <a:rPr lang="en-US" sz="4400" dirty="0">
                <a:solidFill>
                  <a:schemeClr val="tx1">
                    <a:lumMod val="95000"/>
                    <a:lumOff val="5000"/>
                  </a:schemeClr>
                </a:solidFill>
                <a:latin typeface="Algerian" panose="04020705040A02060702" pitchFamily="82" charset="0"/>
              </a:rPr>
              <a:t>VOTE OF THANKS</a:t>
            </a:r>
            <a:endParaRPr lang="en-IN" sz="4400" dirty="0">
              <a:solidFill>
                <a:schemeClr val="tx1">
                  <a:lumMod val="95000"/>
                  <a:lumOff val="5000"/>
                </a:schemeClr>
              </a:solidFill>
              <a:latin typeface="Algerian" panose="04020705040A02060702" pitchFamily="82" charset="0"/>
            </a:endParaRPr>
          </a:p>
        </p:txBody>
      </p:sp>
      <p:sp>
        <p:nvSpPr>
          <p:cNvPr id="7" name="TextBox 6">
            <a:extLst>
              <a:ext uri="{FF2B5EF4-FFF2-40B4-BE49-F238E27FC236}">
                <a16:creationId xmlns:a16="http://schemas.microsoft.com/office/drawing/2014/main" id="{96B96C38-B450-6751-BFB2-E064C0C6BE04}"/>
              </a:ext>
            </a:extLst>
          </p:cNvPr>
          <p:cNvSpPr txBox="1"/>
          <p:nvPr/>
        </p:nvSpPr>
        <p:spPr>
          <a:xfrm>
            <a:off x="511277" y="1911280"/>
            <a:ext cx="10962968" cy="4278094"/>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Thank you so much mam for your guidance and support on our project. ​ Your help has made a big difference, and we really appreciate it.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Thank to my Team Member and all of you for your Support.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Thank You for believing in us and for being such an inspring  mentor.</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8"/>
            <a:r>
              <a:rPr lang="en-US" sz="2800" b="1" dirty="0">
                <a:latin typeface="Times New Roman" panose="02020603050405020304" pitchFamily="18" charset="0"/>
                <a:cs typeface="Times New Roman" panose="02020603050405020304" pitchFamily="18" charset="0"/>
              </a:rPr>
              <a:t>				Regards</a:t>
            </a:r>
            <a:r>
              <a:rPr lang="en-US" sz="2800" dirty="0">
                <a:latin typeface="Times New Roman" panose="02020603050405020304" pitchFamily="18" charset="0"/>
                <a:cs typeface="Times New Roman" panose="02020603050405020304" pitchFamily="18" charset="0"/>
              </a:rPr>
              <a:t>:- Vinayak &amp; Prathamesh</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1359561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E83D86-F6F6-106A-6B06-838E0D87D5B4}"/>
              </a:ext>
            </a:extLst>
          </p:cNvPr>
          <p:cNvPicPr>
            <a:picLocks noChangeAspect="1"/>
          </p:cNvPicPr>
          <p:nvPr/>
        </p:nvPicPr>
        <p:blipFill>
          <a:blip r:embed="rId2"/>
          <a:stretch>
            <a:fillRect/>
          </a:stretch>
        </p:blipFill>
        <p:spPr>
          <a:xfrm>
            <a:off x="0" y="8387"/>
            <a:ext cx="12191999" cy="6849613"/>
          </a:xfrm>
          <a:prstGeom prst="rect">
            <a:avLst/>
          </a:prstGeom>
        </p:spPr>
      </p:pic>
    </p:spTree>
    <p:extLst>
      <p:ext uri="{BB962C8B-B14F-4D97-AF65-F5344CB8AC3E}">
        <p14:creationId xmlns:p14="http://schemas.microsoft.com/office/powerpoint/2010/main" val="237752266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D0A6F-B31C-2277-EA42-A9B42C831371}"/>
              </a:ext>
            </a:extLst>
          </p:cNvPr>
          <p:cNvSpPr>
            <a:spLocks noGrp="1"/>
          </p:cNvSpPr>
          <p:nvPr>
            <p:ph type="title"/>
          </p:nvPr>
        </p:nvSpPr>
        <p:spPr>
          <a:xfrm>
            <a:off x="619759" y="265472"/>
            <a:ext cx="9320653" cy="924232"/>
          </a:xfrm>
        </p:spPr>
        <p:txBody>
          <a:bodyPr>
            <a:normAutofit/>
          </a:bodyPr>
          <a:lstStyle/>
          <a:p>
            <a:pPr marL="685800" indent="-685800" algn="ctr">
              <a:buFont typeface="Wingdings" panose="05000000000000000000" pitchFamily="2" charset="2"/>
              <a:buChar char="Ø"/>
            </a:pPr>
            <a:r>
              <a:rPr lang="en-US" sz="4800" dirty="0">
                <a:solidFill>
                  <a:schemeClr val="tx1">
                    <a:lumMod val="95000"/>
                    <a:lumOff val="5000"/>
                  </a:schemeClr>
                </a:solidFill>
                <a:latin typeface="Algerian" panose="04020705040A02060702" pitchFamily="82" charset="0"/>
              </a:rPr>
              <a:t>EXPLANATION OF PROJECT</a:t>
            </a:r>
            <a:endParaRPr lang="en-IN" sz="4800" dirty="0">
              <a:solidFill>
                <a:schemeClr val="tx1">
                  <a:lumMod val="95000"/>
                  <a:lumOff val="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767CFE2-FBDC-2FA3-4971-24E8A0F2A303}"/>
              </a:ext>
            </a:extLst>
          </p:cNvPr>
          <p:cNvSpPr>
            <a:spLocks noGrp="1"/>
          </p:cNvSpPr>
          <p:nvPr>
            <p:ph idx="1"/>
          </p:nvPr>
        </p:nvSpPr>
        <p:spPr>
          <a:xfrm>
            <a:off x="677334" y="1278195"/>
            <a:ext cx="11131208" cy="5132438"/>
          </a:xfrm>
        </p:spPr>
        <p:txBody>
          <a:bodyPr>
            <a:normAutofit lnSpcReduction="10000"/>
          </a:bodyPr>
          <a:lstStyle/>
          <a:p>
            <a:pPr marL="0" indent="0">
              <a:buNone/>
            </a:pPr>
            <a:r>
              <a:rPr lang="en-US" b="1" u="sng" dirty="0">
                <a:latin typeface="Arial" panose="020B0604020202020204" pitchFamily="34" charset="0"/>
                <a:cs typeface="Arial" panose="020B0604020202020204" pitchFamily="34" charset="0"/>
              </a:rPr>
              <a:t>INFLOW INVENTORY APPLICATION:-</a:t>
            </a:r>
          </a:p>
          <a:p>
            <a:pPr marL="0" indent="0">
              <a:buNone/>
            </a:pPr>
            <a:r>
              <a:rPr lang="en-US" dirty="0"/>
              <a:t>   </a:t>
            </a:r>
            <a:r>
              <a:rPr lang="en-US" dirty="0">
                <a:latin typeface="Times New Roman" panose="02020603050405020304" pitchFamily="18" charset="0"/>
                <a:cs typeface="Times New Roman" panose="02020603050405020304" pitchFamily="18" charset="0"/>
              </a:rPr>
              <a:t>Inflow Inventory is an inventory management software that can also play a role in software testing or application that mange inventory data.</a:t>
            </a:r>
          </a:p>
          <a:p>
            <a:pPr marL="0" indent="0">
              <a:buNone/>
            </a:pPr>
            <a:r>
              <a:rPr lang="en-US" dirty="0">
                <a:latin typeface="Times New Roman" panose="02020603050405020304" pitchFamily="18" charset="0"/>
                <a:cs typeface="Times New Roman" panose="02020603050405020304" pitchFamily="18" charset="0"/>
              </a:rPr>
              <a:t>Inflow Inventory can be valuable tool for testing inventory management software, providing a robust framework to validate functionality, performance and usability.</a:t>
            </a:r>
          </a:p>
          <a:p>
            <a:pPr marL="0" indent="0">
              <a:buNone/>
            </a:pPr>
            <a:r>
              <a:rPr lang="en-US" b="1" u="sng" dirty="0">
                <a:latin typeface="Times New Roman" panose="02020603050405020304" pitchFamily="18" charset="0"/>
                <a:cs typeface="Times New Roman" panose="02020603050405020304" pitchFamily="18" charset="0"/>
              </a:rPr>
              <a:t>Features:</a:t>
            </a:r>
          </a:p>
          <a:p>
            <a:pPr marL="0" indent="0">
              <a:buNone/>
            </a:pPr>
            <a:r>
              <a:rPr lang="en-US" dirty="0">
                <a:latin typeface="Times New Roman" panose="02020603050405020304" pitchFamily="18" charset="0"/>
                <a:cs typeface="Times New Roman" panose="02020603050405020304" pitchFamily="18" charset="0"/>
              </a:rPr>
              <a:t>Creation of new purchase orders with predefined templates.</a:t>
            </a:r>
          </a:p>
          <a:p>
            <a:pPr marL="0" indent="0">
              <a:buNone/>
            </a:pPr>
            <a:r>
              <a:rPr lang="en-US" dirty="0">
                <a:latin typeface="Times New Roman" panose="02020603050405020304" pitchFamily="18" charset="0"/>
                <a:cs typeface="Times New Roman" panose="02020603050405020304" pitchFamily="18" charset="0"/>
              </a:rPr>
              <a:t>Vendor management and approval workflows.</a:t>
            </a:r>
          </a:p>
          <a:p>
            <a:pPr marL="0" indent="0">
              <a:buNone/>
            </a:pPr>
            <a:r>
              <a:rPr lang="en-US" dirty="0">
                <a:latin typeface="Times New Roman" panose="02020603050405020304" pitchFamily="18" charset="0"/>
                <a:cs typeface="Times New Roman" panose="02020603050405020304" pitchFamily="18" charset="0"/>
              </a:rPr>
              <a:t>Automatic inventory updates upon order receipt.</a:t>
            </a:r>
          </a:p>
          <a:p>
            <a:pPr marL="0" indent="0">
              <a:buNone/>
            </a:pPr>
            <a:r>
              <a:rPr lang="en-US" dirty="0">
                <a:latin typeface="Times New Roman" panose="02020603050405020304" pitchFamily="18" charset="0"/>
                <a:cs typeface="Times New Roman" panose="02020603050405020304" pitchFamily="18" charset="0"/>
              </a:rPr>
              <a:t>Real-time status tracking of orders.</a:t>
            </a:r>
          </a:p>
          <a:p>
            <a:pPr marL="0" indent="0">
              <a:buNone/>
            </a:pPr>
            <a:r>
              <a:rPr lang="en-US" b="1" u="sng" dirty="0">
                <a:latin typeface="Times New Roman" panose="02020603050405020304" pitchFamily="18" charset="0"/>
                <a:cs typeface="Times New Roman" panose="02020603050405020304" pitchFamily="18" charset="0"/>
              </a:rPr>
              <a:t>Benefits:</a:t>
            </a:r>
          </a:p>
          <a:p>
            <a:pPr marL="0" indent="0">
              <a:buNone/>
            </a:pPr>
            <a:r>
              <a:rPr lang="en-US" dirty="0">
                <a:latin typeface="Times New Roman" panose="02020603050405020304" pitchFamily="18" charset="0"/>
                <a:cs typeface="Times New Roman" panose="02020603050405020304" pitchFamily="18" charset="0"/>
              </a:rPr>
              <a:t>Simplified procurement process.</a:t>
            </a:r>
          </a:p>
          <a:p>
            <a:pPr marL="0" indent="0">
              <a:buNone/>
            </a:pPr>
            <a:r>
              <a:rPr lang="en-US" dirty="0">
                <a:latin typeface="Times New Roman" panose="02020603050405020304" pitchFamily="18" charset="0"/>
                <a:cs typeface="Times New Roman" panose="02020603050405020304" pitchFamily="18" charset="0"/>
              </a:rPr>
              <a:t>Enhanced visibility into vendor performance.</a:t>
            </a:r>
          </a:p>
          <a:p>
            <a:pPr marL="0" indent="0">
              <a:buNone/>
            </a:pPr>
            <a:r>
              <a:rPr lang="en-US" dirty="0">
                <a:latin typeface="Times New Roman" panose="02020603050405020304" pitchFamily="18" charset="0"/>
                <a:cs typeface="Times New Roman" panose="02020603050405020304" pitchFamily="18" charset="0"/>
              </a:rPr>
              <a:t>Reduction in processing time and errors.</a:t>
            </a:r>
          </a:p>
          <a:p>
            <a:endParaRPr lang="en-US" dirty="0"/>
          </a:p>
          <a:p>
            <a:pPr marL="0" indent="0">
              <a:buNone/>
            </a:pPr>
            <a:endParaRPr lang="en-US" dirty="0"/>
          </a:p>
        </p:txBody>
      </p:sp>
    </p:spTree>
    <p:extLst>
      <p:ext uri="{BB962C8B-B14F-4D97-AF65-F5344CB8AC3E}">
        <p14:creationId xmlns:p14="http://schemas.microsoft.com/office/powerpoint/2010/main" val="2541292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2332-49F9-F7E0-699F-CA86CB4A4C84}"/>
              </a:ext>
            </a:extLst>
          </p:cNvPr>
          <p:cNvSpPr>
            <a:spLocks noGrp="1"/>
          </p:cNvSpPr>
          <p:nvPr>
            <p:ph type="ctrTitle"/>
          </p:nvPr>
        </p:nvSpPr>
        <p:spPr>
          <a:xfrm rot="10800000" flipV="1">
            <a:off x="1026100" y="353961"/>
            <a:ext cx="9002802" cy="955133"/>
          </a:xfrm>
        </p:spPr>
        <p:txBody>
          <a:bodyPr>
            <a:noAutofit/>
          </a:bodyPr>
          <a:lstStyle/>
          <a:p>
            <a:pPr marL="685800" indent="-685800" algn="ctr">
              <a:buFont typeface="Wingdings" panose="05000000000000000000" pitchFamily="2" charset="2"/>
              <a:buChar char="Ø"/>
            </a:pPr>
            <a:r>
              <a:rPr lang="en-IN" sz="4800" dirty="0">
                <a:solidFill>
                  <a:schemeClr val="tx1">
                    <a:lumMod val="95000"/>
                    <a:lumOff val="5000"/>
                  </a:schemeClr>
                </a:solidFill>
                <a:latin typeface="Algerian" panose="04020705040A02060702" pitchFamily="82" charset="0"/>
              </a:rPr>
              <a:t>ROLE AND RESPONSIBILTY</a:t>
            </a:r>
          </a:p>
        </p:txBody>
      </p:sp>
      <p:sp>
        <p:nvSpPr>
          <p:cNvPr id="3" name="Subtitle 2">
            <a:extLst>
              <a:ext uri="{FF2B5EF4-FFF2-40B4-BE49-F238E27FC236}">
                <a16:creationId xmlns:a16="http://schemas.microsoft.com/office/drawing/2014/main" id="{58ABD578-E23F-F846-E1D7-867EC4608FF0}"/>
              </a:ext>
            </a:extLst>
          </p:cNvPr>
          <p:cNvSpPr>
            <a:spLocks noGrp="1"/>
          </p:cNvSpPr>
          <p:nvPr>
            <p:ph type="subTitle" idx="1"/>
          </p:nvPr>
        </p:nvSpPr>
        <p:spPr>
          <a:xfrm>
            <a:off x="1026100" y="1595957"/>
            <a:ext cx="10842245" cy="1354633"/>
          </a:xfrm>
        </p:spPr>
        <p:txBody>
          <a:bodyPr/>
          <a:lstStyle/>
          <a:p>
            <a:pPr algn="l"/>
            <a:endParaRPr lang="en-IN" sz="2800" b="1" u="sng" dirty="0">
              <a:solidFill>
                <a:schemeClr val="tx1">
                  <a:lumMod val="95000"/>
                  <a:lumOff val="5000"/>
                </a:schemeClr>
              </a:solidFill>
            </a:endParaRPr>
          </a:p>
          <a:p>
            <a:pPr algn="ctr"/>
            <a:endParaRPr lang="en-IN" dirty="0"/>
          </a:p>
          <a:p>
            <a:pPr algn="ctr"/>
            <a:endParaRPr lang="en-IN" dirty="0"/>
          </a:p>
          <a:p>
            <a:pPr algn="ctr"/>
            <a:endParaRPr lang="en-IN" dirty="0"/>
          </a:p>
          <a:p>
            <a:pPr algn="ctr"/>
            <a:endParaRPr lang="en-IN" dirty="0"/>
          </a:p>
        </p:txBody>
      </p:sp>
      <p:sp>
        <p:nvSpPr>
          <p:cNvPr id="4" name="TextBox 3">
            <a:extLst>
              <a:ext uri="{FF2B5EF4-FFF2-40B4-BE49-F238E27FC236}">
                <a16:creationId xmlns:a16="http://schemas.microsoft.com/office/drawing/2014/main" id="{78C4F45E-AE2C-7D14-BE03-B14B30584E1E}"/>
              </a:ext>
            </a:extLst>
          </p:cNvPr>
          <p:cNvSpPr txBox="1"/>
          <p:nvPr/>
        </p:nvSpPr>
        <p:spPr>
          <a:xfrm>
            <a:off x="422787" y="1509994"/>
            <a:ext cx="11641393" cy="6063198"/>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 </a:t>
            </a:r>
            <a:r>
              <a:rPr lang="en-US" sz="2400" b="1" u="sng" dirty="0">
                <a:latin typeface="Arial" panose="020B0604020202020204" pitchFamily="34" charset="0"/>
                <a:cs typeface="Arial" panose="020B0604020202020204" pitchFamily="34" charset="0"/>
              </a:rPr>
              <a:t>RESPONSIBILITIES:-</a:t>
            </a:r>
            <a:r>
              <a:rPr lang="en-US" sz="2400" dirty="0">
                <a:latin typeface="Times New Roman" panose="02020603050405020304" pitchFamily="18" charset="0"/>
                <a:cs typeface="Times New Roman" panose="02020603050405020304" pitchFamily="18" charset="0"/>
              </a:rPr>
              <a:t>Performing all the Test cases &amp; Create Defect Report</a:t>
            </a:r>
          </a:p>
          <a:p>
            <a:endParaRPr lang="en-US" sz="2400" dirty="0">
              <a:latin typeface="Times New Roman" panose="02020603050405020304" pitchFamily="18" charset="0"/>
              <a:cs typeface="Times New Roman" panose="02020603050405020304" pitchFamily="18" charset="0"/>
            </a:endParaRPr>
          </a:p>
          <a:p>
            <a:endParaRPr lang="en-US" sz="2400" b="1" u="sng" dirty="0">
              <a:latin typeface="Arial" panose="020B0604020202020204" pitchFamily="34" charset="0"/>
              <a:cs typeface="Arial" panose="020B0604020202020204" pitchFamily="34" charset="0"/>
            </a:endParaRPr>
          </a:p>
          <a:p>
            <a:endParaRPr lang="en-US" sz="2400" b="1" u="sng" dirty="0">
              <a:latin typeface="Arial" panose="020B0604020202020204" pitchFamily="34" charset="0"/>
              <a:cs typeface="Arial" panose="020B0604020202020204" pitchFamily="34" charset="0"/>
            </a:endParaRPr>
          </a:p>
          <a:p>
            <a:r>
              <a:rPr lang="en-US" sz="2400" b="1" u="sng" dirty="0">
                <a:latin typeface="Arial" panose="020B0604020202020204" pitchFamily="34" charset="0"/>
                <a:cs typeface="Arial" panose="020B0604020202020204" pitchFamily="34" charset="0"/>
              </a:rPr>
              <a:t>List of Function</a:t>
            </a:r>
            <a:r>
              <a:rPr lang="en-US" sz="2400" b="1" dirty="0">
                <a:latin typeface="Arial" panose="020B0604020202020204"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This Function done by </a:t>
            </a:r>
            <a:r>
              <a:rPr lang="en-US" sz="2400" b="1" dirty="0">
                <a:latin typeface="Times New Roman" panose="02020603050405020304" pitchFamily="18" charset="0"/>
                <a:cs typeface="Times New Roman" panose="02020603050405020304" pitchFamily="18" charset="0"/>
              </a:rPr>
              <a:t>Vinayak Rathod(TL)</a:t>
            </a:r>
          </a:p>
          <a:p>
            <a:endParaRPr lang="en-US" sz="2400" b="1" u="sng"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Vendor										9.Search				</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Contact										10.Vendor Product Code</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Phone											11.Quantity</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Vendor address								12.Unit Price</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ADD Shipping								13.Discount</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Order #										14.Sub-total</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Item Dialog Box-ADD NEW					15.Taxing Scheme</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Item Dialog Box-ADD Button				16.Currency </a:t>
            </a:r>
          </a:p>
          <a:p>
            <a:endParaRPr lang="en-US" sz="2400" b="1" u="sng"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948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D72B-E0A3-2453-AC24-1636770EB694}"/>
              </a:ext>
            </a:extLst>
          </p:cNvPr>
          <p:cNvSpPr>
            <a:spLocks noGrp="1"/>
          </p:cNvSpPr>
          <p:nvPr>
            <p:ph type="title"/>
          </p:nvPr>
        </p:nvSpPr>
        <p:spPr>
          <a:xfrm>
            <a:off x="1058334" y="228600"/>
            <a:ext cx="8596668" cy="1320800"/>
          </a:xfrm>
        </p:spPr>
        <p:txBody>
          <a:bodyPr/>
          <a:lstStyle/>
          <a:p>
            <a:pPr algn="ctr"/>
            <a:br>
              <a:rPr lang="en-US" b="1" u="sng" dirty="0">
                <a:solidFill>
                  <a:schemeClr val="tx1">
                    <a:lumMod val="95000"/>
                    <a:lumOff val="5000"/>
                  </a:schemeClr>
                </a:solidFill>
              </a:rPr>
            </a:br>
            <a:endParaRPr lang="en-IN" b="1" u="sng" dirty="0">
              <a:solidFill>
                <a:schemeClr val="tx1">
                  <a:lumMod val="95000"/>
                  <a:lumOff val="5000"/>
                </a:schemeClr>
              </a:solidFill>
            </a:endParaRPr>
          </a:p>
        </p:txBody>
      </p:sp>
      <p:sp>
        <p:nvSpPr>
          <p:cNvPr id="7" name="TextBox 6">
            <a:extLst>
              <a:ext uri="{FF2B5EF4-FFF2-40B4-BE49-F238E27FC236}">
                <a16:creationId xmlns:a16="http://schemas.microsoft.com/office/drawing/2014/main" id="{47252954-A17C-4138-6A69-313955F4C35F}"/>
              </a:ext>
            </a:extLst>
          </p:cNvPr>
          <p:cNvSpPr txBox="1"/>
          <p:nvPr/>
        </p:nvSpPr>
        <p:spPr>
          <a:xfrm>
            <a:off x="767079" y="1056312"/>
            <a:ext cx="10691857" cy="3785652"/>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This function done by</a:t>
            </a:r>
            <a:r>
              <a:rPr lang="en-US" sz="1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Prathamesh.T.Jadhav(TM)</a:t>
            </a:r>
          </a:p>
          <a:p>
            <a:endParaRPr lang="en-US" dirty="0"/>
          </a:p>
          <a:p>
            <a:r>
              <a:rPr lang="en-US" sz="2400" b="1" u="sng" dirty="0">
                <a:latin typeface="Arial" panose="020B0604020202020204" pitchFamily="34" charset="0"/>
                <a:cs typeface="Arial" panose="020B0604020202020204" pitchFamily="34" charset="0"/>
              </a:rPr>
              <a:t>List of function:-</a:t>
            </a:r>
          </a:p>
          <a:p>
            <a:pPr marL="0" indent="0">
              <a:buNone/>
            </a:pPr>
            <a:r>
              <a:rPr lang="en-US" sz="1800" dirty="0"/>
              <a:t>	 </a:t>
            </a:r>
            <a:r>
              <a:rPr lang="en-US" sz="2400" dirty="0">
                <a:latin typeface="Times New Roman" panose="02020603050405020304" pitchFamily="18" charset="0"/>
                <a:cs typeface="Times New Roman" panose="02020603050405020304" pitchFamily="18" charset="0"/>
              </a:rPr>
              <a:t>1)New Button </a:t>
            </a:r>
          </a:p>
          <a:p>
            <a:pPr marL="0" indent="0">
              <a:buNone/>
            </a:pPr>
            <a:r>
              <a:rPr lang="en-US" sz="2400" dirty="0">
                <a:latin typeface="Times New Roman" panose="02020603050405020304" pitchFamily="18" charset="0"/>
                <a:cs typeface="Times New Roman" panose="02020603050405020304" pitchFamily="18" charset="0"/>
              </a:rPr>
              <a:t>       2)Save Button</a:t>
            </a:r>
          </a:p>
          <a:p>
            <a:pPr marL="0" indent="0">
              <a:buNone/>
            </a:pPr>
            <a:r>
              <a:rPr lang="en-US" sz="2400" dirty="0">
                <a:latin typeface="Times New Roman" panose="02020603050405020304" pitchFamily="18" charset="0"/>
                <a:cs typeface="Times New Roman" panose="02020603050405020304" pitchFamily="18" charset="0"/>
              </a:rPr>
              <a:t>	 3)Preview Button</a:t>
            </a:r>
          </a:p>
          <a:p>
            <a:pPr marL="0" indent="0">
              <a:buNone/>
            </a:pPr>
            <a:r>
              <a:rPr lang="en-US" sz="2400" dirty="0">
                <a:latin typeface="Times New Roman" panose="02020603050405020304" pitchFamily="18" charset="0"/>
                <a:cs typeface="Times New Roman" panose="02020603050405020304" pitchFamily="18" charset="0"/>
              </a:rPr>
              <a:t>       4)Attachment Button</a:t>
            </a:r>
          </a:p>
          <a:p>
            <a:pPr marL="0" indent="0">
              <a:buNone/>
            </a:pPr>
            <a:r>
              <a:rPr lang="en-US" sz="2400" dirty="0">
                <a:latin typeface="Times New Roman" panose="02020603050405020304" pitchFamily="18" charset="0"/>
                <a:cs typeface="Times New Roman" panose="02020603050405020304" pitchFamily="18" charset="0"/>
              </a:rPr>
              <a:t>	 5)Sticky</a:t>
            </a:r>
          </a:p>
          <a:p>
            <a:pPr marL="0" indent="0">
              <a:buNone/>
            </a:pPr>
            <a:r>
              <a:rPr lang="en-US" sz="2400" dirty="0">
                <a:latin typeface="Times New Roman" panose="02020603050405020304" pitchFamily="18" charset="0"/>
                <a:cs typeface="Times New Roman" panose="02020603050405020304" pitchFamily="18" charset="0"/>
              </a:rPr>
              <a:t>	 6)Close Button</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843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77FE-E278-C067-1752-F0ABD172E303}"/>
              </a:ext>
            </a:extLst>
          </p:cNvPr>
          <p:cNvSpPr>
            <a:spLocks noGrp="1"/>
          </p:cNvSpPr>
          <p:nvPr>
            <p:ph type="title"/>
          </p:nvPr>
        </p:nvSpPr>
        <p:spPr>
          <a:xfrm>
            <a:off x="285135" y="211396"/>
            <a:ext cx="11621729" cy="1027470"/>
          </a:xfrm>
        </p:spPr>
        <p:txBody>
          <a:bodyPr>
            <a:normAutofit/>
          </a:bodyPr>
          <a:lstStyle/>
          <a:p>
            <a:pPr marL="685800" indent="-685800" algn="ctr">
              <a:buFont typeface="Wingdings" panose="05000000000000000000" pitchFamily="2" charset="2"/>
              <a:buChar char="Ø"/>
            </a:pPr>
            <a:r>
              <a:rPr lang="en-IN" sz="4800" dirty="0">
                <a:solidFill>
                  <a:schemeClr val="tx1">
                    <a:lumMod val="95000"/>
                    <a:lumOff val="5000"/>
                  </a:schemeClr>
                </a:solidFill>
                <a:latin typeface="Algerian" panose="04020705040A02060702" pitchFamily="82" charset="0"/>
              </a:rPr>
              <a:t>EXPLANATION OF PURCHASE MODULE</a:t>
            </a:r>
          </a:p>
        </p:txBody>
      </p:sp>
      <p:sp>
        <p:nvSpPr>
          <p:cNvPr id="7" name="Content Placeholder 6">
            <a:extLst>
              <a:ext uri="{FF2B5EF4-FFF2-40B4-BE49-F238E27FC236}">
                <a16:creationId xmlns:a16="http://schemas.microsoft.com/office/drawing/2014/main" id="{6503799A-4E2D-D2F6-4F15-708629B474F1}"/>
              </a:ext>
            </a:extLst>
          </p:cNvPr>
          <p:cNvSpPr>
            <a:spLocks noGrp="1"/>
          </p:cNvSpPr>
          <p:nvPr>
            <p:ph idx="1"/>
          </p:nvPr>
        </p:nvSpPr>
        <p:spPr>
          <a:xfrm>
            <a:off x="677333" y="1327356"/>
            <a:ext cx="11229531" cy="5319250"/>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Purchase Order A purchase order in Inflow Inventory includes Importance details like supplier info, order specifics, product info, Shipping and payment details, discounts and notes. This comprehensive data helps businesses process order smoothly, communicate effectively with suppliers, and ensure accurate delivery. Overall, It makes managing purchase easier and enhance supplier relationship.</a:t>
            </a:r>
          </a:p>
          <a:p>
            <a:pPr marL="0" indent="0">
              <a:buNone/>
            </a:pPr>
            <a:r>
              <a:rPr lang="en-US" sz="2000" b="1" u="sng" dirty="0">
                <a:latin typeface="Times New Roman" panose="02020603050405020304" pitchFamily="18" charset="0"/>
                <a:cs typeface="Times New Roman" panose="02020603050405020304" pitchFamily="18" charset="0"/>
              </a:rPr>
              <a:t>Creating order </a:t>
            </a:r>
            <a:r>
              <a:rPr lang="en-US" sz="2000"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You can easily create purchase orders for suppliers. This includes selecting items you want to buy, entering quantities, discounts, and unit prices.</a:t>
            </a:r>
          </a:p>
          <a:p>
            <a:pPr marL="0" indent="0">
              <a:buNone/>
            </a:pPr>
            <a:r>
              <a:rPr lang="en-US" sz="2000" b="1" i="0" u="sng" dirty="0">
                <a:effectLst/>
                <a:latin typeface="Times New Roman" panose="02020603050405020304" pitchFamily="18" charset="0"/>
                <a:cs typeface="Times New Roman" panose="02020603050405020304" pitchFamily="18" charset="0"/>
              </a:rPr>
              <a:t>Tracking Orders</a:t>
            </a:r>
            <a:r>
              <a:rPr lang="en-US" sz="2000" b="0" i="0" dirty="0">
                <a:effectLst/>
                <a:latin typeface="Times New Roman" panose="02020603050405020304" pitchFamily="18" charset="0"/>
                <a:cs typeface="Times New Roman" panose="02020603050405020304" pitchFamily="18" charset="0"/>
              </a:rPr>
              <a:t>: Once an order is created, you can track its status. ​ You’ll know if it’s completed or shipped</a:t>
            </a:r>
          </a:p>
          <a:p>
            <a:pPr marL="0" indent="0">
              <a:buNone/>
            </a:pPr>
            <a:r>
              <a:rPr lang="en-US" sz="2000" b="1" i="0" u="sng" dirty="0">
                <a:effectLst/>
                <a:latin typeface="Times New Roman" panose="02020603050405020304" pitchFamily="18" charset="0"/>
                <a:cs typeface="Times New Roman" panose="02020603050405020304" pitchFamily="18" charset="0"/>
              </a:rPr>
              <a:t>Payment Management</a:t>
            </a:r>
            <a:r>
              <a:rPr lang="en-US" sz="2000" b="0" i="0" dirty="0">
                <a:effectLst/>
                <a:latin typeface="Times New Roman" panose="02020603050405020304" pitchFamily="18" charset="0"/>
                <a:cs typeface="Times New Roman" panose="02020603050405020304" pitchFamily="18" charset="0"/>
              </a:rPr>
              <a:t>: The payment method is highly secured and all types of currency are included in the module.</a:t>
            </a:r>
          </a:p>
          <a:p>
            <a:pPr marL="0" indent="0">
              <a:buNone/>
            </a:pPr>
            <a:r>
              <a:rPr lang="en-US" sz="2000" b="1" i="0" u="sng" dirty="0">
                <a:effectLst/>
                <a:latin typeface="Times New Roman" panose="02020603050405020304" pitchFamily="18" charset="0"/>
                <a:cs typeface="Times New Roman" panose="02020603050405020304" pitchFamily="18" charset="0"/>
              </a:rPr>
              <a:t>Supplier Management: </a:t>
            </a:r>
            <a:r>
              <a:rPr lang="en-US" sz="2000" b="0" i="0" dirty="0">
                <a:effectLst/>
                <a:latin typeface="Times New Roman" panose="02020603050405020304" pitchFamily="18" charset="0"/>
                <a:cs typeface="Times New Roman" panose="02020603050405020304" pitchFamily="18" charset="0"/>
              </a:rPr>
              <a:t>You can keep track of supplier information, like contact details and order history, which helps in providing better service.</a:t>
            </a:r>
          </a:p>
          <a:p>
            <a:pPr marL="0" indent="0">
              <a:buNone/>
            </a:pPr>
            <a:r>
              <a:rPr lang="en-US" sz="2000" b="1" i="0" u="sng" dirty="0">
                <a:effectLst/>
                <a:latin typeface="Times New Roman" panose="02020603050405020304" pitchFamily="18" charset="0"/>
                <a:cs typeface="Times New Roman" panose="02020603050405020304" pitchFamily="18" charset="0"/>
              </a:rPr>
              <a:t>Button: </a:t>
            </a:r>
            <a:r>
              <a:rPr lang="en-US" sz="2000" b="0" i="0" dirty="0">
                <a:effectLst/>
                <a:latin typeface="Times New Roman" panose="02020603050405020304" pitchFamily="18" charset="0"/>
                <a:cs typeface="Times New Roman" panose="02020603050405020304" pitchFamily="18" charset="0"/>
              </a:rPr>
              <a:t>The module provides all types of buttons like save, new, attachment, sticky note, and copy, which may help in providing better service. ​ Overall, it streamlines the purchase process, making it easier to manage orders and keep track of inventory.</a:t>
            </a:r>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2870204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4C0E-6D8C-344D-611F-286C29167360}"/>
              </a:ext>
            </a:extLst>
          </p:cNvPr>
          <p:cNvSpPr>
            <a:spLocks noGrp="1"/>
          </p:cNvSpPr>
          <p:nvPr>
            <p:ph type="title"/>
          </p:nvPr>
        </p:nvSpPr>
        <p:spPr>
          <a:xfrm>
            <a:off x="1219200" y="0"/>
            <a:ext cx="8645112" cy="707923"/>
          </a:xfrm>
        </p:spPr>
        <p:txBody>
          <a:bodyPr>
            <a:normAutofit fontScale="90000"/>
          </a:bodyPr>
          <a:lstStyle/>
          <a:p>
            <a:pPr marL="685800" indent="-685800" algn="ctr">
              <a:buFont typeface="Wingdings" panose="05000000000000000000" pitchFamily="2" charset="2"/>
              <a:buChar char="Ø"/>
            </a:pPr>
            <a:r>
              <a:rPr lang="en-US" sz="4800" dirty="0">
                <a:solidFill>
                  <a:schemeClr val="tx1">
                    <a:lumMod val="95000"/>
                    <a:lumOff val="5000"/>
                  </a:schemeClr>
                </a:solidFill>
                <a:latin typeface="Algerian" panose="04020705040A02060702" pitchFamily="82" charset="0"/>
              </a:rPr>
              <a:t>DEFECT FOUND</a:t>
            </a:r>
            <a:endParaRPr lang="en-IN" sz="4800" dirty="0">
              <a:solidFill>
                <a:schemeClr val="tx1">
                  <a:lumMod val="95000"/>
                  <a:lumOff val="5000"/>
                </a:schemeClr>
              </a:solidFill>
              <a:latin typeface="Algerian" panose="04020705040A02060702" pitchFamily="82" charset="0"/>
            </a:endParaRPr>
          </a:p>
        </p:txBody>
      </p:sp>
      <p:graphicFrame>
        <p:nvGraphicFramePr>
          <p:cNvPr id="3" name="Table 2">
            <a:extLst>
              <a:ext uri="{FF2B5EF4-FFF2-40B4-BE49-F238E27FC236}">
                <a16:creationId xmlns:a16="http://schemas.microsoft.com/office/drawing/2014/main" id="{9BAC8156-5A4A-C18C-520E-0996FA49D996}"/>
              </a:ext>
            </a:extLst>
          </p:cNvPr>
          <p:cNvGraphicFramePr>
            <a:graphicFrameLocks noGrp="1"/>
          </p:cNvGraphicFramePr>
          <p:nvPr>
            <p:extLst>
              <p:ext uri="{D42A27DB-BD31-4B8C-83A1-F6EECF244321}">
                <p14:modId xmlns:p14="http://schemas.microsoft.com/office/powerpoint/2010/main" val="1237949237"/>
              </p:ext>
            </p:extLst>
          </p:nvPr>
        </p:nvGraphicFramePr>
        <p:xfrm>
          <a:off x="108155" y="707924"/>
          <a:ext cx="12019935" cy="2842260"/>
        </p:xfrm>
        <a:graphic>
          <a:graphicData uri="http://schemas.openxmlformats.org/drawingml/2006/table">
            <a:tbl>
              <a:tblPr firstRow="1" bandRow="1">
                <a:tableStyleId>{5C22544A-7EE6-4342-B048-85BDC9FD1C3A}</a:tableStyleId>
              </a:tblPr>
              <a:tblGrid>
                <a:gridCol w="717755">
                  <a:extLst>
                    <a:ext uri="{9D8B030D-6E8A-4147-A177-3AD203B41FA5}">
                      <a16:colId xmlns:a16="http://schemas.microsoft.com/office/drawing/2014/main" val="1442125634"/>
                    </a:ext>
                  </a:extLst>
                </a:gridCol>
                <a:gridCol w="1287805">
                  <a:extLst>
                    <a:ext uri="{9D8B030D-6E8A-4147-A177-3AD203B41FA5}">
                      <a16:colId xmlns:a16="http://schemas.microsoft.com/office/drawing/2014/main" val="3846218823"/>
                    </a:ext>
                  </a:extLst>
                </a:gridCol>
                <a:gridCol w="1251797">
                  <a:extLst>
                    <a:ext uri="{9D8B030D-6E8A-4147-A177-3AD203B41FA5}">
                      <a16:colId xmlns:a16="http://schemas.microsoft.com/office/drawing/2014/main" val="312058271"/>
                    </a:ext>
                  </a:extLst>
                </a:gridCol>
                <a:gridCol w="1251797">
                  <a:extLst>
                    <a:ext uri="{9D8B030D-6E8A-4147-A177-3AD203B41FA5}">
                      <a16:colId xmlns:a16="http://schemas.microsoft.com/office/drawing/2014/main" val="1661242130"/>
                    </a:ext>
                  </a:extLst>
                </a:gridCol>
                <a:gridCol w="1251797">
                  <a:extLst>
                    <a:ext uri="{9D8B030D-6E8A-4147-A177-3AD203B41FA5}">
                      <a16:colId xmlns:a16="http://schemas.microsoft.com/office/drawing/2014/main" val="2638260280"/>
                    </a:ext>
                  </a:extLst>
                </a:gridCol>
                <a:gridCol w="1132433">
                  <a:extLst>
                    <a:ext uri="{9D8B030D-6E8A-4147-A177-3AD203B41FA5}">
                      <a16:colId xmlns:a16="http://schemas.microsoft.com/office/drawing/2014/main" val="1134003763"/>
                    </a:ext>
                  </a:extLst>
                </a:gridCol>
                <a:gridCol w="1356878">
                  <a:extLst>
                    <a:ext uri="{9D8B030D-6E8A-4147-A177-3AD203B41FA5}">
                      <a16:colId xmlns:a16="http://schemas.microsoft.com/office/drawing/2014/main" val="2941220291"/>
                    </a:ext>
                  </a:extLst>
                </a:gridCol>
                <a:gridCol w="1234453">
                  <a:extLst>
                    <a:ext uri="{9D8B030D-6E8A-4147-A177-3AD203B41FA5}">
                      <a16:colId xmlns:a16="http://schemas.microsoft.com/office/drawing/2014/main" val="3620642018"/>
                    </a:ext>
                  </a:extLst>
                </a:gridCol>
                <a:gridCol w="1214049">
                  <a:extLst>
                    <a:ext uri="{9D8B030D-6E8A-4147-A177-3AD203B41FA5}">
                      <a16:colId xmlns:a16="http://schemas.microsoft.com/office/drawing/2014/main" val="3317697754"/>
                    </a:ext>
                  </a:extLst>
                </a:gridCol>
                <a:gridCol w="1321171">
                  <a:extLst>
                    <a:ext uri="{9D8B030D-6E8A-4147-A177-3AD203B41FA5}">
                      <a16:colId xmlns:a16="http://schemas.microsoft.com/office/drawing/2014/main" val="2029250685"/>
                    </a:ext>
                  </a:extLst>
                </a:gridCol>
              </a:tblGrid>
              <a:tr h="838246">
                <a:tc>
                  <a:txBody>
                    <a:bodyPr/>
                    <a:lstStyle/>
                    <a:p>
                      <a:r>
                        <a:rPr lang="en-IN" dirty="0"/>
                        <a:t>DEF- ID</a:t>
                      </a:r>
                    </a:p>
                  </a:txBody>
                  <a:tcPr/>
                </a:tc>
                <a:tc>
                  <a:txBody>
                    <a:bodyPr/>
                    <a:lstStyle/>
                    <a:p>
                      <a:r>
                        <a:rPr lang="en-IN" dirty="0"/>
                        <a:t>DEFECT NAME</a:t>
                      </a:r>
                    </a:p>
                  </a:txBody>
                  <a:tcPr/>
                </a:tc>
                <a:tc>
                  <a:txBody>
                    <a:bodyPr/>
                    <a:lstStyle/>
                    <a:p>
                      <a:r>
                        <a:rPr lang="en-IN" dirty="0"/>
                        <a:t>DEFECT DESCRIP-TION</a:t>
                      </a:r>
                    </a:p>
                  </a:txBody>
                  <a:tcPr/>
                </a:tc>
                <a:tc>
                  <a:txBody>
                    <a:bodyPr/>
                    <a:lstStyle/>
                    <a:p>
                      <a:r>
                        <a:rPr lang="en-IN" dirty="0"/>
                        <a:t>PRECONDITION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TEST DATA</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TEST STEPS</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EXPECTED RESULT</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ACTUAL RESULT</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PRIORITY</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SEVERITY</a:t>
                      </a:r>
                    </a:p>
                    <a:p>
                      <a:endParaRPr lang="en-IN" dirty="0"/>
                    </a:p>
                  </a:txBody>
                  <a:tcPr/>
                </a:tc>
                <a:extLst>
                  <a:ext uri="{0D108BD9-81ED-4DB2-BD59-A6C34878D82A}">
                    <a16:rowId xmlns:a16="http://schemas.microsoft.com/office/drawing/2014/main" val="1316945024"/>
                  </a:ext>
                </a:extLst>
              </a:tr>
              <a:tr h="1767301">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D5</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Phone (Valid)</a:t>
                      </a:r>
                    </a:p>
                  </a:txBody>
                  <a:tcPr marL="7620" marR="7620" marT="7620"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To verify Maximum number of character can not exceed</a:t>
                      </a:r>
                    </a:p>
                  </a:txBody>
                  <a:tcPr marL="7620" marR="7620" marT="7620" marB="0" anchor="ctr"/>
                </a:tc>
                <a:tc>
                  <a:txBody>
                    <a:bodyPr/>
                    <a:lstStyle/>
                    <a:p>
                      <a:pPr algn="l"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1)In-Flow inventory Application                                        2) Purchase Order                                               3) Phone Field Should be Visible</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95276971801</a:t>
                      </a:r>
                    </a:p>
                  </a:txBody>
                  <a:tcPr marL="7620" marR="7620" marT="7620" marB="0" anchor="ctr"/>
                </a:tc>
                <a:tc>
                  <a:txBody>
                    <a:bodyPr/>
                    <a:lstStyle/>
                    <a:p>
                      <a:pPr algn="l"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 Open the Application                 2) Click on the Purchase order     3) Click on Phone Number field    4)type on the phone label </a:t>
                      </a:r>
                    </a:p>
                  </a:txBody>
                  <a:tcPr marL="7620" marR="7620" marT="7620"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The maximum number of digit should not exceed and show a proper message</a:t>
                      </a:r>
                    </a:p>
                  </a:txBody>
                  <a:tcPr marL="7620" marR="7620" marT="7620"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It is accepting maximum  number and not showing proper message</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HIGH</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MEDIUM</a:t>
                      </a:r>
                    </a:p>
                  </a:txBody>
                  <a:tcPr marL="7620" marR="7620" marT="7620" marB="0" anchor="ctr"/>
                </a:tc>
                <a:extLst>
                  <a:ext uri="{0D108BD9-81ED-4DB2-BD59-A6C34878D82A}">
                    <a16:rowId xmlns:a16="http://schemas.microsoft.com/office/drawing/2014/main" val="447473467"/>
                  </a:ext>
                </a:extLst>
              </a:tr>
            </a:tbl>
          </a:graphicData>
        </a:graphic>
      </p:graphicFrame>
      <p:pic>
        <p:nvPicPr>
          <p:cNvPr id="5" name="Picture 4">
            <a:extLst>
              <a:ext uri="{FF2B5EF4-FFF2-40B4-BE49-F238E27FC236}">
                <a16:creationId xmlns:a16="http://schemas.microsoft.com/office/drawing/2014/main" id="{8F8D2CF4-9E06-8AF5-0F04-7D5A1AC9DDFB}"/>
              </a:ext>
            </a:extLst>
          </p:cNvPr>
          <p:cNvPicPr>
            <a:picLocks noChangeAspect="1"/>
          </p:cNvPicPr>
          <p:nvPr/>
        </p:nvPicPr>
        <p:blipFill>
          <a:blip r:embed="rId2"/>
          <a:stretch>
            <a:fillRect/>
          </a:stretch>
        </p:blipFill>
        <p:spPr>
          <a:xfrm>
            <a:off x="363794" y="3550185"/>
            <a:ext cx="7286685" cy="3307816"/>
          </a:xfrm>
          <a:prstGeom prst="rect">
            <a:avLst/>
          </a:prstGeom>
        </p:spPr>
      </p:pic>
      <p:pic>
        <p:nvPicPr>
          <p:cNvPr id="8" name="Picture 7">
            <a:extLst>
              <a:ext uri="{FF2B5EF4-FFF2-40B4-BE49-F238E27FC236}">
                <a16:creationId xmlns:a16="http://schemas.microsoft.com/office/drawing/2014/main" id="{C0627588-594F-B335-E9E3-3701DFF7AA6F}"/>
              </a:ext>
            </a:extLst>
          </p:cNvPr>
          <p:cNvPicPr>
            <a:picLocks noChangeAspect="1"/>
          </p:cNvPicPr>
          <p:nvPr/>
        </p:nvPicPr>
        <p:blipFill>
          <a:blip r:embed="rId3"/>
          <a:stretch>
            <a:fillRect/>
          </a:stretch>
        </p:blipFill>
        <p:spPr>
          <a:xfrm>
            <a:off x="7714389" y="4177173"/>
            <a:ext cx="4477611" cy="220058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C68916FE-52F1-54E6-1D33-6E3D395E8C35}"/>
                  </a:ext>
                </a:extLst>
              </p14:cNvPr>
              <p14:cNvContentPartPr/>
              <p14:nvPr/>
            </p14:nvContentPartPr>
            <p14:xfrm>
              <a:off x="2733205" y="4916052"/>
              <a:ext cx="718920" cy="30600"/>
            </p14:xfrm>
          </p:contentPart>
        </mc:Choice>
        <mc:Fallback xmlns="">
          <p:pic>
            <p:nvPicPr>
              <p:cNvPr id="6" name="Ink 5">
                <a:extLst>
                  <a:ext uri="{FF2B5EF4-FFF2-40B4-BE49-F238E27FC236}">
                    <a16:creationId xmlns:a16="http://schemas.microsoft.com/office/drawing/2014/main" id="{C68916FE-52F1-54E6-1D33-6E3D395E8C35}"/>
                  </a:ext>
                </a:extLst>
              </p:cNvPr>
              <p:cNvPicPr/>
              <p:nvPr/>
            </p:nvPicPr>
            <p:blipFill>
              <a:blip r:embed="rId5"/>
              <a:stretch>
                <a:fillRect/>
              </a:stretch>
            </p:blipFill>
            <p:spPr>
              <a:xfrm>
                <a:off x="2679565" y="4808052"/>
                <a:ext cx="8265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C4AB6E9-C877-CF99-8052-1D91A1A6956A}"/>
                  </a:ext>
                </a:extLst>
              </p14:cNvPr>
              <p14:cNvContentPartPr/>
              <p14:nvPr/>
            </p14:nvContentPartPr>
            <p14:xfrm>
              <a:off x="8425885" y="5199372"/>
              <a:ext cx="783360" cy="51840"/>
            </p14:xfrm>
          </p:contentPart>
        </mc:Choice>
        <mc:Fallback xmlns="">
          <p:pic>
            <p:nvPicPr>
              <p:cNvPr id="7" name="Ink 6">
                <a:extLst>
                  <a:ext uri="{FF2B5EF4-FFF2-40B4-BE49-F238E27FC236}">
                    <a16:creationId xmlns:a16="http://schemas.microsoft.com/office/drawing/2014/main" id="{0C4AB6E9-C877-CF99-8052-1D91A1A6956A}"/>
                  </a:ext>
                </a:extLst>
              </p:cNvPr>
              <p:cNvPicPr/>
              <p:nvPr/>
            </p:nvPicPr>
            <p:blipFill>
              <a:blip r:embed="rId7"/>
              <a:stretch>
                <a:fillRect/>
              </a:stretch>
            </p:blipFill>
            <p:spPr>
              <a:xfrm>
                <a:off x="8372245" y="5091732"/>
                <a:ext cx="891000" cy="267480"/>
              </a:xfrm>
              <a:prstGeom prst="rect">
                <a:avLst/>
              </a:prstGeom>
            </p:spPr>
          </p:pic>
        </mc:Fallback>
      </mc:AlternateContent>
    </p:spTree>
    <p:extLst>
      <p:ext uri="{BB962C8B-B14F-4D97-AF65-F5344CB8AC3E}">
        <p14:creationId xmlns:p14="http://schemas.microsoft.com/office/powerpoint/2010/main" val="132236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721C3FC-6EAD-75D1-24F6-D2C379C3C572}"/>
              </a:ext>
            </a:extLst>
          </p:cNvPr>
          <p:cNvGraphicFramePr>
            <a:graphicFrameLocks noGrp="1"/>
          </p:cNvGraphicFramePr>
          <p:nvPr>
            <p:extLst>
              <p:ext uri="{D42A27DB-BD31-4B8C-83A1-F6EECF244321}">
                <p14:modId xmlns:p14="http://schemas.microsoft.com/office/powerpoint/2010/main" val="2685858435"/>
              </p:ext>
            </p:extLst>
          </p:nvPr>
        </p:nvGraphicFramePr>
        <p:xfrm>
          <a:off x="78658" y="117987"/>
          <a:ext cx="12034681" cy="3076490"/>
        </p:xfrm>
        <a:graphic>
          <a:graphicData uri="http://schemas.openxmlformats.org/drawingml/2006/table">
            <a:tbl>
              <a:tblPr firstRow="1" bandRow="1">
                <a:tableStyleId>{5C22544A-7EE6-4342-B048-85BDC9FD1C3A}</a:tableStyleId>
              </a:tblPr>
              <a:tblGrid>
                <a:gridCol w="888926">
                  <a:extLst>
                    <a:ext uri="{9D8B030D-6E8A-4147-A177-3AD203B41FA5}">
                      <a16:colId xmlns:a16="http://schemas.microsoft.com/office/drawing/2014/main" val="4185744379"/>
                    </a:ext>
                  </a:extLst>
                </a:gridCol>
                <a:gridCol w="1518011">
                  <a:extLst>
                    <a:ext uri="{9D8B030D-6E8A-4147-A177-3AD203B41FA5}">
                      <a16:colId xmlns:a16="http://schemas.microsoft.com/office/drawing/2014/main" val="2244357277"/>
                    </a:ext>
                  </a:extLst>
                </a:gridCol>
                <a:gridCol w="1203468">
                  <a:extLst>
                    <a:ext uri="{9D8B030D-6E8A-4147-A177-3AD203B41FA5}">
                      <a16:colId xmlns:a16="http://schemas.microsoft.com/office/drawing/2014/main" val="136538757"/>
                    </a:ext>
                  </a:extLst>
                </a:gridCol>
                <a:gridCol w="1203468">
                  <a:extLst>
                    <a:ext uri="{9D8B030D-6E8A-4147-A177-3AD203B41FA5}">
                      <a16:colId xmlns:a16="http://schemas.microsoft.com/office/drawing/2014/main" val="2490906370"/>
                    </a:ext>
                  </a:extLst>
                </a:gridCol>
                <a:gridCol w="1203468">
                  <a:extLst>
                    <a:ext uri="{9D8B030D-6E8A-4147-A177-3AD203B41FA5}">
                      <a16:colId xmlns:a16="http://schemas.microsoft.com/office/drawing/2014/main" val="466092459"/>
                    </a:ext>
                  </a:extLst>
                </a:gridCol>
                <a:gridCol w="1203468">
                  <a:extLst>
                    <a:ext uri="{9D8B030D-6E8A-4147-A177-3AD203B41FA5}">
                      <a16:colId xmlns:a16="http://schemas.microsoft.com/office/drawing/2014/main" val="1402367314"/>
                    </a:ext>
                  </a:extLst>
                </a:gridCol>
                <a:gridCol w="1203468">
                  <a:extLst>
                    <a:ext uri="{9D8B030D-6E8A-4147-A177-3AD203B41FA5}">
                      <a16:colId xmlns:a16="http://schemas.microsoft.com/office/drawing/2014/main" val="3590551996"/>
                    </a:ext>
                  </a:extLst>
                </a:gridCol>
                <a:gridCol w="1203468">
                  <a:extLst>
                    <a:ext uri="{9D8B030D-6E8A-4147-A177-3AD203B41FA5}">
                      <a16:colId xmlns:a16="http://schemas.microsoft.com/office/drawing/2014/main" val="2432490075"/>
                    </a:ext>
                  </a:extLst>
                </a:gridCol>
                <a:gridCol w="1203468">
                  <a:extLst>
                    <a:ext uri="{9D8B030D-6E8A-4147-A177-3AD203B41FA5}">
                      <a16:colId xmlns:a16="http://schemas.microsoft.com/office/drawing/2014/main" val="2276104832"/>
                    </a:ext>
                  </a:extLst>
                </a:gridCol>
                <a:gridCol w="1203468">
                  <a:extLst>
                    <a:ext uri="{9D8B030D-6E8A-4147-A177-3AD203B41FA5}">
                      <a16:colId xmlns:a16="http://schemas.microsoft.com/office/drawing/2014/main" val="3408617930"/>
                    </a:ext>
                  </a:extLst>
                </a:gridCol>
              </a:tblGrid>
              <a:tr h="935270">
                <a:tc>
                  <a:txBody>
                    <a:bodyPr/>
                    <a:lstStyle/>
                    <a:p>
                      <a:r>
                        <a:rPr lang="en-IN" dirty="0"/>
                        <a:t>DEF ID</a:t>
                      </a:r>
                    </a:p>
                  </a:txBody>
                  <a:tcPr/>
                </a:tc>
                <a:tc>
                  <a:txBody>
                    <a:bodyPr/>
                    <a:lstStyle/>
                    <a:p>
                      <a:r>
                        <a:rPr lang="en-IN" dirty="0"/>
                        <a:t>DEFECT NAME</a:t>
                      </a:r>
                    </a:p>
                  </a:txBody>
                  <a:tcPr/>
                </a:tc>
                <a:tc>
                  <a:txBody>
                    <a:bodyPr/>
                    <a:lstStyle/>
                    <a:p>
                      <a:r>
                        <a:rPr lang="en-IN" dirty="0"/>
                        <a:t>DEFECT DESCRIPTION</a:t>
                      </a:r>
                    </a:p>
                  </a:txBody>
                  <a:tcPr/>
                </a:tc>
                <a:tc>
                  <a:txBody>
                    <a:bodyPr/>
                    <a:lstStyle/>
                    <a:p>
                      <a:r>
                        <a:rPr lang="en-IN" dirty="0"/>
                        <a:t>PRECONDITION</a:t>
                      </a:r>
                    </a:p>
                  </a:txBody>
                  <a:tcPr/>
                </a:tc>
                <a:tc>
                  <a:txBody>
                    <a:bodyPr/>
                    <a:lstStyle/>
                    <a:p>
                      <a:r>
                        <a:rPr lang="en-IN" dirty="0"/>
                        <a:t>TEST DATA</a:t>
                      </a:r>
                    </a:p>
                  </a:txBody>
                  <a:tcPr/>
                </a:tc>
                <a:tc>
                  <a:txBody>
                    <a:bodyPr/>
                    <a:lstStyle/>
                    <a:p>
                      <a:r>
                        <a:rPr lang="en-IN" dirty="0"/>
                        <a:t>TEST STEPS</a:t>
                      </a:r>
                    </a:p>
                  </a:txBody>
                  <a:tcPr/>
                </a:tc>
                <a:tc>
                  <a:txBody>
                    <a:bodyPr/>
                    <a:lstStyle/>
                    <a:p>
                      <a:r>
                        <a:rPr lang="en-IN" dirty="0"/>
                        <a:t>EXPECTED RESULT</a:t>
                      </a:r>
                    </a:p>
                  </a:txBody>
                  <a:tcPr/>
                </a:tc>
                <a:tc>
                  <a:txBody>
                    <a:bodyPr/>
                    <a:lstStyle/>
                    <a:p>
                      <a:r>
                        <a:rPr lang="en-IN" dirty="0"/>
                        <a:t>ACTUAL RESULT</a:t>
                      </a:r>
                    </a:p>
                  </a:txBody>
                  <a:tcPr/>
                </a:tc>
                <a:tc>
                  <a:txBody>
                    <a:bodyPr/>
                    <a:lstStyle/>
                    <a:p>
                      <a:r>
                        <a:rPr lang="en-IN" dirty="0"/>
                        <a:t>PRIORITY</a:t>
                      </a:r>
                    </a:p>
                  </a:txBody>
                  <a:tcPr/>
                </a:tc>
                <a:tc>
                  <a:txBody>
                    <a:bodyPr/>
                    <a:lstStyle/>
                    <a:p>
                      <a:r>
                        <a:rPr lang="en-IN" dirty="0"/>
                        <a:t>SEVERITY</a:t>
                      </a:r>
                    </a:p>
                  </a:txBody>
                  <a:tcPr/>
                </a:tc>
                <a:extLst>
                  <a:ext uri="{0D108BD9-81ED-4DB2-BD59-A6C34878D82A}">
                    <a16:rowId xmlns:a16="http://schemas.microsoft.com/office/drawing/2014/main" val="2988644955"/>
                  </a:ext>
                </a:extLst>
              </a:tr>
              <a:tr h="1837427">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TC_154</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Remark (Invalid)</a:t>
                      </a:r>
                    </a:p>
                  </a:txBody>
                  <a:tcPr marL="7620" marR="7620" marT="7620"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To verify the remark field cannot be exceed from the given range</a:t>
                      </a:r>
                    </a:p>
                  </a:txBody>
                  <a:tcPr marL="7620" marR="7620" marT="7620"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1)In-Flow inventory Application                                        2) Purchase Order                                                     3) remark module can be visible                          4) type something</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0 to 101</a:t>
                      </a:r>
                    </a:p>
                  </a:txBody>
                  <a:tcPr marL="7620" marR="7620" marT="7620" marB="0" anchor="ctr"/>
                </a:tc>
                <a:tc>
                  <a:txBody>
                    <a:bodyPr/>
                    <a:lstStyle/>
                    <a:p>
                      <a:pPr algn="ctr" fontAlgn="ctr"/>
                      <a:r>
                        <a:rPr lang="en-US" sz="1400" b="0" i="0" u="none" strike="noStrike">
                          <a:solidFill>
                            <a:srgbClr val="000000"/>
                          </a:solidFill>
                          <a:effectLst/>
                          <a:latin typeface="Times New Roman" panose="02020603050405020304" pitchFamily="18" charset="0"/>
                          <a:cs typeface="Times New Roman" panose="02020603050405020304" pitchFamily="18" charset="0"/>
                        </a:rPr>
                        <a:t> 1) Open the Application                 2) Click on the Purchase order      3) Click on Remark module </a:t>
                      </a:r>
                    </a:p>
                  </a:txBody>
                  <a:tcPr marL="7620" marR="7620" marT="7620"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The remark field should not exceed from the given range and show a proper error msg</a:t>
                      </a:r>
                    </a:p>
                  </a:txBody>
                  <a:tcPr marL="7620" marR="7620" marT="7620" marB="0" anchor="ctr"/>
                </a:tc>
                <a:tc>
                  <a:txBody>
                    <a:bodyPr/>
                    <a:lstStyle/>
                    <a:p>
                      <a:pPr algn="ctr" fontAlgn="ctr"/>
                      <a:r>
                        <a:rPr lang="en-US" sz="1400" b="0" i="0" u="none" strike="noStrike">
                          <a:solidFill>
                            <a:srgbClr val="000000"/>
                          </a:solidFill>
                          <a:effectLst/>
                          <a:latin typeface="Times New Roman" panose="02020603050405020304" pitchFamily="18" charset="0"/>
                          <a:cs typeface="Times New Roman" panose="02020603050405020304" pitchFamily="18" charset="0"/>
                        </a:rPr>
                        <a:t>The Remark field is accepting more number </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LOW</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MEDIUM</a:t>
                      </a:r>
                    </a:p>
                  </a:txBody>
                  <a:tcPr marL="7620" marR="7620" marT="7620" marB="0" anchor="ctr"/>
                </a:tc>
                <a:extLst>
                  <a:ext uri="{0D108BD9-81ED-4DB2-BD59-A6C34878D82A}">
                    <a16:rowId xmlns:a16="http://schemas.microsoft.com/office/drawing/2014/main" val="4022394748"/>
                  </a:ext>
                </a:extLst>
              </a:tr>
            </a:tbl>
          </a:graphicData>
        </a:graphic>
      </p:graphicFrame>
      <p:pic>
        <p:nvPicPr>
          <p:cNvPr id="3" name="Picture 2">
            <a:extLst>
              <a:ext uri="{FF2B5EF4-FFF2-40B4-BE49-F238E27FC236}">
                <a16:creationId xmlns:a16="http://schemas.microsoft.com/office/drawing/2014/main" id="{8422D81E-187F-9F02-DE5D-FCF09EAFBE5F}"/>
              </a:ext>
            </a:extLst>
          </p:cNvPr>
          <p:cNvPicPr>
            <a:picLocks noChangeAspect="1"/>
          </p:cNvPicPr>
          <p:nvPr/>
        </p:nvPicPr>
        <p:blipFill>
          <a:blip r:embed="rId2"/>
          <a:stretch>
            <a:fillRect/>
          </a:stretch>
        </p:blipFill>
        <p:spPr>
          <a:xfrm>
            <a:off x="324465" y="3194476"/>
            <a:ext cx="6469625" cy="3663523"/>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C978328-C174-EA8B-5B33-85E8EA960E9D}"/>
                  </a:ext>
                </a:extLst>
              </p14:cNvPr>
              <p14:cNvContentPartPr/>
              <p14:nvPr/>
            </p14:nvContentPartPr>
            <p14:xfrm>
              <a:off x="3569125" y="4326348"/>
              <a:ext cx="1405440" cy="100080"/>
            </p14:xfrm>
          </p:contentPart>
        </mc:Choice>
        <mc:Fallback xmlns="">
          <p:pic>
            <p:nvPicPr>
              <p:cNvPr id="7" name="Ink 6">
                <a:extLst>
                  <a:ext uri="{FF2B5EF4-FFF2-40B4-BE49-F238E27FC236}">
                    <a16:creationId xmlns:a16="http://schemas.microsoft.com/office/drawing/2014/main" id="{DC978328-C174-EA8B-5B33-85E8EA960E9D}"/>
                  </a:ext>
                </a:extLst>
              </p:cNvPr>
              <p:cNvPicPr/>
              <p:nvPr/>
            </p:nvPicPr>
            <p:blipFill>
              <a:blip r:embed="rId4"/>
              <a:stretch>
                <a:fillRect/>
              </a:stretch>
            </p:blipFill>
            <p:spPr>
              <a:xfrm>
                <a:off x="3479125" y="4146348"/>
                <a:ext cx="158508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E769328-A307-3039-0358-E43C8E9C054D}"/>
                  </a:ext>
                </a:extLst>
              </p14:cNvPr>
              <p14:cNvContentPartPr/>
              <p14:nvPr/>
            </p14:nvContentPartPr>
            <p14:xfrm>
              <a:off x="3559405" y="4631988"/>
              <a:ext cx="39600" cy="913320"/>
            </p14:xfrm>
          </p:contentPart>
        </mc:Choice>
        <mc:Fallback xmlns="">
          <p:pic>
            <p:nvPicPr>
              <p:cNvPr id="8" name="Ink 7">
                <a:extLst>
                  <a:ext uri="{FF2B5EF4-FFF2-40B4-BE49-F238E27FC236}">
                    <a16:creationId xmlns:a16="http://schemas.microsoft.com/office/drawing/2014/main" id="{AE769328-A307-3039-0358-E43C8E9C054D}"/>
                  </a:ext>
                </a:extLst>
              </p:cNvPr>
              <p:cNvPicPr/>
              <p:nvPr/>
            </p:nvPicPr>
            <p:blipFill>
              <a:blip r:embed="rId6"/>
              <a:stretch>
                <a:fillRect/>
              </a:stretch>
            </p:blipFill>
            <p:spPr>
              <a:xfrm>
                <a:off x="3469765" y="4452348"/>
                <a:ext cx="219240" cy="1272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1546874B-39B3-7871-EFAE-342B005E1F02}"/>
                  </a:ext>
                </a:extLst>
              </p14:cNvPr>
              <p14:cNvContentPartPr/>
              <p14:nvPr/>
            </p14:nvContentPartPr>
            <p14:xfrm>
              <a:off x="3677125" y="5525508"/>
              <a:ext cx="1296720" cy="20520"/>
            </p14:xfrm>
          </p:contentPart>
        </mc:Choice>
        <mc:Fallback xmlns="">
          <p:pic>
            <p:nvPicPr>
              <p:cNvPr id="9" name="Ink 8">
                <a:extLst>
                  <a:ext uri="{FF2B5EF4-FFF2-40B4-BE49-F238E27FC236}">
                    <a16:creationId xmlns:a16="http://schemas.microsoft.com/office/drawing/2014/main" id="{1546874B-39B3-7871-EFAE-342B005E1F02}"/>
                  </a:ext>
                </a:extLst>
              </p:cNvPr>
              <p:cNvPicPr/>
              <p:nvPr/>
            </p:nvPicPr>
            <p:blipFill>
              <a:blip r:embed="rId8"/>
              <a:stretch>
                <a:fillRect/>
              </a:stretch>
            </p:blipFill>
            <p:spPr>
              <a:xfrm>
                <a:off x="3587485" y="5345868"/>
                <a:ext cx="147636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8288517C-475E-FF49-CADB-38A0CCAA2D0D}"/>
                  </a:ext>
                </a:extLst>
              </p14:cNvPr>
              <p14:cNvContentPartPr/>
              <p14:nvPr/>
            </p14:nvContentPartPr>
            <p14:xfrm>
              <a:off x="3599005" y="4354788"/>
              <a:ext cx="1447560" cy="918000"/>
            </p14:xfrm>
          </p:contentPart>
        </mc:Choice>
        <mc:Fallback xmlns="">
          <p:pic>
            <p:nvPicPr>
              <p:cNvPr id="10" name="Ink 9">
                <a:extLst>
                  <a:ext uri="{FF2B5EF4-FFF2-40B4-BE49-F238E27FC236}">
                    <a16:creationId xmlns:a16="http://schemas.microsoft.com/office/drawing/2014/main" id="{8288517C-475E-FF49-CADB-38A0CCAA2D0D}"/>
                  </a:ext>
                </a:extLst>
              </p:cNvPr>
              <p:cNvPicPr/>
              <p:nvPr/>
            </p:nvPicPr>
            <p:blipFill>
              <a:blip r:embed="rId10"/>
              <a:stretch>
                <a:fillRect/>
              </a:stretch>
            </p:blipFill>
            <p:spPr>
              <a:xfrm>
                <a:off x="3509005" y="4174788"/>
                <a:ext cx="1627200" cy="1277640"/>
              </a:xfrm>
              <a:prstGeom prst="rect">
                <a:avLst/>
              </a:prstGeom>
            </p:spPr>
          </p:pic>
        </mc:Fallback>
      </mc:AlternateContent>
    </p:spTree>
    <p:extLst>
      <p:ext uri="{BB962C8B-B14F-4D97-AF65-F5344CB8AC3E}">
        <p14:creationId xmlns:p14="http://schemas.microsoft.com/office/powerpoint/2010/main" val="16321480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5CAB5DD-A21F-A6B6-AA89-C4242EA3FE24}"/>
              </a:ext>
            </a:extLst>
          </p:cNvPr>
          <p:cNvGraphicFramePr>
            <a:graphicFrameLocks noGrp="1"/>
          </p:cNvGraphicFramePr>
          <p:nvPr>
            <p:extLst>
              <p:ext uri="{D42A27DB-BD31-4B8C-83A1-F6EECF244321}">
                <p14:modId xmlns:p14="http://schemas.microsoft.com/office/powerpoint/2010/main" val="3258608584"/>
              </p:ext>
            </p:extLst>
          </p:nvPr>
        </p:nvGraphicFramePr>
        <p:xfrm>
          <a:off x="0" y="206477"/>
          <a:ext cx="12192000" cy="2766194"/>
        </p:xfrm>
        <a:graphic>
          <a:graphicData uri="http://schemas.openxmlformats.org/drawingml/2006/table">
            <a:tbl>
              <a:tblPr firstRow="1" bandRow="1">
                <a:tableStyleId>{5C22544A-7EE6-4342-B048-85BDC9FD1C3A}</a:tableStyleId>
              </a:tblPr>
              <a:tblGrid>
                <a:gridCol w="678426">
                  <a:extLst>
                    <a:ext uri="{9D8B030D-6E8A-4147-A177-3AD203B41FA5}">
                      <a16:colId xmlns:a16="http://schemas.microsoft.com/office/drawing/2014/main" val="3233781555"/>
                    </a:ext>
                  </a:extLst>
                </a:gridCol>
                <a:gridCol w="1759974">
                  <a:extLst>
                    <a:ext uri="{9D8B030D-6E8A-4147-A177-3AD203B41FA5}">
                      <a16:colId xmlns:a16="http://schemas.microsoft.com/office/drawing/2014/main" val="3471133777"/>
                    </a:ext>
                  </a:extLst>
                </a:gridCol>
                <a:gridCol w="1219200">
                  <a:extLst>
                    <a:ext uri="{9D8B030D-6E8A-4147-A177-3AD203B41FA5}">
                      <a16:colId xmlns:a16="http://schemas.microsoft.com/office/drawing/2014/main" val="2017385905"/>
                    </a:ext>
                  </a:extLst>
                </a:gridCol>
                <a:gridCol w="1219200">
                  <a:extLst>
                    <a:ext uri="{9D8B030D-6E8A-4147-A177-3AD203B41FA5}">
                      <a16:colId xmlns:a16="http://schemas.microsoft.com/office/drawing/2014/main" val="4078680202"/>
                    </a:ext>
                  </a:extLst>
                </a:gridCol>
                <a:gridCol w="1219200">
                  <a:extLst>
                    <a:ext uri="{9D8B030D-6E8A-4147-A177-3AD203B41FA5}">
                      <a16:colId xmlns:a16="http://schemas.microsoft.com/office/drawing/2014/main" val="2529701340"/>
                    </a:ext>
                  </a:extLst>
                </a:gridCol>
                <a:gridCol w="1219200">
                  <a:extLst>
                    <a:ext uri="{9D8B030D-6E8A-4147-A177-3AD203B41FA5}">
                      <a16:colId xmlns:a16="http://schemas.microsoft.com/office/drawing/2014/main" val="638193890"/>
                    </a:ext>
                  </a:extLst>
                </a:gridCol>
                <a:gridCol w="1219200">
                  <a:extLst>
                    <a:ext uri="{9D8B030D-6E8A-4147-A177-3AD203B41FA5}">
                      <a16:colId xmlns:a16="http://schemas.microsoft.com/office/drawing/2014/main" val="1389074444"/>
                    </a:ext>
                  </a:extLst>
                </a:gridCol>
                <a:gridCol w="1219200">
                  <a:extLst>
                    <a:ext uri="{9D8B030D-6E8A-4147-A177-3AD203B41FA5}">
                      <a16:colId xmlns:a16="http://schemas.microsoft.com/office/drawing/2014/main" val="2215028989"/>
                    </a:ext>
                  </a:extLst>
                </a:gridCol>
                <a:gridCol w="1219200">
                  <a:extLst>
                    <a:ext uri="{9D8B030D-6E8A-4147-A177-3AD203B41FA5}">
                      <a16:colId xmlns:a16="http://schemas.microsoft.com/office/drawing/2014/main" val="3285470512"/>
                    </a:ext>
                  </a:extLst>
                </a:gridCol>
                <a:gridCol w="1219200">
                  <a:extLst>
                    <a:ext uri="{9D8B030D-6E8A-4147-A177-3AD203B41FA5}">
                      <a16:colId xmlns:a16="http://schemas.microsoft.com/office/drawing/2014/main" val="952473173"/>
                    </a:ext>
                  </a:extLst>
                </a:gridCol>
              </a:tblGrid>
              <a:tr h="1051694">
                <a:tc>
                  <a:txBody>
                    <a:bodyPr/>
                    <a:lstStyle/>
                    <a:p>
                      <a:r>
                        <a:rPr lang="en-IN" dirty="0"/>
                        <a:t>DEF ID</a:t>
                      </a:r>
                    </a:p>
                  </a:txBody>
                  <a:tcPr/>
                </a:tc>
                <a:tc>
                  <a:txBody>
                    <a:bodyPr/>
                    <a:lstStyle/>
                    <a:p>
                      <a:r>
                        <a:rPr lang="en-IN" dirty="0"/>
                        <a:t>DEFECT NAME</a:t>
                      </a:r>
                    </a:p>
                  </a:txBody>
                  <a:tcPr/>
                </a:tc>
                <a:tc>
                  <a:txBody>
                    <a:bodyPr/>
                    <a:lstStyle/>
                    <a:p>
                      <a:r>
                        <a:rPr lang="en-IN" dirty="0"/>
                        <a:t>DEFECT DESCRIPTION</a:t>
                      </a:r>
                    </a:p>
                  </a:txBody>
                  <a:tcPr/>
                </a:tc>
                <a:tc>
                  <a:txBody>
                    <a:bodyPr/>
                    <a:lstStyle/>
                    <a:p>
                      <a:r>
                        <a:rPr lang="en-IN" dirty="0"/>
                        <a:t>PRECONDITION</a:t>
                      </a:r>
                    </a:p>
                  </a:txBody>
                  <a:tcPr/>
                </a:tc>
                <a:tc>
                  <a:txBody>
                    <a:bodyPr/>
                    <a:lstStyle/>
                    <a:p>
                      <a:r>
                        <a:rPr lang="en-IN" dirty="0"/>
                        <a:t>TEST DATA</a:t>
                      </a:r>
                    </a:p>
                  </a:txBody>
                  <a:tcPr/>
                </a:tc>
                <a:tc>
                  <a:txBody>
                    <a:bodyPr/>
                    <a:lstStyle/>
                    <a:p>
                      <a:r>
                        <a:rPr lang="en-IN" dirty="0"/>
                        <a:t>TEST STEPS</a:t>
                      </a:r>
                    </a:p>
                  </a:txBody>
                  <a:tcPr/>
                </a:tc>
                <a:tc>
                  <a:txBody>
                    <a:bodyPr/>
                    <a:lstStyle/>
                    <a:p>
                      <a:r>
                        <a:rPr lang="en-IN" dirty="0"/>
                        <a:t>EXPECTED RESULT</a:t>
                      </a:r>
                    </a:p>
                  </a:txBody>
                  <a:tcPr/>
                </a:tc>
                <a:tc>
                  <a:txBody>
                    <a:bodyPr/>
                    <a:lstStyle/>
                    <a:p>
                      <a:r>
                        <a:rPr lang="en-IN" dirty="0"/>
                        <a:t>ACTUAL RESULT</a:t>
                      </a:r>
                    </a:p>
                  </a:txBody>
                  <a:tcPr/>
                </a:tc>
                <a:tc>
                  <a:txBody>
                    <a:bodyPr/>
                    <a:lstStyle/>
                    <a:p>
                      <a:r>
                        <a:rPr lang="en-IN" dirty="0"/>
                        <a:t>PRIORITY</a:t>
                      </a:r>
                    </a:p>
                  </a:txBody>
                  <a:tcPr/>
                </a:tc>
                <a:tc>
                  <a:txBody>
                    <a:bodyPr/>
                    <a:lstStyle/>
                    <a:p>
                      <a:r>
                        <a:rPr lang="en-IN" dirty="0"/>
                        <a:t>SEVERITY</a:t>
                      </a:r>
                    </a:p>
                  </a:txBody>
                  <a:tcPr/>
                </a:tc>
                <a:extLst>
                  <a:ext uri="{0D108BD9-81ED-4DB2-BD59-A6C34878D82A}">
                    <a16:rowId xmlns:a16="http://schemas.microsoft.com/office/drawing/2014/main" val="726536475"/>
                  </a:ext>
                </a:extLst>
              </a:tr>
              <a:tr h="1358439">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D16</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Product code (Valid)</a:t>
                      </a:r>
                    </a:p>
                  </a:txBody>
                  <a:tcPr marL="7620" marR="7620" marT="7620"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To verify it Can not accept special character or alphabet</a:t>
                      </a:r>
                    </a:p>
                  </a:txBody>
                  <a:tcPr marL="7620" marR="7620" marT="7620" marB="0" anchor="ctr"/>
                </a:tc>
                <a:tc>
                  <a:txBody>
                    <a:bodyPr/>
                    <a:lstStyle/>
                    <a:p>
                      <a:pPr algn="l"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1)In-Flow inventory Application                                        2) Purchase Order                                                     3) Product code should be visible</a:t>
                      </a:r>
                    </a:p>
                  </a:txBody>
                  <a:tcPr marL="7620" marR="7620" marT="7620" marB="0" anchor="ctr"/>
                </a:tc>
                <a:tc>
                  <a:txBody>
                    <a:bodyPr/>
                    <a:lstStyle/>
                    <a:p>
                      <a:pPr algn="ctr" fontAlgn="ctr"/>
                      <a:r>
                        <a:rPr lang="en-IN" sz="1400" b="0" i="0" u="sng" strike="noStrike" dirty="0">
                          <a:solidFill>
                            <a:srgbClr val="0563C1"/>
                          </a:solidFill>
                          <a:effectLst/>
                          <a:latin typeface="Times New Roman" panose="02020603050405020304" pitchFamily="18" charset="0"/>
                          <a:cs typeface="Times New Roman" panose="02020603050405020304" pitchFamily="18" charset="0"/>
                          <a:hlinkClick r:id="rId2"/>
                        </a:rPr>
                        <a:t>1234@vi nay</a:t>
                      </a:r>
                      <a:endParaRPr lang="en-IN" sz="1400" b="0" i="0" u="sng" strike="noStrike" dirty="0">
                        <a:solidFill>
                          <a:srgbClr val="0563C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 Open the Application                 2) Click on the Purchase order      3) Click on product code                4) enter the code</a:t>
                      </a:r>
                    </a:p>
                  </a:txBody>
                  <a:tcPr marL="7620" marR="7620" marT="7620"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It should not accept special character or alphabet</a:t>
                      </a:r>
                    </a:p>
                  </a:txBody>
                  <a:tcPr marL="7620" marR="7620" marT="7620"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It is accepting special character or alphabet</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MEDIUM</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HIGH</a:t>
                      </a:r>
                    </a:p>
                  </a:txBody>
                  <a:tcPr marL="7620" marR="7620" marT="7620" marB="0" anchor="ctr"/>
                </a:tc>
                <a:extLst>
                  <a:ext uri="{0D108BD9-81ED-4DB2-BD59-A6C34878D82A}">
                    <a16:rowId xmlns:a16="http://schemas.microsoft.com/office/drawing/2014/main" val="3330668641"/>
                  </a:ext>
                </a:extLst>
              </a:tr>
            </a:tbl>
          </a:graphicData>
        </a:graphic>
      </p:graphicFrame>
      <p:pic>
        <p:nvPicPr>
          <p:cNvPr id="6" name="Picture 5">
            <a:extLst>
              <a:ext uri="{FF2B5EF4-FFF2-40B4-BE49-F238E27FC236}">
                <a16:creationId xmlns:a16="http://schemas.microsoft.com/office/drawing/2014/main" id="{2C8CC4FE-E751-B7FF-C11D-7A5DCB32E55F}"/>
              </a:ext>
            </a:extLst>
          </p:cNvPr>
          <p:cNvPicPr>
            <a:picLocks noChangeAspect="1"/>
          </p:cNvPicPr>
          <p:nvPr/>
        </p:nvPicPr>
        <p:blipFill>
          <a:blip r:embed="rId3"/>
          <a:stretch>
            <a:fillRect/>
          </a:stretch>
        </p:blipFill>
        <p:spPr>
          <a:xfrm>
            <a:off x="170623" y="3008671"/>
            <a:ext cx="6013867" cy="3849328"/>
          </a:xfrm>
          <a:prstGeom prst="rect">
            <a:avLst/>
          </a:prstGeom>
        </p:spPr>
      </p:pic>
      <p:pic>
        <p:nvPicPr>
          <p:cNvPr id="8" name="Picture 7">
            <a:extLst>
              <a:ext uri="{FF2B5EF4-FFF2-40B4-BE49-F238E27FC236}">
                <a16:creationId xmlns:a16="http://schemas.microsoft.com/office/drawing/2014/main" id="{5AAEA898-4238-6C98-6074-BD4E665BB6E0}"/>
              </a:ext>
            </a:extLst>
          </p:cNvPr>
          <p:cNvPicPr>
            <a:picLocks noChangeAspect="1"/>
          </p:cNvPicPr>
          <p:nvPr/>
        </p:nvPicPr>
        <p:blipFill>
          <a:blip r:embed="rId4"/>
          <a:stretch>
            <a:fillRect/>
          </a:stretch>
        </p:blipFill>
        <p:spPr>
          <a:xfrm>
            <a:off x="6263148" y="3008671"/>
            <a:ext cx="5928852" cy="3147734"/>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5C255121-0F63-BDD4-62F9-CE5C8D48DAC2}"/>
                  </a:ext>
                </a:extLst>
              </p14:cNvPr>
              <p14:cNvContentPartPr/>
              <p14:nvPr/>
            </p14:nvContentPartPr>
            <p14:xfrm>
              <a:off x="7600045" y="4050948"/>
              <a:ext cx="579600" cy="360"/>
            </p14:xfrm>
          </p:contentPart>
        </mc:Choice>
        <mc:Fallback xmlns="">
          <p:pic>
            <p:nvPicPr>
              <p:cNvPr id="3" name="Ink 2">
                <a:extLst>
                  <a:ext uri="{FF2B5EF4-FFF2-40B4-BE49-F238E27FC236}">
                    <a16:creationId xmlns:a16="http://schemas.microsoft.com/office/drawing/2014/main" id="{5C255121-0F63-BDD4-62F9-CE5C8D48DAC2}"/>
                  </a:ext>
                </a:extLst>
              </p:cNvPr>
              <p:cNvPicPr/>
              <p:nvPr/>
            </p:nvPicPr>
            <p:blipFill>
              <a:blip r:embed="rId6"/>
              <a:stretch>
                <a:fillRect/>
              </a:stretch>
            </p:blipFill>
            <p:spPr>
              <a:xfrm>
                <a:off x="7528405" y="3906948"/>
                <a:ext cx="7232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439DA8C-6145-3FB7-F487-08084092553D}"/>
                  </a:ext>
                </a:extLst>
              </p14:cNvPr>
              <p14:cNvContentPartPr/>
              <p14:nvPr/>
            </p14:nvContentPartPr>
            <p14:xfrm>
              <a:off x="2742925" y="5976228"/>
              <a:ext cx="667440" cy="71280"/>
            </p14:xfrm>
          </p:contentPart>
        </mc:Choice>
        <mc:Fallback xmlns="">
          <p:pic>
            <p:nvPicPr>
              <p:cNvPr id="9" name="Ink 8">
                <a:extLst>
                  <a:ext uri="{FF2B5EF4-FFF2-40B4-BE49-F238E27FC236}">
                    <a16:creationId xmlns:a16="http://schemas.microsoft.com/office/drawing/2014/main" id="{7439DA8C-6145-3FB7-F487-08084092553D}"/>
                  </a:ext>
                </a:extLst>
              </p:cNvPr>
              <p:cNvPicPr/>
              <p:nvPr/>
            </p:nvPicPr>
            <p:blipFill>
              <a:blip r:embed="rId8"/>
              <a:stretch>
                <a:fillRect/>
              </a:stretch>
            </p:blipFill>
            <p:spPr>
              <a:xfrm>
                <a:off x="2671285" y="5832588"/>
                <a:ext cx="81108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BC3EDF1C-463D-4FA8-BEE4-891AA64112F6}"/>
                  </a:ext>
                </a:extLst>
              </p14:cNvPr>
              <p14:cNvContentPartPr/>
              <p14:nvPr/>
            </p14:nvContentPartPr>
            <p14:xfrm>
              <a:off x="8033125" y="4158948"/>
              <a:ext cx="360" cy="360"/>
            </p14:xfrm>
          </p:contentPart>
        </mc:Choice>
        <mc:Fallback xmlns="">
          <p:pic>
            <p:nvPicPr>
              <p:cNvPr id="10" name="Ink 9">
                <a:extLst>
                  <a:ext uri="{FF2B5EF4-FFF2-40B4-BE49-F238E27FC236}">
                    <a16:creationId xmlns:a16="http://schemas.microsoft.com/office/drawing/2014/main" id="{BC3EDF1C-463D-4FA8-BEE4-891AA64112F6}"/>
                  </a:ext>
                </a:extLst>
              </p:cNvPr>
              <p:cNvPicPr/>
              <p:nvPr/>
            </p:nvPicPr>
            <p:blipFill>
              <a:blip r:embed="rId10"/>
              <a:stretch>
                <a:fillRect/>
              </a:stretch>
            </p:blipFill>
            <p:spPr>
              <a:xfrm>
                <a:off x="7961125" y="4015308"/>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271D151D-80FD-8AD0-BC78-B3B3230A9E69}"/>
                  </a:ext>
                </a:extLst>
              </p14:cNvPr>
              <p14:cNvContentPartPr/>
              <p14:nvPr/>
            </p14:nvContentPartPr>
            <p14:xfrm>
              <a:off x="8052565" y="4031148"/>
              <a:ext cx="360" cy="360"/>
            </p14:xfrm>
          </p:contentPart>
        </mc:Choice>
        <mc:Fallback xmlns="">
          <p:pic>
            <p:nvPicPr>
              <p:cNvPr id="11" name="Ink 10">
                <a:extLst>
                  <a:ext uri="{FF2B5EF4-FFF2-40B4-BE49-F238E27FC236}">
                    <a16:creationId xmlns:a16="http://schemas.microsoft.com/office/drawing/2014/main" id="{271D151D-80FD-8AD0-BC78-B3B3230A9E69}"/>
                  </a:ext>
                </a:extLst>
              </p:cNvPr>
              <p:cNvPicPr/>
              <p:nvPr/>
            </p:nvPicPr>
            <p:blipFill>
              <a:blip r:embed="rId10"/>
              <a:stretch>
                <a:fillRect/>
              </a:stretch>
            </p:blipFill>
            <p:spPr>
              <a:xfrm>
                <a:off x="7980565" y="3887508"/>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3FF1FA9D-9376-EA5F-146C-1578E31FBE94}"/>
                  </a:ext>
                </a:extLst>
              </p14:cNvPr>
              <p14:cNvContentPartPr/>
              <p14:nvPr/>
            </p14:nvContentPartPr>
            <p14:xfrm>
              <a:off x="8052565" y="4031148"/>
              <a:ext cx="360" cy="360"/>
            </p14:xfrm>
          </p:contentPart>
        </mc:Choice>
        <mc:Fallback xmlns="">
          <p:pic>
            <p:nvPicPr>
              <p:cNvPr id="12" name="Ink 11">
                <a:extLst>
                  <a:ext uri="{FF2B5EF4-FFF2-40B4-BE49-F238E27FC236}">
                    <a16:creationId xmlns:a16="http://schemas.microsoft.com/office/drawing/2014/main" id="{3FF1FA9D-9376-EA5F-146C-1578E31FBE94}"/>
                  </a:ext>
                </a:extLst>
              </p:cNvPr>
              <p:cNvPicPr/>
              <p:nvPr/>
            </p:nvPicPr>
            <p:blipFill>
              <a:blip r:embed="rId10"/>
              <a:stretch>
                <a:fillRect/>
              </a:stretch>
            </p:blipFill>
            <p:spPr>
              <a:xfrm>
                <a:off x="7980565" y="3887508"/>
                <a:ext cx="144000" cy="288000"/>
              </a:xfrm>
              <a:prstGeom prst="rect">
                <a:avLst/>
              </a:prstGeom>
            </p:spPr>
          </p:pic>
        </mc:Fallback>
      </mc:AlternateContent>
    </p:spTree>
    <p:extLst>
      <p:ext uri="{BB962C8B-B14F-4D97-AF65-F5344CB8AC3E}">
        <p14:creationId xmlns:p14="http://schemas.microsoft.com/office/powerpoint/2010/main" val="375699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0611-F36F-B893-35BC-4DF901EFEC36}"/>
              </a:ext>
            </a:extLst>
          </p:cNvPr>
          <p:cNvSpPr>
            <a:spLocks noGrp="1"/>
          </p:cNvSpPr>
          <p:nvPr>
            <p:ph type="title"/>
          </p:nvPr>
        </p:nvSpPr>
        <p:spPr>
          <a:xfrm>
            <a:off x="736327" y="267758"/>
            <a:ext cx="8596668" cy="744965"/>
          </a:xfrm>
        </p:spPr>
        <p:txBody>
          <a:bodyPr>
            <a:normAutofit/>
          </a:bodyPr>
          <a:lstStyle/>
          <a:p>
            <a:pPr marL="571500" indent="-571500" algn="ctr">
              <a:buFont typeface="Wingdings" panose="05000000000000000000" pitchFamily="2" charset="2"/>
              <a:buChar char="Ø"/>
            </a:pPr>
            <a:r>
              <a:rPr lang="en-US" sz="4000" dirty="0">
                <a:solidFill>
                  <a:schemeClr val="tx1">
                    <a:lumMod val="95000"/>
                    <a:lumOff val="5000"/>
                  </a:schemeClr>
                </a:solidFill>
                <a:latin typeface="Algerian" panose="04020705040A02060702" pitchFamily="82" charset="0"/>
              </a:rPr>
              <a:t>CHALLENGES</a:t>
            </a:r>
          </a:p>
        </p:txBody>
      </p:sp>
      <p:sp>
        <p:nvSpPr>
          <p:cNvPr id="13" name="TextBox 12">
            <a:extLst>
              <a:ext uri="{FF2B5EF4-FFF2-40B4-BE49-F238E27FC236}">
                <a16:creationId xmlns:a16="http://schemas.microsoft.com/office/drawing/2014/main" id="{BFF776DD-0998-87A0-32E7-DF0A5B86DBC1}"/>
              </a:ext>
            </a:extLst>
          </p:cNvPr>
          <p:cNvSpPr txBox="1"/>
          <p:nvPr/>
        </p:nvSpPr>
        <p:spPr>
          <a:xfrm>
            <a:off x="420532" y="1468735"/>
            <a:ext cx="11623984" cy="4431983"/>
          </a:xfrm>
          <a:prstGeom prst="rect">
            <a:avLst/>
          </a:prstGeom>
          <a:noFill/>
        </p:spPr>
        <p:txBody>
          <a:bodyPr wrap="square" rtlCol="0">
            <a:spAutoFit/>
          </a:bodyPr>
          <a:lstStyle/>
          <a:p>
            <a:pPr marL="0" indent="0">
              <a:buNone/>
            </a:pPr>
            <a:r>
              <a:rPr lang="en-US" sz="2400" b="0" i="0" dirty="0">
                <a:effectLst/>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Complex Rules</a:t>
            </a:r>
            <a:r>
              <a:rPr lang="en-US" sz="2400" b="1" i="0">
                <a:effectLst/>
                <a:latin typeface="Times New Roman" panose="02020603050405020304" pitchFamily="18" charset="0"/>
                <a:cs typeface="Times New Roman" panose="02020603050405020304" pitchFamily="18" charset="0"/>
              </a:rPr>
              <a:t>(For Installation</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The app has many rules about how inventory works, which can make it tricky to test everything correctly. ​ </a:t>
            </a:r>
          </a:p>
          <a:p>
            <a:pPr marL="0" indent="0">
              <a:buNone/>
            </a:pPr>
            <a:r>
              <a:rPr lang="en-US" sz="2400" b="0" i="0" dirty="0">
                <a:effectLst/>
                <a:latin typeface="Times New Roman" panose="02020603050405020304" pitchFamily="18" charset="0"/>
                <a:cs typeface="Times New Roman" panose="02020603050405020304" pitchFamily="18" charset="0"/>
              </a:rPr>
              <a:t> ​ </a:t>
            </a:r>
          </a:p>
          <a:p>
            <a:pPr marL="0" indent="0">
              <a:buNone/>
            </a:pPr>
            <a:r>
              <a:rPr lang="en-US" sz="2400" b="0" i="0" dirty="0">
                <a:effectLst/>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Time </a:t>
            </a:r>
            <a:r>
              <a:rPr lang="en-US" sz="2400" b="1" dirty="0">
                <a:latin typeface="Times New Roman" panose="02020603050405020304" pitchFamily="18" charset="0"/>
                <a:cs typeface="Times New Roman" panose="02020603050405020304" pitchFamily="18" charset="0"/>
              </a:rPr>
              <a:t>Constraints</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Testers often have limited time to do their work, making it hard to test everything thoroughly. ​</a:t>
            </a:r>
          </a:p>
          <a:p>
            <a:pPr marL="0" indent="0">
              <a:buNone/>
            </a:pPr>
            <a:endParaRPr lang="en-US" sz="2400" b="0" i="0" dirty="0">
              <a:effectLst/>
              <a:latin typeface="Times New Roman" panose="02020603050405020304" pitchFamily="18" charset="0"/>
              <a:cs typeface="Times New Roman" panose="02020603050405020304" pitchFamily="18" charset="0"/>
            </a:endParaRPr>
          </a:p>
          <a:p>
            <a:pPr marL="0" indent="0">
              <a:buNone/>
            </a:pPr>
            <a:r>
              <a:rPr lang="en-US" sz="2400" b="0" i="0" dirty="0">
                <a:effectLst/>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Inadequate testing​ : </a:t>
            </a:r>
            <a:r>
              <a:rPr lang="en-US" sz="2400" i="0" dirty="0">
                <a:effectLst/>
                <a:latin typeface="Times New Roman" panose="02020603050405020304" pitchFamily="18" charset="0"/>
                <a:cs typeface="Times New Roman" panose="02020603050405020304" pitchFamily="18" charset="0"/>
              </a:rPr>
              <a:t>This can happen when the software is not tested thoroughly enough before it is released. It is important to make sure that the software is sufficiently tested before it is released. This can help to avoid software defects and improve the quality of the software.</a:t>
            </a:r>
          </a:p>
          <a:p>
            <a:pPr marL="0" indent="0">
              <a:buNone/>
            </a:pPr>
            <a:endParaRPr lang="en-US" sz="2400" i="0" dirty="0">
              <a:effectLst/>
              <a:latin typeface="Times New Roman" panose="02020603050405020304" pitchFamily="18" charset="0"/>
              <a:cs typeface="Times New Roman" panose="02020603050405020304" pitchFamily="18" charset="0"/>
            </a:endParaRPr>
          </a:p>
          <a:p>
            <a:pPr marL="0" indent="0">
              <a:buNone/>
            </a:pPr>
            <a:r>
              <a:rPr lang="en-US" sz="2400" b="0" i="0" dirty="0">
                <a:effectLst/>
                <a:latin typeface="Times New Roman" panose="02020603050405020304" pitchFamily="18" charset="0"/>
                <a:cs typeface="Times New Roman" panose="02020603050405020304" pitchFamily="18" charset="0"/>
              </a:rPr>
              <a:t>• Difficulty in understanding scenarios and test case. </a:t>
            </a:r>
          </a:p>
          <a:p>
            <a:endParaRPr lang="en-IN" dirty="0"/>
          </a:p>
        </p:txBody>
      </p:sp>
      <p:sp>
        <p:nvSpPr>
          <p:cNvPr id="17" name="TextBox 16">
            <a:extLst>
              <a:ext uri="{FF2B5EF4-FFF2-40B4-BE49-F238E27FC236}">
                <a16:creationId xmlns:a16="http://schemas.microsoft.com/office/drawing/2014/main" id="{16EE462E-784C-62FE-2202-D716D783E96C}"/>
              </a:ext>
            </a:extLst>
          </p:cNvPr>
          <p:cNvSpPr txBox="1"/>
          <p:nvPr/>
        </p:nvSpPr>
        <p:spPr>
          <a:xfrm>
            <a:off x="5646655" y="2974156"/>
            <a:ext cx="914400" cy="91440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6304910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2275</TotalTime>
  <Words>1089</Words>
  <Application>Microsoft Office PowerPoint</Application>
  <PresentationFormat>Widescreen</PresentationFormat>
  <Paragraphs>148</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Times New Roman</vt:lpstr>
      <vt:lpstr>Trebuchet MS</vt:lpstr>
      <vt:lpstr>Wingdings</vt:lpstr>
      <vt:lpstr>Wingdings 3</vt:lpstr>
      <vt:lpstr>Facet</vt:lpstr>
      <vt:lpstr>MANUAL TESTING PROJECT</vt:lpstr>
      <vt:lpstr>EXPLANATION OF PROJECT</vt:lpstr>
      <vt:lpstr>ROLE AND RESPONSIBILTY</vt:lpstr>
      <vt:lpstr> </vt:lpstr>
      <vt:lpstr>EXPLANATION OF PURCHASE MODULE</vt:lpstr>
      <vt:lpstr>DEFECT FOUND</vt:lpstr>
      <vt:lpstr>PowerPoint Presentation</vt:lpstr>
      <vt:lpstr>PowerPoint Presentation</vt:lpstr>
      <vt:lpstr>CHALLENGES</vt:lpstr>
      <vt:lpstr>Experience</vt:lpstr>
      <vt:lpstr>VOTE OF THANKS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Priyadarshini college of engineering Nagpur (rashtrasant tukdoji maharaj Nagpur university)</dc:title>
  <dc:creator>Adesh Wahile</dc:creator>
  <cp:lastModifiedBy>Vinayak Rathod</cp:lastModifiedBy>
  <cp:revision>92</cp:revision>
  <dcterms:created xsi:type="dcterms:W3CDTF">2023-08-23T17:00:30Z</dcterms:created>
  <dcterms:modified xsi:type="dcterms:W3CDTF">2025-01-29T09:21:46Z</dcterms:modified>
</cp:coreProperties>
</file>