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ac0c9aa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5ac0c9aa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5ac0c9aa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5ac0c9aa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ac0c9aa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ac0c9aa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5ac0c9aa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5ac0c9aa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5ac0c9aa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5ac0c9aa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5ac0c9aa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5ac0c9aa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ac0c9aa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ac0c9aa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5ac0c9aa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5ac0c9aa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ac0c9aa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5ac0c9aa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2505de6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2505de6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Char char="-"/>
            </a:pPr>
            <a:r>
              <a:rPr lang="en"/>
              <a:t>We chose these percentages since they given a roughly fair breakdown of the total values and split them into quarters which allow us to see the effects of various thresholds. The Moving Average function was applied to the Training dataset to get an idea of what kind and how many anomalies were we working with and to give us a base to compare the results of others to. We were then able to count the number of anomalies in each dataset, resulting in this data:</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ac0c9a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ac0c9a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5ac0c9aa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5ac0c9aa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ac0c9aa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ac0c9aa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ac0c9aa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ac0c9aa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5ac0c9aa1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5ac0c9aa1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ac0c9aa1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ac0c9aa1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f2505de6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f2505de6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f2505de6c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f2505de6c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f2505de6c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f2505de6c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f2505de6c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f2505de6c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5ac0c9aa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5ac0c9aa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ac0c9aa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ac0c9aa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5ac0c9aa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5ac0c9aa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2505de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2505de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2505de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2505de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2505de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2505de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2505de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2505de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2505de6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2505de6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f2505de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f2505de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f2505de6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f2505de6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f2505de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f2505de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f2505de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f2505de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2505de6c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2505de6c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2505de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2505de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f2505de6c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f2505de6c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f2505de6c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f2505de6c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f2505de6c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f2505de6c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f2505de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f2505de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2505de6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f2505de6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f2505de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f2505de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2505de6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2505de6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f2505de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f2505de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f2505de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f2505de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f2505de6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f2505de6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5ac0c9aa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5ac0c9aa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t>We learned about the various tools needed to ensure that we properly conducted anomaly detection, which is very important and credible data is what one seeks when doing this type of analysis. dealing with N/A values proved to be quite cumbersome and caused us a few problems initially.</a:t>
            </a:r>
            <a:endParaRPr sz="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f2505de6c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f2505de6c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ac0c9aa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ac0c9aa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2505de6c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2505de6c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2505de6c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2505de6c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39.png"/><Relationship Id="rId6"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50.png"/><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60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Anomaly Detection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Vinay L.</a:t>
            </a:r>
            <a:endParaRPr/>
          </a:p>
          <a:p>
            <a:pPr indent="0" lvl="0" marL="0" rtl="0" algn="ctr">
              <a:spcBef>
                <a:spcPts val="0"/>
              </a:spcBef>
              <a:spcAft>
                <a:spcPts val="0"/>
              </a:spcAft>
              <a:buNone/>
            </a:pPr>
            <a:r>
              <a:rPr lang="en"/>
              <a:t>Dan A.</a:t>
            </a:r>
            <a:endParaRPr/>
          </a:p>
          <a:p>
            <a:pPr indent="0" lvl="0" marL="0" rtl="0" algn="ctr">
              <a:spcBef>
                <a:spcPts val="0"/>
              </a:spcBef>
              <a:spcAft>
                <a:spcPts val="0"/>
              </a:spcAft>
              <a:buNone/>
            </a:pPr>
            <a:r>
              <a:rPr lang="en"/>
              <a:t>Rakim 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multivariate HMMs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To end up with a suitable probabilistic model, it must be neither overfitted nor underfitted on the data</a:t>
            </a:r>
            <a:r>
              <a:rPr lang="en"/>
              <a:t> (balance the two)</a:t>
            </a:r>
            <a:endParaRPr/>
          </a:p>
          <a:p>
            <a:pPr indent="-342900" lvl="0" marL="457200" rtl="0" algn="l">
              <a:lnSpc>
                <a:spcPct val="150000"/>
              </a:lnSpc>
              <a:spcBef>
                <a:spcPts val="0"/>
              </a:spcBef>
              <a:spcAft>
                <a:spcPts val="0"/>
              </a:spcAft>
              <a:buSzPts val="1800"/>
              <a:buChar char="-"/>
            </a:pPr>
            <a:r>
              <a:rPr lang="en"/>
              <a:t>Finding a sweet spot between complexity and log-likelihood</a:t>
            </a:r>
            <a:endParaRPr/>
          </a:p>
          <a:p>
            <a:pPr indent="-342900" lvl="0" marL="457200" rtl="0" algn="l">
              <a:lnSpc>
                <a:spcPct val="150000"/>
              </a:lnSpc>
              <a:spcBef>
                <a:spcPts val="0"/>
              </a:spcBef>
              <a:spcAft>
                <a:spcPts val="0"/>
              </a:spcAft>
              <a:buSzPts val="1800"/>
              <a:buChar char="-"/>
            </a:pPr>
            <a:r>
              <a:rPr lang="en"/>
              <a:t>Splitting the dataset:</a:t>
            </a:r>
            <a:endParaRPr/>
          </a:p>
          <a:p>
            <a:pPr indent="-317500" lvl="1" marL="914400" rtl="0" algn="l">
              <a:lnSpc>
                <a:spcPct val="150000"/>
              </a:lnSpc>
              <a:spcBef>
                <a:spcPts val="0"/>
              </a:spcBef>
              <a:spcAft>
                <a:spcPts val="0"/>
              </a:spcAft>
              <a:buSzPts val="1400"/>
              <a:buChar char="-"/>
            </a:pPr>
            <a:r>
              <a:rPr lang="en"/>
              <a:t>Train (3 years, 2006 - 2008)</a:t>
            </a:r>
            <a:endParaRPr/>
          </a:p>
          <a:p>
            <a:pPr indent="-317500" lvl="1" marL="914400" rtl="0" algn="l">
              <a:lnSpc>
                <a:spcPct val="150000"/>
              </a:lnSpc>
              <a:spcBef>
                <a:spcPts val="0"/>
              </a:spcBef>
              <a:spcAft>
                <a:spcPts val="0"/>
              </a:spcAft>
              <a:buSzPts val="1400"/>
              <a:buChar char="-"/>
            </a:pPr>
            <a:r>
              <a:rPr lang="en"/>
              <a:t>Test (1 year, 2009)</a:t>
            </a:r>
            <a:endParaRPr/>
          </a:p>
          <a:p>
            <a:pPr indent="-342900" lvl="0" marL="457200" rtl="0" algn="l">
              <a:lnSpc>
                <a:spcPct val="150000"/>
              </a:lnSpc>
              <a:spcBef>
                <a:spcPts val="0"/>
              </a:spcBef>
              <a:spcAft>
                <a:spcPts val="0"/>
              </a:spcAft>
              <a:buSzPts val="1800"/>
              <a:buChar char="-"/>
            </a:pPr>
            <a:r>
              <a:rPr lang="en"/>
              <a:t>Trained the models with 2, 4, 8, 12, 16, 20 states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Training - Weekday</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rotWithShape="1">
          <a:blip r:embed="rId3">
            <a:alphaModFix/>
          </a:blip>
          <a:srcRect b="54847" l="0" r="0" t="0"/>
          <a:stretch/>
        </p:blipFill>
        <p:spPr>
          <a:xfrm>
            <a:off x="1555813" y="3683050"/>
            <a:ext cx="5943600" cy="1171575"/>
          </a:xfrm>
          <a:prstGeom prst="rect">
            <a:avLst/>
          </a:prstGeom>
          <a:noFill/>
          <a:ln>
            <a:noFill/>
          </a:ln>
        </p:spPr>
      </p:pic>
      <p:pic>
        <p:nvPicPr>
          <p:cNvPr id="128" name="Google Shape;128;p23" title="Chart"/>
          <p:cNvPicPr preferRelativeResize="0"/>
          <p:nvPr/>
        </p:nvPicPr>
        <p:blipFill>
          <a:blip r:embed="rId4">
            <a:alphaModFix/>
          </a:blip>
          <a:stretch>
            <a:fillRect/>
          </a:stretch>
        </p:blipFill>
        <p:spPr>
          <a:xfrm>
            <a:off x="2677298" y="1208775"/>
            <a:ext cx="3700649" cy="228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Training - Weekend</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rotWithShape="1">
          <a:blip r:embed="rId3">
            <a:alphaModFix/>
          </a:blip>
          <a:srcRect b="0" l="0" r="0" t="55396"/>
          <a:stretch/>
        </p:blipFill>
        <p:spPr>
          <a:xfrm>
            <a:off x="1600200" y="3786000"/>
            <a:ext cx="5943600" cy="1162050"/>
          </a:xfrm>
          <a:prstGeom prst="rect">
            <a:avLst/>
          </a:prstGeom>
          <a:noFill/>
          <a:ln>
            <a:noFill/>
          </a:ln>
        </p:spPr>
      </p:pic>
      <p:pic>
        <p:nvPicPr>
          <p:cNvPr id="136" name="Google Shape;136;p24" title="Chart"/>
          <p:cNvPicPr preferRelativeResize="0"/>
          <p:nvPr/>
        </p:nvPicPr>
        <p:blipFill>
          <a:blip r:embed="rId4">
            <a:alphaModFix/>
          </a:blip>
          <a:stretch>
            <a:fillRect/>
          </a:stretch>
        </p:blipFill>
        <p:spPr>
          <a:xfrm>
            <a:off x="2722625" y="1297163"/>
            <a:ext cx="3582775" cy="220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multivariate HMMs</a:t>
            </a:r>
            <a:r>
              <a:rPr lang="en"/>
              <a:t> cont.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Both weekend and weekday train models found 16 states to be optimal</a:t>
            </a:r>
            <a:endParaRPr/>
          </a:p>
          <a:p>
            <a:pPr indent="-317500" lvl="1" marL="914400" rtl="0" algn="l">
              <a:lnSpc>
                <a:spcPct val="150000"/>
              </a:lnSpc>
              <a:spcBef>
                <a:spcPts val="0"/>
              </a:spcBef>
              <a:spcAft>
                <a:spcPts val="0"/>
              </a:spcAft>
              <a:buSzPts val="1400"/>
              <a:buChar char="-"/>
            </a:pPr>
            <a:r>
              <a:rPr lang="en"/>
              <a:t>the log-likelihood and BIC values intersected </a:t>
            </a:r>
            <a:endParaRPr/>
          </a:p>
          <a:p>
            <a:pPr indent="-342900" lvl="0" marL="457200" rtl="0" algn="l">
              <a:lnSpc>
                <a:spcPct val="150000"/>
              </a:lnSpc>
              <a:spcBef>
                <a:spcPts val="0"/>
              </a:spcBef>
              <a:spcAft>
                <a:spcPts val="0"/>
              </a:spcAft>
              <a:buSzPts val="1800"/>
              <a:buChar char="-"/>
            </a:pPr>
            <a:r>
              <a:rPr lang="en"/>
              <a:t>Does not mean that either value is ideal; models with lower BIC and higher log-likelihoods are preferred</a:t>
            </a:r>
            <a:endParaRPr/>
          </a:p>
          <a:p>
            <a:pPr indent="-342900" lvl="0" marL="457200" rtl="0" algn="l">
              <a:lnSpc>
                <a:spcPct val="150000"/>
              </a:lnSpc>
              <a:spcBef>
                <a:spcPts val="0"/>
              </a:spcBef>
              <a:spcAft>
                <a:spcPts val="0"/>
              </a:spcAft>
              <a:buSzPts val="1800"/>
              <a:buChar char="-"/>
            </a:pPr>
            <a:r>
              <a:rPr lang="en"/>
              <a:t>Trade-offs need to be made</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HMM</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V</a:t>
            </a:r>
            <a:r>
              <a:rPr lang="en"/>
              <a:t>erified the trained model by feeding our test data set and comparing the log-likelihood</a:t>
            </a:r>
            <a:endParaRPr/>
          </a:p>
          <a:p>
            <a:pPr indent="-342900" lvl="0" marL="457200" rtl="0" algn="l">
              <a:lnSpc>
                <a:spcPct val="150000"/>
              </a:lnSpc>
              <a:spcBef>
                <a:spcPts val="0"/>
              </a:spcBef>
              <a:spcAft>
                <a:spcPts val="0"/>
              </a:spcAft>
              <a:buSzPts val="1800"/>
              <a:buChar char="-"/>
            </a:pPr>
            <a:r>
              <a:rPr lang="en"/>
              <a:t>Normalized the log-likelihoods before comparing, since the models cover different periods of data</a:t>
            </a:r>
            <a:endParaRPr/>
          </a:p>
          <a:p>
            <a:pPr indent="-317500" lvl="1" marL="914400" rtl="0" algn="l">
              <a:lnSpc>
                <a:spcPct val="150000"/>
              </a:lnSpc>
              <a:spcBef>
                <a:spcPts val="0"/>
              </a:spcBef>
              <a:spcAft>
                <a:spcPts val="0"/>
              </a:spcAft>
              <a:buSzPts val="1400"/>
              <a:buChar char="-"/>
            </a:pPr>
            <a:r>
              <a:rPr lang="en"/>
              <a:t>Dividing the log-likelihoods by the number of rows in each dataset</a:t>
            </a:r>
            <a:endParaRPr/>
          </a:p>
          <a:p>
            <a:pPr indent="0" lvl="0" marL="0" rtl="0" algn="l">
              <a:lnSpc>
                <a:spcPct val="150000"/>
              </a:lnSpc>
              <a:spcBef>
                <a:spcPts val="160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1724000" y="3176375"/>
            <a:ext cx="5943600" cy="170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trained model, now verified, </a:t>
            </a:r>
            <a:r>
              <a:rPr lang="en"/>
              <a:t>could be</a:t>
            </a:r>
            <a:r>
              <a:rPr lang="en"/>
              <a:t> used to detect any anomalies or patterns that deviate from the expected behavior</a:t>
            </a:r>
            <a:endParaRPr/>
          </a:p>
          <a:p>
            <a:pPr indent="-342900" lvl="0" marL="457200" rtl="0" algn="l">
              <a:lnSpc>
                <a:spcPct val="150000"/>
              </a:lnSpc>
              <a:spcBef>
                <a:spcPts val="0"/>
              </a:spcBef>
              <a:spcAft>
                <a:spcPts val="0"/>
              </a:spcAft>
              <a:buSzPts val="1800"/>
              <a:buChar char="-"/>
            </a:pPr>
            <a:r>
              <a:rPr lang="en"/>
              <a:t>Log-likelihood method:</a:t>
            </a:r>
            <a:endParaRPr/>
          </a:p>
          <a:p>
            <a:pPr indent="-317500" lvl="1" marL="914400" rtl="0" algn="l">
              <a:lnSpc>
                <a:spcPct val="150000"/>
              </a:lnSpc>
              <a:spcBef>
                <a:spcPts val="0"/>
              </a:spcBef>
              <a:spcAft>
                <a:spcPts val="0"/>
              </a:spcAft>
              <a:buSzPts val="1400"/>
              <a:buChar char="-"/>
            </a:pPr>
            <a:r>
              <a:rPr lang="en"/>
              <a:t>Feeding in anomaly datasets to an instance of the trained model</a:t>
            </a:r>
            <a:endParaRPr/>
          </a:p>
          <a:p>
            <a:pPr indent="-317500" lvl="1" marL="914400" rtl="0" algn="l">
              <a:lnSpc>
                <a:spcPct val="150000"/>
              </a:lnSpc>
              <a:spcBef>
                <a:spcPts val="0"/>
              </a:spcBef>
              <a:spcAft>
                <a:spcPts val="0"/>
              </a:spcAft>
              <a:buSzPts val="1400"/>
              <a:buChar char="-"/>
            </a:pPr>
            <a:r>
              <a:rPr lang="en"/>
              <a:t>Calculate the difference in normalized log-likelihoods</a:t>
            </a:r>
            <a:endParaRPr/>
          </a:p>
          <a:p>
            <a:pPr indent="-342900" lvl="0" marL="457200" rtl="0" algn="l">
              <a:lnSpc>
                <a:spcPct val="150000"/>
              </a:lnSpc>
              <a:spcBef>
                <a:spcPts val="0"/>
              </a:spcBef>
              <a:spcAft>
                <a:spcPts val="0"/>
              </a:spcAft>
              <a:buSzPts val="1800"/>
              <a:buChar char="-"/>
            </a:pPr>
            <a:r>
              <a:rPr lang="en"/>
              <a:t>Moving Average method:</a:t>
            </a:r>
            <a:endParaRPr/>
          </a:p>
          <a:p>
            <a:pPr indent="-317500" lvl="1" marL="914400" rtl="0" algn="l">
              <a:lnSpc>
                <a:spcPct val="150000"/>
              </a:lnSpc>
              <a:spcBef>
                <a:spcPts val="0"/>
              </a:spcBef>
              <a:spcAft>
                <a:spcPts val="0"/>
              </a:spcAft>
              <a:buSzPts val="1400"/>
              <a:buChar char="-"/>
            </a:pPr>
            <a:r>
              <a:rPr lang="en"/>
              <a:t>Obtaining the moving average of the data to find any trends that are present</a:t>
            </a:r>
            <a:endParaRPr/>
          </a:p>
          <a:p>
            <a:pPr indent="-317500" lvl="1" marL="914400" rtl="0" algn="l">
              <a:lnSpc>
                <a:spcPct val="150000"/>
              </a:lnSpc>
              <a:spcBef>
                <a:spcPts val="0"/>
              </a:spcBef>
              <a:spcAft>
                <a:spcPts val="0"/>
              </a:spcAft>
              <a:buSzPts val="1400"/>
              <a:buChar char="-"/>
            </a:pPr>
            <a:r>
              <a:rPr lang="en"/>
              <a:t>Calculating thresholds, which are used to detect varying levels of anomalies</a:t>
            </a:r>
            <a:endParaRPr/>
          </a:p>
          <a:p>
            <a:pPr indent="-342900" lvl="0" marL="457200" rtl="0" algn="l">
              <a:lnSpc>
                <a:spcPct val="150000"/>
              </a:lnSpc>
              <a:spcBef>
                <a:spcPts val="0"/>
              </a:spcBef>
              <a:spcAft>
                <a:spcPts val="0"/>
              </a:spcAft>
              <a:buSzPts val="1800"/>
              <a:buChar char="-"/>
            </a:pPr>
            <a:r>
              <a:rPr lang="en"/>
              <a:t>We chose to do both, in order to see if one method was better than the other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LogLik Anomaly Detection</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Subsetted the anomalous datasets to only include relevant data (our time windows)</a:t>
            </a:r>
            <a:endParaRPr/>
          </a:p>
          <a:p>
            <a:pPr indent="-342900" lvl="0" marL="457200" rtl="0" algn="l">
              <a:lnSpc>
                <a:spcPct val="150000"/>
              </a:lnSpc>
              <a:spcBef>
                <a:spcPts val="0"/>
              </a:spcBef>
              <a:spcAft>
                <a:spcPts val="0"/>
              </a:spcAft>
              <a:buSzPts val="1800"/>
              <a:buChar char="-"/>
            </a:pPr>
            <a:r>
              <a:rPr lang="en"/>
              <a:t>Used the same method as verifying the model, except replacing the ‘test’ dataset with the anomalous datasets</a:t>
            </a:r>
            <a:endParaRPr/>
          </a:p>
          <a:p>
            <a:pPr indent="-342900" lvl="0" marL="457200" rtl="0" algn="l">
              <a:lnSpc>
                <a:spcPct val="150000"/>
              </a:lnSpc>
              <a:spcBef>
                <a:spcPts val="0"/>
              </a:spcBef>
              <a:spcAft>
                <a:spcPts val="0"/>
              </a:spcAft>
              <a:buSzPts val="1800"/>
              <a:buChar char="-"/>
            </a:pPr>
            <a:r>
              <a:rPr lang="en"/>
              <a:t>A large difference in log-likelihood is a good indicator for detecting anomalies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LogLik Anomaly Detection cont.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1st and 3rd datasets had the same degree of anomalies present</a:t>
            </a:r>
            <a:endParaRPr/>
          </a:p>
          <a:p>
            <a:pPr indent="-342900" lvl="0" marL="457200" rtl="0" algn="l">
              <a:lnSpc>
                <a:spcPct val="150000"/>
              </a:lnSpc>
              <a:spcBef>
                <a:spcPts val="0"/>
              </a:spcBef>
              <a:spcAft>
                <a:spcPts val="0"/>
              </a:spcAft>
              <a:buSzPts val="1800"/>
              <a:buChar char="-"/>
            </a:pPr>
            <a:r>
              <a:rPr lang="en"/>
              <a:t>2nd dataset had the most anomalies by far</a:t>
            </a:r>
            <a:endParaRPr/>
          </a:p>
        </p:txBody>
      </p:sp>
      <p:pic>
        <p:nvPicPr>
          <p:cNvPr id="168" name="Google Shape;168;p29"/>
          <p:cNvPicPr preferRelativeResize="0"/>
          <p:nvPr/>
        </p:nvPicPr>
        <p:blipFill>
          <a:blip r:embed="rId3">
            <a:alphaModFix/>
          </a:blip>
          <a:stretch>
            <a:fillRect/>
          </a:stretch>
        </p:blipFill>
        <p:spPr>
          <a:xfrm>
            <a:off x="1600200" y="2137200"/>
            <a:ext cx="5943600"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We also employed a moving average method to detect anomalies as that was discussed in class. </a:t>
            </a:r>
            <a:endParaRPr/>
          </a:p>
          <a:p>
            <a:pPr indent="-342900" lvl="0" marL="457200" rtl="0" algn="just">
              <a:lnSpc>
                <a:spcPct val="115000"/>
              </a:lnSpc>
              <a:spcBef>
                <a:spcPts val="0"/>
              </a:spcBef>
              <a:spcAft>
                <a:spcPts val="0"/>
              </a:spcAft>
              <a:buSzPts val="1800"/>
              <a:buChar char="-"/>
            </a:pPr>
            <a:r>
              <a:rPr lang="en"/>
              <a:t>Exponential Moving Average method over a Simple Moving Average method, because it puts more weight on recent values, resulting in more accurate and representative data.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We chose a window size of 10 as that provided a sufficient sample of information without intaking too much data</a:t>
            </a:r>
            <a:endParaRPr/>
          </a:p>
          <a:p>
            <a:pPr indent="-342900" lvl="0" marL="457200" rtl="0" algn="just">
              <a:lnSpc>
                <a:spcPct val="100000"/>
              </a:lnSpc>
              <a:spcBef>
                <a:spcPts val="0"/>
              </a:spcBef>
              <a:spcAft>
                <a:spcPts val="0"/>
              </a:spcAft>
              <a:buSzPts val="1800"/>
              <a:buChar char="-"/>
            </a:pPr>
            <a:r>
              <a:rPr lang="en"/>
              <a:t>Thresholds of 25%, 50% and 75% of the values to determine whether the data was anomalous or not</a:t>
            </a:r>
            <a:endParaRPr/>
          </a:p>
          <a:p>
            <a:pPr indent="-342900" lvl="0" marL="457200" rtl="0" algn="just">
              <a:lnSpc>
                <a:spcPct val="100000"/>
              </a:lnSpc>
              <a:spcBef>
                <a:spcPts val="0"/>
              </a:spcBef>
              <a:spcAft>
                <a:spcPts val="0"/>
              </a:spcAft>
              <a:buSzPts val="1800"/>
              <a:buChar char="-"/>
            </a:pPr>
            <a:r>
              <a:rPr lang="en"/>
              <a:t>The Moving Average function was applied to the Training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Detecting anomalies in power grid data through the use of semi-supervised techniques</a:t>
            </a:r>
            <a:endParaRPr/>
          </a:p>
          <a:p>
            <a:pPr indent="-342900" lvl="0" marL="457200" rtl="0" algn="l">
              <a:lnSpc>
                <a:spcPct val="150000"/>
              </a:lnSpc>
              <a:spcBef>
                <a:spcPts val="0"/>
              </a:spcBef>
              <a:spcAft>
                <a:spcPts val="0"/>
              </a:spcAft>
              <a:buSzPts val="1800"/>
              <a:buChar char="-"/>
            </a:pPr>
            <a:r>
              <a:rPr lang="en"/>
              <a:t>Three main components: </a:t>
            </a:r>
            <a:endParaRPr/>
          </a:p>
          <a:p>
            <a:pPr indent="-317500" lvl="1" marL="914400" rtl="0" algn="l">
              <a:lnSpc>
                <a:spcPct val="150000"/>
              </a:lnSpc>
              <a:spcBef>
                <a:spcPts val="0"/>
              </a:spcBef>
              <a:spcAft>
                <a:spcPts val="0"/>
              </a:spcAft>
              <a:buSzPts val="1400"/>
              <a:buChar char="-"/>
            </a:pPr>
            <a:r>
              <a:rPr lang="en"/>
              <a:t>Principal Component Analysis</a:t>
            </a:r>
            <a:endParaRPr/>
          </a:p>
          <a:p>
            <a:pPr indent="-317500" lvl="1" marL="914400" rtl="0" algn="l">
              <a:lnSpc>
                <a:spcPct val="150000"/>
              </a:lnSpc>
              <a:spcBef>
                <a:spcPts val="0"/>
              </a:spcBef>
              <a:spcAft>
                <a:spcPts val="0"/>
              </a:spcAft>
              <a:buSzPts val="1400"/>
              <a:buChar char="-"/>
            </a:pPr>
            <a:r>
              <a:rPr lang="en"/>
              <a:t>HMM (training and testing)</a:t>
            </a:r>
            <a:endParaRPr/>
          </a:p>
          <a:p>
            <a:pPr indent="-317500" lvl="1" marL="914400" rtl="0" algn="l">
              <a:lnSpc>
                <a:spcPct val="150000"/>
              </a:lnSpc>
              <a:spcBef>
                <a:spcPts val="0"/>
              </a:spcBef>
              <a:spcAft>
                <a:spcPts val="0"/>
              </a:spcAft>
              <a:buSzPts val="1400"/>
              <a:buChar char="-"/>
            </a:pPr>
            <a:r>
              <a:rPr lang="en"/>
              <a:t>Anomaly detection (log-lik, moving average)</a:t>
            </a:r>
            <a:endParaRPr/>
          </a:p>
          <a:p>
            <a:pPr indent="-342900" lvl="0" marL="457200" rtl="0" algn="l">
              <a:lnSpc>
                <a:spcPct val="150000"/>
              </a:lnSpc>
              <a:spcBef>
                <a:spcPts val="0"/>
              </a:spcBef>
              <a:spcAft>
                <a:spcPts val="0"/>
              </a:spcAft>
              <a:buSzPts val="1800"/>
              <a:buChar char="-"/>
            </a:pPr>
            <a:r>
              <a:rPr lang="en"/>
              <a:t>Technical essay</a:t>
            </a:r>
            <a:endParaRPr/>
          </a:p>
          <a:p>
            <a:pPr indent="-317500" lvl="1" marL="914400" rtl="0" algn="l">
              <a:lnSpc>
                <a:spcPct val="150000"/>
              </a:lnSpc>
              <a:spcBef>
                <a:spcPts val="0"/>
              </a:spcBef>
              <a:spcAft>
                <a:spcPts val="0"/>
              </a:spcAft>
              <a:buSzPts val="1400"/>
              <a:buChar char="-"/>
            </a:pPr>
            <a:r>
              <a:rPr lang="en"/>
              <a:t>to explore the capabilities and benefits of using reinforcement learning for anomaly detection</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moving average graphs here</a:t>
            </a:r>
            <a:endParaRPr/>
          </a:p>
        </p:txBody>
      </p:sp>
      <p:pic>
        <p:nvPicPr>
          <p:cNvPr id="186" name="Google Shape;186;p32"/>
          <p:cNvPicPr preferRelativeResize="0"/>
          <p:nvPr/>
        </p:nvPicPr>
        <p:blipFill>
          <a:blip r:embed="rId3">
            <a:alphaModFix/>
          </a:blip>
          <a:stretch>
            <a:fillRect/>
          </a:stretch>
        </p:blipFill>
        <p:spPr>
          <a:xfrm>
            <a:off x="396750" y="1361925"/>
            <a:ext cx="3609975" cy="923925"/>
          </a:xfrm>
          <a:prstGeom prst="rect">
            <a:avLst/>
          </a:prstGeom>
          <a:noFill/>
          <a:ln>
            <a:noFill/>
          </a:ln>
        </p:spPr>
      </p:pic>
      <p:sp>
        <p:nvSpPr>
          <p:cNvPr id="187" name="Google Shape;187;p32"/>
          <p:cNvSpPr txBox="1"/>
          <p:nvPr/>
        </p:nvSpPr>
        <p:spPr>
          <a:xfrm>
            <a:off x="781900" y="317650"/>
            <a:ext cx="31278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txBox="1"/>
          <p:nvPr/>
        </p:nvSpPr>
        <p:spPr>
          <a:xfrm>
            <a:off x="311700" y="197350"/>
            <a:ext cx="31278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Global Active Power</a:t>
            </a:r>
            <a:endParaRPr>
              <a:solidFill>
                <a:srgbClr val="FFFFFF"/>
              </a:solidFill>
            </a:endParaRPr>
          </a:p>
        </p:txBody>
      </p:sp>
      <p:sp>
        <p:nvSpPr>
          <p:cNvPr id="189" name="Google Shape;189;p32"/>
          <p:cNvSpPr txBox="1"/>
          <p:nvPr/>
        </p:nvSpPr>
        <p:spPr>
          <a:xfrm>
            <a:off x="5164075" y="197350"/>
            <a:ext cx="31278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Global Intensity</a:t>
            </a:r>
            <a:endParaRPr>
              <a:solidFill>
                <a:srgbClr val="FFFFFF"/>
              </a:solidFill>
            </a:endParaRPr>
          </a:p>
        </p:txBody>
      </p:sp>
      <p:sp>
        <p:nvSpPr>
          <p:cNvPr id="190" name="Google Shape;190;p32"/>
          <p:cNvSpPr txBox="1"/>
          <p:nvPr/>
        </p:nvSpPr>
        <p:spPr>
          <a:xfrm>
            <a:off x="2824125" y="2719950"/>
            <a:ext cx="31278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SubMetering_3</a:t>
            </a:r>
            <a:endParaRPr>
              <a:solidFill>
                <a:srgbClr val="FFFFFF"/>
              </a:solidFill>
            </a:endParaRPr>
          </a:p>
        </p:txBody>
      </p:sp>
      <p:pic>
        <p:nvPicPr>
          <p:cNvPr id="191" name="Google Shape;191;p32"/>
          <p:cNvPicPr preferRelativeResize="0"/>
          <p:nvPr/>
        </p:nvPicPr>
        <p:blipFill>
          <a:blip r:embed="rId4">
            <a:alphaModFix/>
          </a:blip>
          <a:stretch>
            <a:fillRect/>
          </a:stretch>
        </p:blipFill>
        <p:spPr>
          <a:xfrm>
            <a:off x="155050" y="582550"/>
            <a:ext cx="4381500" cy="2095500"/>
          </a:xfrm>
          <a:prstGeom prst="rect">
            <a:avLst/>
          </a:prstGeom>
          <a:noFill/>
          <a:ln>
            <a:noFill/>
          </a:ln>
        </p:spPr>
      </p:pic>
      <p:pic>
        <p:nvPicPr>
          <p:cNvPr id="192" name="Google Shape;192;p32"/>
          <p:cNvPicPr preferRelativeResize="0"/>
          <p:nvPr/>
        </p:nvPicPr>
        <p:blipFill>
          <a:blip r:embed="rId5">
            <a:alphaModFix/>
          </a:blip>
          <a:stretch>
            <a:fillRect/>
          </a:stretch>
        </p:blipFill>
        <p:spPr>
          <a:xfrm>
            <a:off x="4641950" y="573025"/>
            <a:ext cx="4371975" cy="2114550"/>
          </a:xfrm>
          <a:prstGeom prst="rect">
            <a:avLst/>
          </a:prstGeom>
          <a:noFill/>
          <a:ln>
            <a:noFill/>
          </a:ln>
        </p:spPr>
      </p:pic>
      <p:pic>
        <p:nvPicPr>
          <p:cNvPr id="193" name="Google Shape;193;p32"/>
          <p:cNvPicPr preferRelativeResize="0"/>
          <p:nvPr/>
        </p:nvPicPr>
        <p:blipFill>
          <a:blip r:embed="rId6">
            <a:alphaModFix/>
          </a:blip>
          <a:stretch>
            <a:fillRect/>
          </a:stretch>
        </p:blipFill>
        <p:spPr>
          <a:xfrm>
            <a:off x="2130975" y="3105150"/>
            <a:ext cx="4391025" cy="2038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Strong correlation between Moving Average and log-likelihood</a:t>
            </a:r>
            <a:endParaRPr/>
          </a:p>
          <a:p>
            <a:pPr indent="0" lvl="0" marL="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A</a:t>
            </a:r>
            <a:r>
              <a:rPr lang="en"/>
              <a:t>nomaly datasets 1 and 3 having the same proportion of anomalies, with dataset 2 containing drastically more anomalies</a:t>
            </a:r>
            <a:endParaRPr/>
          </a:p>
          <a:p>
            <a:pPr indent="0" lvl="0" marL="45720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Looser the threshold, higher the number of detected anomalies</a:t>
            </a:r>
            <a:endParaRPr/>
          </a:p>
          <a:p>
            <a:pPr indent="0" lvl="0" marL="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25% might be too strict, as it may mistake completely normal data points to be anomalies. 75% may not be strict enough and miss some anomalies. The threshold should ideally be a middle point of the two, and from the results it seems that 50% is a good candidate.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Mean-Standard Deviation method</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Verify the findings of Moving Average and log-likelihood</a:t>
            </a:r>
            <a:endParaRPr/>
          </a:p>
          <a:p>
            <a:pPr indent="0" lvl="0" marL="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Mean and Standard deviation method</a:t>
            </a:r>
            <a:endParaRPr/>
          </a:p>
          <a:p>
            <a:pPr indent="0" lvl="0" marL="45720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Respective values of the datasets(including the anomalous ones) and found a ‘min’ and ‘max’ values based on the formula for those two boundaries as:-</a:t>
            </a:r>
            <a:endParaRPr/>
          </a:p>
          <a:p>
            <a:pPr indent="0" lvl="0" marL="0" rtl="0" algn="just">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Min = mean(data) - n*sd(data)</a:t>
            </a:r>
            <a:endParaRPr/>
          </a:p>
          <a:p>
            <a:pPr indent="0" lvl="0" marL="0" rtl="0" algn="ctr">
              <a:lnSpc>
                <a:spcPct val="100000"/>
              </a:lnSpc>
              <a:spcBef>
                <a:spcPts val="0"/>
              </a:spcBef>
              <a:spcAft>
                <a:spcPts val="0"/>
              </a:spcAft>
              <a:buNone/>
            </a:pPr>
            <a:r>
              <a:rPr lang="en"/>
              <a:t>Max = mean(data) + n*sd(data)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273325" y="9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Active Power(Weekdays)</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5"/>
          <p:cNvPicPr preferRelativeResize="0"/>
          <p:nvPr/>
        </p:nvPicPr>
        <p:blipFill rotWithShape="1">
          <a:blip r:embed="rId3">
            <a:alphaModFix/>
          </a:blip>
          <a:srcRect b="0" l="0" r="0" t="10921"/>
          <a:stretch/>
        </p:blipFill>
        <p:spPr>
          <a:xfrm>
            <a:off x="273325" y="613850"/>
            <a:ext cx="4114800" cy="2286000"/>
          </a:xfrm>
          <a:prstGeom prst="rect">
            <a:avLst/>
          </a:prstGeom>
          <a:noFill/>
          <a:ln>
            <a:noFill/>
          </a:ln>
        </p:spPr>
      </p:pic>
      <p:pic>
        <p:nvPicPr>
          <p:cNvPr id="213" name="Google Shape;213;p35"/>
          <p:cNvPicPr preferRelativeResize="0"/>
          <p:nvPr/>
        </p:nvPicPr>
        <p:blipFill rotWithShape="1">
          <a:blip r:embed="rId4">
            <a:alphaModFix/>
          </a:blip>
          <a:srcRect b="0" l="0" r="0" t="9016"/>
          <a:stretch/>
        </p:blipFill>
        <p:spPr>
          <a:xfrm>
            <a:off x="4490650" y="613850"/>
            <a:ext cx="4114800" cy="2286000"/>
          </a:xfrm>
          <a:prstGeom prst="rect">
            <a:avLst/>
          </a:prstGeom>
          <a:noFill/>
          <a:ln>
            <a:noFill/>
          </a:ln>
        </p:spPr>
      </p:pic>
      <p:pic>
        <p:nvPicPr>
          <p:cNvPr id="214" name="Google Shape;214;p35"/>
          <p:cNvPicPr preferRelativeResize="0"/>
          <p:nvPr/>
        </p:nvPicPr>
        <p:blipFill>
          <a:blip r:embed="rId5">
            <a:alphaModFix/>
          </a:blip>
          <a:stretch>
            <a:fillRect/>
          </a:stretch>
        </p:blipFill>
        <p:spPr>
          <a:xfrm>
            <a:off x="273325" y="2988775"/>
            <a:ext cx="4114800" cy="2286000"/>
          </a:xfrm>
          <a:prstGeom prst="rect">
            <a:avLst/>
          </a:prstGeom>
          <a:noFill/>
          <a:ln>
            <a:noFill/>
          </a:ln>
        </p:spPr>
      </p:pic>
      <p:pic>
        <p:nvPicPr>
          <p:cNvPr id="215" name="Google Shape;215;p35"/>
          <p:cNvPicPr preferRelativeResize="0"/>
          <p:nvPr/>
        </p:nvPicPr>
        <p:blipFill>
          <a:blip r:embed="rId6">
            <a:alphaModFix/>
          </a:blip>
          <a:stretch>
            <a:fillRect/>
          </a:stretch>
        </p:blipFill>
        <p:spPr>
          <a:xfrm>
            <a:off x="4490650" y="2988775"/>
            <a:ext cx="4114800" cy="228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213825" y="13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Intensity</a:t>
            </a:r>
            <a:r>
              <a:rPr lang="en"/>
              <a:t>(Weekdays)</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6"/>
          <p:cNvPicPr preferRelativeResize="0"/>
          <p:nvPr/>
        </p:nvPicPr>
        <p:blipFill rotWithShape="1">
          <a:blip r:embed="rId3">
            <a:alphaModFix/>
          </a:blip>
          <a:srcRect b="0" l="0" r="0" t="15902"/>
          <a:stretch/>
        </p:blipFill>
        <p:spPr>
          <a:xfrm>
            <a:off x="311700" y="654000"/>
            <a:ext cx="4114800" cy="2286000"/>
          </a:xfrm>
          <a:prstGeom prst="rect">
            <a:avLst/>
          </a:prstGeom>
          <a:noFill/>
          <a:ln>
            <a:noFill/>
          </a:ln>
        </p:spPr>
      </p:pic>
      <p:pic>
        <p:nvPicPr>
          <p:cNvPr id="223" name="Google Shape;223;p36"/>
          <p:cNvPicPr preferRelativeResize="0"/>
          <p:nvPr/>
        </p:nvPicPr>
        <p:blipFill rotWithShape="1">
          <a:blip r:embed="rId4">
            <a:alphaModFix/>
          </a:blip>
          <a:srcRect b="0" l="0" r="0" t="14148"/>
          <a:stretch/>
        </p:blipFill>
        <p:spPr>
          <a:xfrm>
            <a:off x="4572000" y="654000"/>
            <a:ext cx="4114800" cy="2286000"/>
          </a:xfrm>
          <a:prstGeom prst="rect">
            <a:avLst/>
          </a:prstGeom>
          <a:noFill/>
          <a:ln>
            <a:noFill/>
          </a:ln>
        </p:spPr>
      </p:pic>
      <p:pic>
        <p:nvPicPr>
          <p:cNvPr id="224" name="Google Shape;224;p36"/>
          <p:cNvPicPr preferRelativeResize="0"/>
          <p:nvPr/>
        </p:nvPicPr>
        <p:blipFill>
          <a:blip r:embed="rId5">
            <a:alphaModFix/>
          </a:blip>
          <a:stretch>
            <a:fillRect/>
          </a:stretch>
        </p:blipFill>
        <p:spPr>
          <a:xfrm>
            <a:off x="311712" y="3040800"/>
            <a:ext cx="4114800" cy="2286000"/>
          </a:xfrm>
          <a:prstGeom prst="rect">
            <a:avLst/>
          </a:prstGeom>
          <a:noFill/>
          <a:ln>
            <a:noFill/>
          </a:ln>
        </p:spPr>
      </p:pic>
      <p:pic>
        <p:nvPicPr>
          <p:cNvPr id="225" name="Google Shape;225;p36"/>
          <p:cNvPicPr preferRelativeResize="0"/>
          <p:nvPr/>
        </p:nvPicPr>
        <p:blipFill>
          <a:blip r:embed="rId6">
            <a:alphaModFix/>
          </a:blip>
          <a:stretch>
            <a:fillRect/>
          </a:stretch>
        </p:blipFill>
        <p:spPr>
          <a:xfrm>
            <a:off x="4572000" y="3040800"/>
            <a:ext cx="4114800"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111000"/>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Submetering_3</a:t>
            </a:r>
            <a:r>
              <a:rPr lang="en"/>
              <a:t>(Weekdays)</a:t>
            </a:r>
            <a:endParaRPr/>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7"/>
          <p:cNvPicPr preferRelativeResize="0"/>
          <p:nvPr/>
        </p:nvPicPr>
        <p:blipFill rotWithShape="1">
          <a:blip r:embed="rId3">
            <a:alphaModFix/>
          </a:blip>
          <a:srcRect b="0" l="0" r="0" t="12861"/>
          <a:stretch/>
        </p:blipFill>
        <p:spPr>
          <a:xfrm>
            <a:off x="311700" y="683700"/>
            <a:ext cx="4114800" cy="2286000"/>
          </a:xfrm>
          <a:prstGeom prst="rect">
            <a:avLst/>
          </a:prstGeom>
          <a:noFill/>
          <a:ln>
            <a:noFill/>
          </a:ln>
        </p:spPr>
      </p:pic>
      <p:pic>
        <p:nvPicPr>
          <p:cNvPr id="233" name="Google Shape;233;p37"/>
          <p:cNvPicPr preferRelativeResize="0"/>
          <p:nvPr/>
        </p:nvPicPr>
        <p:blipFill rotWithShape="1">
          <a:blip r:embed="rId4">
            <a:alphaModFix/>
          </a:blip>
          <a:srcRect b="0" l="0" r="0" t="12103"/>
          <a:stretch/>
        </p:blipFill>
        <p:spPr>
          <a:xfrm>
            <a:off x="4692525" y="683699"/>
            <a:ext cx="4114800" cy="2286000"/>
          </a:xfrm>
          <a:prstGeom prst="rect">
            <a:avLst/>
          </a:prstGeom>
          <a:noFill/>
          <a:ln>
            <a:noFill/>
          </a:ln>
        </p:spPr>
      </p:pic>
      <p:pic>
        <p:nvPicPr>
          <p:cNvPr id="234" name="Google Shape;234;p37"/>
          <p:cNvPicPr preferRelativeResize="0"/>
          <p:nvPr/>
        </p:nvPicPr>
        <p:blipFill rotWithShape="1">
          <a:blip r:embed="rId5">
            <a:alphaModFix/>
          </a:blip>
          <a:srcRect b="0" l="0" r="0" t="11606"/>
          <a:stretch/>
        </p:blipFill>
        <p:spPr>
          <a:xfrm>
            <a:off x="311700" y="3128700"/>
            <a:ext cx="4114799" cy="2286000"/>
          </a:xfrm>
          <a:prstGeom prst="rect">
            <a:avLst/>
          </a:prstGeom>
          <a:noFill/>
          <a:ln>
            <a:noFill/>
          </a:ln>
        </p:spPr>
      </p:pic>
      <p:pic>
        <p:nvPicPr>
          <p:cNvPr id="235" name="Google Shape;235;p37"/>
          <p:cNvPicPr preferRelativeResize="0"/>
          <p:nvPr/>
        </p:nvPicPr>
        <p:blipFill>
          <a:blip r:embed="rId6">
            <a:alphaModFix/>
          </a:blip>
          <a:stretch>
            <a:fillRect/>
          </a:stretch>
        </p:blipFill>
        <p:spPr>
          <a:xfrm>
            <a:off x="4692525" y="3128700"/>
            <a:ext cx="4114800"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273325" y="9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Active Power(Weekends)</a:t>
            </a:r>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38"/>
          <p:cNvPicPr preferRelativeResize="0"/>
          <p:nvPr/>
        </p:nvPicPr>
        <p:blipFill rotWithShape="1">
          <a:blip r:embed="rId3">
            <a:alphaModFix/>
          </a:blip>
          <a:srcRect b="0" l="0" r="0" t="12510"/>
          <a:stretch/>
        </p:blipFill>
        <p:spPr>
          <a:xfrm>
            <a:off x="273325" y="613850"/>
            <a:ext cx="4114800" cy="2286000"/>
          </a:xfrm>
          <a:prstGeom prst="rect">
            <a:avLst/>
          </a:prstGeom>
          <a:noFill/>
          <a:ln>
            <a:noFill/>
          </a:ln>
        </p:spPr>
      </p:pic>
      <p:pic>
        <p:nvPicPr>
          <p:cNvPr id="243" name="Google Shape;243;p38"/>
          <p:cNvPicPr preferRelativeResize="0"/>
          <p:nvPr/>
        </p:nvPicPr>
        <p:blipFill rotWithShape="1">
          <a:blip r:embed="rId4">
            <a:alphaModFix/>
          </a:blip>
          <a:srcRect b="0" l="0" r="0" t="10201"/>
          <a:stretch/>
        </p:blipFill>
        <p:spPr>
          <a:xfrm>
            <a:off x="4490650" y="613850"/>
            <a:ext cx="4114800" cy="2286000"/>
          </a:xfrm>
          <a:prstGeom prst="rect">
            <a:avLst/>
          </a:prstGeom>
          <a:noFill/>
          <a:ln>
            <a:noFill/>
          </a:ln>
        </p:spPr>
      </p:pic>
      <p:pic>
        <p:nvPicPr>
          <p:cNvPr id="244" name="Google Shape;244;p38"/>
          <p:cNvPicPr preferRelativeResize="0"/>
          <p:nvPr/>
        </p:nvPicPr>
        <p:blipFill>
          <a:blip r:embed="rId5">
            <a:alphaModFix/>
          </a:blip>
          <a:stretch>
            <a:fillRect/>
          </a:stretch>
        </p:blipFill>
        <p:spPr>
          <a:xfrm>
            <a:off x="273325" y="2988775"/>
            <a:ext cx="4114800" cy="2286000"/>
          </a:xfrm>
          <a:prstGeom prst="rect">
            <a:avLst/>
          </a:prstGeom>
          <a:noFill/>
          <a:ln>
            <a:noFill/>
          </a:ln>
        </p:spPr>
      </p:pic>
      <p:pic>
        <p:nvPicPr>
          <p:cNvPr id="245" name="Google Shape;245;p38"/>
          <p:cNvPicPr preferRelativeResize="0"/>
          <p:nvPr/>
        </p:nvPicPr>
        <p:blipFill>
          <a:blip r:embed="rId6">
            <a:alphaModFix/>
          </a:blip>
          <a:stretch>
            <a:fillRect/>
          </a:stretch>
        </p:blipFill>
        <p:spPr>
          <a:xfrm>
            <a:off x="4490650" y="2988775"/>
            <a:ext cx="4114800" cy="228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213825" y="13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Intensity(Weekends)</a:t>
            </a:r>
            <a:endParaRPr/>
          </a:p>
        </p:txBody>
      </p:sp>
      <p:sp>
        <p:nvSpPr>
          <p:cNvPr id="251" name="Google Shape;25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9"/>
          <p:cNvPicPr preferRelativeResize="0"/>
          <p:nvPr/>
        </p:nvPicPr>
        <p:blipFill rotWithShape="1">
          <a:blip r:embed="rId3">
            <a:alphaModFix/>
          </a:blip>
          <a:srcRect b="0" l="0" r="0" t="13815"/>
          <a:stretch/>
        </p:blipFill>
        <p:spPr>
          <a:xfrm>
            <a:off x="311700" y="654000"/>
            <a:ext cx="4114800" cy="2286000"/>
          </a:xfrm>
          <a:prstGeom prst="rect">
            <a:avLst/>
          </a:prstGeom>
          <a:noFill/>
          <a:ln>
            <a:noFill/>
          </a:ln>
        </p:spPr>
      </p:pic>
      <p:pic>
        <p:nvPicPr>
          <p:cNvPr id="253" name="Google Shape;253;p39"/>
          <p:cNvPicPr preferRelativeResize="0"/>
          <p:nvPr/>
        </p:nvPicPr>
        <p:blipFill rotWithShape="1">
          <a:blip r:embed="rId4">
            <a:alphaModFix/>
          </a:blip>
          <a:srcRect b="0" l="0" r="0" t="14089"/>
          <a:stretch/>
        </p:blipFill>
        <p:spPr>
          <a:xfrm>
            <a:off x="4572000" y="654000"/>
            <a:ext cx="4114800" cy="2286000"/>
          </a:xfrm>
          <a:prstGeom prst="rect">
            <a:avLst/>
          </a:prstGeom>
          <a:noFill/>
          <a:ln>
            <a:noFill/>
          </a:ln>
        </p:spPr>
      </p:pic>
      <p:pic>
        <p:nvPicPr>
          <p:cNvPr id="254" name="Google Shape;254;p39"/>
          <p:cNvPicPr preferRelativeResize="0"/>
          <p:nvPr/>
        </p:nvPicPr>
        <p:blipFill rotWithShape="1">
          <a:blip r:embed="rId5">
            <a:alphaModFix/>
          </a:blip>
          <a:srcRect b="0" l="0" r="0" t="14471"/>
          <a:stretch/>
        </p:blipFill>
        <p:spPr>
          <a:xfrm>
            <a:off x="311700" y="3040800"/>
            <a:ext cx="4114800" cy="2286000"/>
          </a:xfrm>
          <a:prstGeom prst="rect">
            <a:avLst/>
          </a:prstGeom>
          <a:noFill/>
          <a:ln>
            <a:noFill/>
          </a:ln>
        </p:spPr>
      </p:pic>
      <p:pic>
        <p:nvPicPr>
          <p:cNvPr id="255" name="Google Shape;255;p39"/>
          <p:cNvPicPr preferRelativeResize="0"/>
          <p:nvPr/>
        </p:nvPicPr>
        <p:blipFill rotWithShape="1">
          <a:blip r:embed="rId6">
            <a:alphaModFix/>
          </a:blip>
          <a:srcRect b="0" l="0" r="0" t="14464"/>
          <a:stretch/>
        </p:blipFill>
        <p:spPr>
          <a:xfrm>
            <a:off x="4619625" y="3098950"/>
            <a:ext cx="4114800" cy="228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111000"/>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Submetering_3(Weekends)</a:t>
            </a:r>
            <a:endParaRPr/>
          </a:p>
        </p:txBody>
      </p:sp>
      <p:sp>
        <p:nvSpPr>
          <p:cNvPr id="261" name="Google Shape;26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2" name="Google Shape;262;p40"/>
          <p:cNvPicPr preferRelativeResize="0"/>
          <p:nvPr/>
        </p:nvPicPr>
        <p:blipFill rotWithShape="1">
          <a:blip r:embed="rId3">
            <a:alphaModFix/>
          </a:blip>
          <a:srcRect b="0" l="0" r="0" t="12172"/>
          <a:stretch/>
        </p:blipFill>
        <p:spPr>
          <a:xfrm>
            <a:off x="311700" y="683700"/>
            <a:ext cx="4114800" cy="2286000"/>
          </a:xfrm>
          <a:prstGeom prst="rect">
            <a:avLst/>
          </a:prstGeom>
          <a:noFill/>
          <a:ln>
            <a:noFill/>
          </a:ln>
        </p:spPr>
      </p:pic>
      <p:pic>
        <p:nvPicPr>
          <p:cNvPr id="263" name="Google Shape;263;p40"/>
          <p:cNvPicPr preferRelativeResize="0"/>
          <p:nvPr/>
        </p:nvPicPr>
        <p:blipFill rotWithShape="1">
          <a:blip r:embed="rId4">
            <a:alphaModFix/>
          </a:blip>
          <a:srcRect b="0" l="0" r="0" t="13479"/>
          <a:stretch/>
        </p:blipFill>
        <p:spPr>
          <a:xfrm>
            <a:off x="4692525" y="683700"/>
            <a:ext cx="4114800" cy="2286000"/>
          </a:xfrm>
          <a:prstGeom prst="rect">
            <a:avLst/>
          </a:prstGeom>
          <a:noFill/>
          <a:ln>
            <a:noFill/>
          </a:ln>
        </p:spPr>
      </p:pic>
      <p:pic>
        <p:nvPicPr>
          <p:cNvPr id="264" name="Google Shape;264;p40"/>
          <p:cNvPicPr preferRelativeResize="0"/>
          <p:nvPr/>
        </p:nvPicPr>
        <p:blipFill rotWithShape="1">
          <a:blip r:embed="rId5">
            <a:alphaModFix/>
          </a:blip>
          <a:srcRect b="0" l="0" r="0" t="12891"/>
          <a:stretch/>
        </p:blipFill>
        <p:spPr>
          <a:xfrm>
            <a:off x="311700" y="3128700"/>
            <a:ext cx="4114800" cy="2286000"/>
          </a:xfrm>
          <a:prstGeom prst="rect">
            <a:avLst/>
          </a:prstGeom>
          <a:noFill/>
          <a:ln>
            <a:noFill/>
          </a:ln>
        </p:spPr>
      </p:pic>
      <p:pic>
        <p:nvPicPr>
          <p:cNvPr id="265" name="Google Shape;265;p40"/>
          <p:cNvPicPr preferRelativeResize="0"/>
          <p:nvPr/>
        </p:nvPicPr>
        <p:blipFill rotWithShape="1">
          <a:blip r:embed="rId6">
            <a:alphaModFix/>
          </a:blip>
          <a:srcRect b="0" l="0" r="0" t="14273"/>
          <a:stretch/>
        </p:blipFill>
        <p:spPr>
          <a:xfrm>
            <a:off x="4692525" y="3128700"/>
            <a:ext cx="4114800" cy="228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we encountered</a:t>
            </a:r>
            <a:endParaRPr/>
          </a:p>
        </p:txBody>
      </p:sp>
      <p:sp>
        <p:nvSpPr>
          <p:cNvPr id="271" name="Google Shape;271;p41"/>
          <p:cNvSpPr txBox="1"/>
          <p:nvPr>
            <p:ph idx="1" type="body"/>
          </p:nvPr>
        </p:nvSpPr>
        <p:spPr>
          <a:xfrm>
            <a:off x="311700" y="11819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Firstly, dealing with N/A values proved to be quite cumbersome and caused us a few problems initially. </a:t>
            </a:r>
            <a:endParaRPr/>
          </a:p>
          <a:p>
            <a:pPr indent="-342900" lvl="0" marL="457200" rtl="0" algn="l">
              <a:spcBef>
                <a:spcPts val="0"/>
              </a:spcBef>
              <a:spcAft>
                <a:spcPts val="0"/>
              </a:spcAft>
              <a:buSzPts val="1800"/>
              <a:buChar char="-"/>
            </a:pPr>
            <a:r>
              <a:rPr lang="en"/>
              <a:t>Similarly, we had to deal with many 0 values when working with variables such as Submetering, which also caused issues with the data analysis and anomaly detection. </a:t>
            </a:r>
            <a:endParaRPr/>
          </a:p>
          <a:p>
            <a:pPr indent="-342900" lvl="0" marL="457200" rtl="0" algn="l">
              <a:spcBef>
                <a:spcPts val="0"/>
              </a:spcBef>
              <a:spcAft>
                <a:spcPts val="0"/>
              </a:spcAft>
              <a:buSzPts val="1800"/>
              <a:buChar char="-"/>
            </a:pPr>
            <a:r>
              <a:rPr lang="en"/>
              <a:t>The PCA biplots did not appear very appealing due to the large amount of data points, which was unfortunate. </a:t>
            </a:r>
            <a:endParaRPr/>
          </a:p>
          <a:p>
            <a:pPr indent="-342900" lvl="0" marL="457200" rtl="0" algn="l">
              <a:spcBef>
                <a:spcPts val="0"/>
              </a:spcBef>
              <a:spcAft>
                <a:spcPts val="0"/>
              </a:spcAft>
              <a:buSzPts val="1800"/>
              <a:buChar char="-"/>
            </a:pPr>
            <a:r>
              <a:rPr lang="en"/>
              <a:t>Additionally, running the code requires a significant time investment and decent CPU power as it requires training a 16 state HMM.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Suitable Variables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Determining time windows that best represent the </a:t>
            </a:r>
            <a:endParaRPr/>
          </a:p>
          <a:p>
            <a:pPr indent="0" lvl="0" marL="457200" rtl="0" algn="l">
              <a:spcBef>
                <a:spcPts val="1600"/>
              </a:spcBef>
              <a:spcAft>
                <a:spcPts val="0"/>
              </a:spcAft>
              <a:buNone/>
            </a:pPr>
            <a:r>
              <a:rPr lang="en"/>
              <a:t>data</a:t>
            </a:r>
            <a:endParaRPr/>
          </a:p>
          <a:p>
            <a:pPr indent="-342900" lvl="0" marL="457200" rtl="0" algn="l">
              <a:spcBef>
                <a:spcPts val="1600"/>
              </a:spcBef>
              <a:spcAft>
                <a:spcPts val="0"/>
              </a:spcAft>
              <a:buSzPts val="1800"/>
              <a:buChar char="-"/>
            </a:pPr>
            <a:r>
              <a:rPr lang="en"/>
              <a:t>Weekdays and weekends had different energy </a:t>
            </a:r>
            <a:endParaRPr/>
          </a:p>
          <a:p>
            <a:pPr indent="0" lvl="0" marL="457200" rtl="0" algn="l">
              <a:spcBef>
                <a:spcPts val="1600"/>
              </a:spcBef>
              <a:spcAft>
                <a:spcPts val="0"/>
              </a:spcAft>
              <a:buNone/>
            </a:pPr>
            <a:r>
              <a:rPr lang="en"/>
              <a:t>consumption patterns</a:t>
            </a:r>
            <a:endParaRPr/>
          </a:p>
          <a:p>
            <a:pPr indent="-342900" lvl="0" marL="457200" rtl="0" algn="l">
              <a:spcBef>
                <a:spcPts val="1600"/>
              </a:spcBef>
              <a:spcAft>
                <a:spcPts val="0"/>
              </a:spcAft>
              <a:buSzPts val="1800"/>
              <a:buChar char="-"/>
            </a:pPr>
            <a:r>
              <a:rPr lang="en"/>
              <a:t>All techniques were applied separately to the</a:t>
            </a:r>
            <a:endParaRPr/>
          </a:p>
          <a:p>
            <a:pPr indent="0" lvl="0" marL="457200" rtl="0" algn="l">
              <a:spcBef>
                <a:spcPts val="1600"/>
              </a:spcBef>
              <a:spcAft>
                <a:spcPts val="1600"/>
              </a:spcAft>
              <a:buNone/>
            </a:pPr>
            <a:r>
              <a:rPr lang="en"/>
              <a:t>weekend and weekday datasets</a:t>
            </a:r>
            <a:endParaRPr/>
          </a:p>
        </p:txBody>
      </p:sp>
      <p:pic>
        <p:nvPicPr>
          <p:cNvPr id="68" name="Google Shape;68;p15"/>
          <p:cNvPicPr preferRelativeResize="0"/>
          <p:nvPr/>
        </p:nvPicPr>
        <p:blipFill>
          <a:blip r:embed="rId3">
            <a:alphaModFix/>
          </a:blip>
          <a:stretch>
            <a:fillRect/>
          </a:stretch>
        </p:blipFill>
        <p:spPr>
          <a:xfrm>
            <a:off x="6108150" y="2537825"/>
            <a:ext cx="2724150" cy="1619250"/>
          </a:xfrm>
          <a:prstGeom prst="rect">
            <a:avLst/>
          </a:prstGeom>
          <a:noFill/>
          <a:ln>
            <a:noFill/>
          </a:ln>
        </p:spPr>
      </p:pic>
      <p:pic>
        <p:nvPicPr>
          <p:cNvPr id="69" name="Google Shape;69;p15"/>
          <p:cNvPicPr preferRelativeResize="0"/>
          <p:nvPr/>
        </p:nvPicPr>
        <p:blipFill>
          <a:blip r:embed="rId4">
            <a:alphaModFix/>
          </a:blip>
          <a:stretch>
            <a:fillRect/>
          </a:stretch>
        </p:blipFill>
        <p:spPr>
          <a:xfrm>
            <a:off x="6108150" y="688750"/>
            <a:ext cx="2771775" cy="160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What is it?</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a:t>
            </a:r>
            <a:r>
              <a:rPr lang="en"/>
              <a:t>nique and powerful approach towards Machine Learning</a:t>
            </a:r>
            <a:br>
              <a:rPr lang="en"/>
            </a:br>
            <a:endParaRPr/>
          </a:p>
          <a:p>
            <a:pPr indent="-342900" lvl="0" marL="457200" rtl="0" algn="l">
              <a:lnSpc>
                <a:spcPct val="115000"/>
              </a:lnSpc>
              <a:spcBef>
                <a:spcPts val="0"/>
              </a:spcBef>
              <a:spcAft>
                <a:spcPts val="0"/>
              </a:spcAft>
              <a:buSzPts val="1800"/>
              <a:buChar char="-"/>
            </a:pPr>
            <a:r>
              <a:rPr lang="en"/>
              <a:t>An agent, namely an artificial intelligence program, performs actions in its environment which results in changes in the environment’s state. </a:t>
            </a:r>
            <a:br>
              <a:rPr lang="en"/>
            </a:br>
            <a:endParaRPr/>
          </a:p>
          <a:p>
            <a:pPr indent="-342900" lvl="0" marL="457200" rtl="0" algn="l">
              <a:lnSpc>
                <a:spcPct val="115000"/>
              </a:lnSpc>
              <a:spcBef>
                <a:spcPts val="0"/>
              </a:spcBef>
              <a:spcAft>
                <a:spcPts val="0"/>
              </a:spcAft>
              <a:buSzPts val="1800"/>
              <a:buChar char="-"/>
            </a:pPr>
            <a:r>
              <a:rPr lang="en"/>
              <a:t>Depending on the state that is reached, the agent may receive a reward or a punishment. EX: an increase or decrease in its overall score. </a:t>
            </a:r>
            <a:endParaRPr/>
          </a:p>
        </p:txBody>
      </p:sp>
      <p:pic>
        <p:nvPicPr>
          <p:cNvPr id="278" name="Google Shape;278;p42"/>
          <p:cNvPicPr preferRelativeResize="0"/>
          <p:nvPr/>
        </p:nvPicPr>
        <p:blipFill>
          <a:blip r:embed="rId3">
            <a:alphaModFix/>
          </a:blip>
          <a:stretch>
            <a:fillRect/>
          </a:stretch>
        </p:blipFill>
        <p:spPr>
          <a:xfrm>
            <a:off x="3043915" y="3900175"/>
            <a:ext cx="3056176" cy="1178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How does it work?</a:t>
            </a:r>
            <a:endParaRPr/>
          </a:p>
        </p:txBody>
      </p:sp>
      <p:sp>
        <p:nvSpPr>
          <p:cNvPr id="284" name="Google Shape;28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Learning can be achieved through a brute force approach, in which the agent will perform random sequences of actions</a:t>
            </a:r>
            <a:br>
              <a:rPr lang="en"/>
            </a:br>
            <a:endParaRPr/>
          </a:p>
          <a:p>
            <a:pPr indent="-342900" lvl="0" marL="457200" rtl="0" algn="l">
              <a:spcBef>
                <a:spcPts val="0"/>
              </a:spcBef>
              <a:spcAft>
                <a:spcPts val="0"/>
              </a:spcAft>
              <a:buSzPts val="1800"/>
              <a:buChar char="-"/>
            </a:pPr>
            <a:r>
              <a:rPr lang="en"/>
              <a:t>Over many iterations and an extended duration, the agent can learn which sequences of actions result in rewards and “learns” how to complete the task.</a:t>
            </a:r>
            <a:br>
              <a:rPr lang="en"/>
            </a:br>
            <a:r>
              <a:rPr lang="en"/>
              <a:t> </a:t>
            </a:r>
            <a:endParaRPr/>
          </a:p>
          <a:p>
            <a:pPr indent="-342900" lvl="0" marL="457200" rtl="0" algn="l">
              <a:spcBef>
                <a:spcPts val="0"/>
              </a:spcBef>
              <a:spcAft>
                <a:spcPts val="0"/>
              </a:spcAft>
              <a:buSzPts val="1800"/>
              <a:buChar char="-"/>
            </a:pPr>
            <a:r>
              <a:rPr lang="en"/>
              <a:t>Agent grows smarter and more optimized as time passes, until its progress ultimately plateaus and the agent reaches an optimal policy.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5" name="Google Shape;285;p43"/>
          <p:cNvPicPr preferRelativeResize="0"/>
          <p:nvPr/>
        </p:nvPicPr>
        <p:blipFill>
          <a:blip r:embed="rId3">
            <a:alphaModFix/>
          </a:blip>
          <a:stretch>
            <a:fillRect/>
          </a:stretch>
        </p:blipFill>
        <p:spPr>
          <a:xfrm>
            <a:off x="3171175" y="3881875"/>
            <a:ext cx="2468174" cy="116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How does it work?</a:t>
            </a:r>
            <a:endParaRPr/>
          </a:p>
        </p:txBody>
      </p:sp>
      <p:sp>
        <p:nvSpPr>
          <p:cNvPr id="291" name="Google Shape;29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methods of machine learning, this type of approach is enabled by the fact that many iterations and actions can be taken in parallel, due to the agent’s actions being done virtually.</a:t>
            </a:r>
            <a:endParaRPr/>
          </a:p>
          <a:p>
            <a:pPr indent="0" lvl="0" marL="0" rtl="0" algn="l">
              <a:spcBef>
                <a:spcPts val="1600"/>
              </a:spcBef>
              <a:spcAft>
                <a:spcPts val="1600"/>
              </a:spcAft>
              <a:buNone/>
            </a:pPr>
            <a:r>
              <a:rPr lang="en"/>
              <a:t>Unlike a human agent, an artificial intelligence agent is much less bounded by time, as it can easily perform thousands of actions per second in different scenarios, thus being able to “brute force” the correct sequence of actions through sheer probability.</a:t>
            </a:r>
            <a:endParaRPr/>
          </a:p>
        </p:txBody>
      </p:sp>
      <p:pic>
        <p:nvPicPr>
          <p:cNvPr id="292" name="Google Shape;292;p44"/>
          <p:cNvPicPr preferRelativeResize="0"/>
          <p:nvPr/>
        </p:nvPicPr>
        <p:blipFill>
          <a:blip r:embed="rId3">
            <a:alphaModFix/>
          </a:blip>
          <a:stretch>
            <a:fillRect/>
          </a:stretch>
        </p:blipFill>
        <p:spPr>
          <a:xfrm>
            <a:off x="3329096" y="3660102"/>
            <a:ext cx="2485800" cy="11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Advantages</a:t>
            </a:r>
            <a:endParaRPr/>
          </a:p>
          <a:p>
            <a:pPr indent="0" lvl="0" marL="0" rtl="0" algn="l">
              <a:spcBef>
                <a:spcPts val="0"/>
              </a:spcBef>
              <a:spcAft>
                <a:spcPts val="0"/>
              </a:spcAft>
              <a:buNone/>
            </a:pPr>
            <a:r>
              <a:t/>
            </a:r>
            <a:endParaRPr/>
          </a:p>
        </p:txBody>
      </p:sp>
      <p:sp>
        <p:nvSpPr>
          <p:cNvPr id="298" name="Google Shape;29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1600"/>
              </a:spcBef>
              <a:spcAft>
                <a:spcPts val="0"/>
              </a:spcAft>
              <a:buSzPts val="1800"/>
              <a:buChar char="-"/>
            </a:pPr>
            <a:r>
              <a:rPr lang="en"/>
              <a:t>Compared with supervised learning, reinforcement learning can yield more efficient and creative solutions. </a:t>
            </a:r>
            <a:endParaRPr/>
          </a:p>
          <a:p>
            <a:pPr indent="0" lvl="0" marL="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This is because an AI does not have the same limitations as a human,</a:t>
            </a:r>
            <a:r>
              <a:rPr lang="en"/>
              <a:t> and thus may be able to complete the given task in a novel and unique way that a human may not have been able to derive. </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Example</a:t>
            </a:r>
            <a:endParaRPr/>
          </a:p>
          <a:p>
            <a:pPr indent="0" lvl="0" marL="0" rtl="0" algn="l">
              <a:spcBef>
                <a:spcPts val="0"/>
              </a:spcBef>
              <a:spcAft>
                <a:spcPts val="0"/>
              </a:spcAft>
              <a:buNone/>
            </a:pPr>
            <a:r>
              <a:t/>
            </a:r>
            <a:endParaRPr/>
          </a:p>
        </p:txBody>
      </p:sp>
      <p:sp>
        <p:nvSpPr>
          <p:cNvPr id="304" name="Google Shape;30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this advantage can be seen in artificial intelligence that has been trained to complete specific video games. </a:t>
            </a:r>
            <a:endParaRPr/>
          </a:p>
          <a:p>
            <a:pPr indent="0" lvl="0" marL="0" rtl="0" algn="l">
              <a:spcBef>
                <a:spcPts val="1600"/>
              </a:spcBef>
              <a:spcAft>
                <a:spcPts val="0"/>
              </a:spcAft>
              <a:buNone/>
            </a:pPr>
            <a:r>
              <a:rPr lang="en"/>
              <a:t>Since these agents run in a virtual environment, they can exploit certain elements of game interaction that may lead to more efficient solutions, such as inputting multiple movements at once and performing actions that ignore the need for reaction time, both of which are human limitations that do not apply to the AI.</a:t>
            </a:r>
            <a:endParaRPr/>
          </a:p>
          <a:p>
            <a:pPr indent="0" lvl="0" marL="0" rtl="0" algn="l">
              <a:spcBef>
                <a:spcPts val="1600"/>
              </a:spcBef>
              <a:spcAft>
                <a:spcPts val="1600"/>
              </a:spcAft>
              <a:buNone/>
            </a:pPr>
            <a:r>
              <a:t/>
            </a:r>
            <a:endParaRPr/>
          </a:p>
        </p:txBody>
      </p:sp>
      <p:pic>
        <p:nvPicPr>
          <p:cNvPr id="305" name="Google Shape;305;p46"/>
          <p:cNvPicPr preferRelativeResize="0"/>
          <p:nvPr/>
        </p:nvPicPr>
        <p:blipFill>
          <a:blip r:embed="rId3">
            <a:alphaModFix/>
          </a:blip>
          <a:stretch>
            <a:fillRect/>
          </a:stretch>
        </p:blipFill>
        <p:spPr>
          <a:xfrm>
            <a:off x="3253425" y="3555300"/>
            <a:ext cx="2637150" cy="1483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Advantages</a:t>
            </a:r>
            <a:endParaRPr/>
          </a:p>
        </p:txBody>
      </p:sp>
      <p:sp>
        <p:nvSpPr>
          <p:cNvPr id="311" name="Google Shape;31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This enables reinforcement learning to be able to achieve highly efficient and optimized solutions, sometimes even for highly complicated problems.</a:t>
            </a:r>
            <a:br>
              <a:rPr lang="en"/>
            </a:br>
            <a:br>
              <a:rPr lang="en"/>
            </a:br>
            <a:endParaRPr/>
          </a:p>
          <a:p>
            <a:pPr indent="-342900" lvl="0" marL="457200" rtl="0" algn="l">
              <a:spcBef>
                <a:spcPts val="0"/>
              </a:spcBef>
              <a:spcAft>
                <a:spcPts val="0"/>
              </a:spcAft>
              <a:buSzPts val="1800"/>
              <a:buChar char="-"/>
            </a:pPr>
            <a:r>
              <a:rPr lang="en"/>
              <a:t>It is also less susceptible to repeating errors in its action sequence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Disadvantages</a:t>
            </a:r>
            <a:endParaRPr/>
          </a:p>
          <a:p>
            <a:pPr indent="0" lvl="0" marL="0" rtl="0" algn="l">
              <a:spcBef>
                <a:spcPts val="0"/>
              </a:spcBef>
              <a:spcAft>
                <a:spcPts val="0"/>
              </a:spcAft>
              <a:buNone/>
            </a:pPr>
            <a:r>
              <a:t/>
            </a:r>
            <a:endParaRPr/>
          </a:p>
        </p:txBody>
      </p:sp>
      <p:sp>
        <p:nvSpPr>
          <p:cNvPr id="317" name="Google Shape;31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that isn’t to say that reinforcement learning does not come with certain disadvantages. </a:t>
            </a:r>
            <a:endParaRPr/>
          </a:p>
          <a:p>
            <a:pPr indent="-342900" lvl="0" marL="457200" rtl="0" algn="l">
              <a:spcBef>
                <a:spcPts val="1600"/>
              </a:spcBef>
              <a:spcAft>
                <a:spcPts val="0"/>
              </a:spcAft>
              <a:buSzPts val="1800"/>
              <a:buChar char="-"/>
            </a:pPr>
            <a:r>
              <a:rPr lang="en"/>
              <a:t>Reinforcement learning requires a large amount of data to work with in order to provide optimal results, which means it is not a good choice for solving simpler problems. </a:t>
            </a:r>
            <a:br>
              <a:rPr lang="en"/>
            </a:br>
            <a:endParaRPr/>
          </a:p>
          <a:p>
            <a:pPr indent="-342900" lvl="0" marL="457200" rtl="0" algn="l">
              <a:spcBef>
                <a:spcPts val="0"/>
              </a:spcBef>
              <a:spcAft>
                <a:spcPts val="0"/>
              </a:spcAft>
              <a:buSzPts val="1800"/>
              <a:buChar char="-"/>
            </a:pPr>
            <a:r>
              <a:rPr lang="en"/>
              <a:t>Due to this high data requirement, significant computation power is also needed to reduce the time needed to work with the sheer amount of data the agent makes use of.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Disadvantages</a:t>
            </a:r>
            <a:endParaRPr/>
          </a:p>
        </p:txBody>
      </p:sp>
      <p:sp>
        <p:nvSpPr>
          <p:cNvPr id="323" name="Google Shape;32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common problem that may arise is a behavioural overfit to a sequence of actions in order to maximize rewards. </a:t>
            </a:r>
            <a:endParaRPr/>
          </a:p>
          <a:p>
            <a:pPr indent="-342900" lvl="0" marL="457200" rtl="0" algn="l">
              <a:spcBef>
                <a:spcPts val="1600"/>
              </a:spcBef>
              <a:spcAft>
                <a:spcPts val="0"/>
              </a:spcAft>
              <a:buSzPts val="1800"/>
              <a:buChar char="-"/>
            </a:pPr>
            <a:r>
              <a:rPr lang="en"/>
              <a:t>This can occur when the states in which the agent receives a reward are not well designed, resulting in the agent’s actions generating a high amount of rewards without actually completing the intended task. </a:t>
            </a:r>
            <a:br>
              <a:rPr lang="en"/>
            </a:br>
            <a:endParaRPr/>
          </a:p>
          <a:p>
            <a:pPr indent="-342900" lvl="0" marL="457200" rtl="0" algn="l">
              <a:spcBef>
                <a:spcPts val="0"/>
              </a:spcBef>
              <a:spcAft>
                <a:spcPts val="0"/>
              </a:spcAft>
              <a:buSzPts val="1800"/>
              <a:buChar char="-"/>
            </a:pPr>
            <a:r>
              <a:rPr lang="en"/>
              <a:t>This issue is known as the “alignment problem.”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Disadvantages</a:t>
            </a:r>
            <a:endParaRPr/>
          </a:p>
          <a:p>
            <a:pPr indent="0" lvl="0" marL="0" rtl="0" algn="l">
              <a:spcBef>
                <a:spcPts val="0"/>
              </a:spcBef>
              <a:spcAft>
                <a:spcPts val="0"/>
              </a:spcAft>
              <a:buNone/>
            </a:pPr>
            <a:r>
              <a:t/>
            </a:r>
            <a:endParaRPr/>
          </a:p>
        </p:txBody>
      </p:sp>
      <p:sp>
        <p:nvSpPr>
          <p:cNvPr id="329" name="Google Shape;32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a:t>
            </a:r>
            <a:r>
              <a:rPr lang="en"/>
              <a:t>having too few reward states may result in the agent never finding an optimal solution to the problem. </a:t>
            </a:r>
            <a:endParaRPr/>
          </a:p>
          <a:p>
            <a:pPr indent="-342900" lvl="0" marL="457200" rtl="0" algn="l">
              <a:spcBef>
                <a:spcPts val="1600"/>
              </a:spcBef>
              <a:spcAft>
                <a:spcPts val="0"/>
              </a:spcAft>
              <a:buSzPts val="1800"/>
              <a:buChar char="-"/>
            </a:pPr>
            <a:r>
              <a:rPr lang="en"/>
              <a:t>If the correct sequence of actions before a reward is highly complicated and specific, results in the agent taking far too long or not finding a solution at all, even through many iterations of random actions. </a:t>
            </a:r>
            <a:br>
              <a:rPr lang="en"/>
            </a:br>
            <a:endParaRPr/>
          </a:p>
          <a:p>
            <a:pPr indent="-342900" lvl="0" marL="457200" rtl="0" algn="l">
              <a:spcBef>
                <a:spcPts val="0"/>
              </a:spcBef>
              <a:spcAft>
                <a:spcPts val="0"/>
              </a:spcAft>
              <a:buSzPts val="1800"/>
              <a:buChar char="-"/>
            </a:pPr>
            <a:r>
              <a:rPr lang="en"/>
              <a:t>This can be especially true when there are a large amount of possible actions an agent can perform, for example, a robotic arm has many different possible moves, having multiple parts and appendages to maneuver in 3 dimensions. For this reason it may not be feasible to train a robotic arm to perform a complicated action with reinforcement learning.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Cyber Attacks - Background</a:t>
            </a:r>
            <a:endParaRPr/>
          </a:p>
          <a:p>
            <a:pPr indent="0" lvl="0" marL="0" rtl="0" algn="l">
              <a:spcBef>
                <a:spcPts val="0"/>
              </a:spcBef>
              <a:spcAft>
                <a:spcPts val="0"/>
              </a:spcAft>
              <a:buNone/>
            </a:pPr>
            <a:r>
              <a:t/>
            </a:r>
            <a:endParaRPr/>
          </a:p>
        </p:txBody>
      </p:sp>
      <p:sp>
        <p:nvSpPr>
          <p:cNvPr id="335" name="Google Shape;33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time passes, it is inevitable that humanity will continue to make progress in developing technology with ever increasing complexity and functionality. </a:t>
            </a:r>
            <a:endParaRPr/>
          </a:p>
          <a:p>
            <a:pPr indent="0" lvl="0" marL="0" rtl="0" algn="l">
              <a:spcBef>
                <a:spcPts val="1600"/>
              </a:spcBef>
              <a:spcAft>
                <a:spcPts val="0"/>
              </a:spcAft>
              <a:buNone/>
            </a:pPr>
            <a:r>
              <a:rPr lang="en"/>
              <a:t>As such, cyber security attack methods will also become increasingly capable and dangerous. The upsurge of sophistication of these attacks can pose serious threats to individual and even national security, which warrants the need of improving current cyber security measures. </a:t>
            </a:r>
            <a:endParaRPr/>
          </a:p>
          <a:p>
            <a:pPr indent="0" lvl="0" marL="0" rtl="0" algn="l">
              <a:spcBef>
                <a:spcPts val="1600"/>
              </a:spcBef>
              <a:spcAft>
                <a:spcPts val="1600"/>
              </a:spcAft>
              <a:buNone/>
            </a:pPr>
            <a:r>
              <a:rPr lang="en"/>
              <a:t>One possible new cyber attack method that could be imposed in the near future are attacks carried out by an artificial intelligence.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Dealing with NA values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Omitted them from the dataset using na.omit()</a:t>
            </a:r>
            <a:endParaRPr/>
          </a:p>
          <a:p>
            <a:pPr indent="-317500" lvl="1" marL="914400" rtl="0" algn="l">
              <a:lnSpc>
                <a:spcPct val="150000"/>
              </a:lnSpc>
              <a:spcBef>
                <a:spcPts val="0"/>
              </a:spcBef>
              <a:spcAft>
                <a:spcPts val="0"/>
              </a:spcAft>
              <a:buSzPts val="1400"/>
              <a:buChar char="-"/>
            </a:pPr>
            <a:r>
              <a:rPr lang="en"/>
              <a:t>Weekday dataset lost 848 out of 324591 (0.003%) of its entries</a:t>
            </a:r>
            <a:endParaRPr/>
          </a:p>
          <a:p>
            <a:pPr indent="-317500" lvl="1" marL="914400" rtl="0" algn="l">
              <a:lnSpc>
                <a:spcPct val="150000"/>
              </a:lnSpc>
              <a:spcBef>
                <a:spcPts val="0"/>
              </a:spcBef>
              <a:spcAft>
                <a:spcPts val="0"/>
              </a:spcAft>
              <a:buSzPts val="1400"/>
              <a:buChar char="-"/>
            </a:pPr>
            <a:r>
              <a:rPr lang="en"/>
              <a:t>Weekend dataset lost 1335 out of 130089 (0.01%) of its entries</a:t>
            </a:r>
            <a:endParaRPr/>
          </a:p>
          <a:p>
            <a:pPr indent="-342900" lvl="0" marL="457200" rtl="0" algn="l">
              <a:lnSpc>
                <a:spcPct val="150000"/>
              </a:lnSpc>
              <a:spcBef>
                <a:spcPts val="0"/>
              </a:spcBef>
              <a:spcAft>
                <a:spcPts val="0"/>
              </a:spcAft>
              <a:buSzPts val="1800"/>
              <a:buChar char="-"/>
            </a:pPr>
            <a:r>
              <a:rPr lang="en"/>
              <a:t>Alternative: na.approx()</a:t>
            </a:r>
            <a:endParaRPr/>
          </a:p>
          <a:p>
            <a:pPr indent="-317500" lvl="1" marL="914400" rtl="0" algn="l">
              <a:lnSpc>
                <a:spcPct val="150000"/>
              </a:lnSpc>
              <a:spcBef>
                <a:spcPts val="0"/>
              </a:spcBef>
              <a:spcAft>
                <a:spcPts val="0"/>
              </a:spcAft>
              <a:buSzPts val="1400"/>
              <a:buChar char="-"/>
            </a:pPr>
            <a:r>
              <a:rPr lang="en"/>
              <a:t>Approximating NA values based on what comes before and after</a:t>
            </a:r>
            <a:endParaRPr/>
          </a:p>
          <a:p>
            <a:pPr indent="-317500" lvl="1" marL="914400" rtl="0" algn="l">
              <a:lnSpc>
                <a:spcPct val="150000"/>
              </a:lnSpc>
              <a:spcBef>
                <a:spcPts val="0"/>
              </a:spcBef>
              <a:spcAft>
                <a:spcPts val="0"/>
              </a:spcAft>
              <a:buSzPts val="1400"/>
              <a:buChar char="-"/>
            </a:pPr>
            <a:r>
              <a:rPr lang="en"/>
              <a:t>Takes away from the integrity of the dataset - not actual recorded values</a:t>
            </a:r>
            <a:endParaRPr/>
          </a:p>
          <a:p>
            <a:pPr indent="-342900" lvl="0" marL="457200" rtl="0" algn="l">
              <a:lnSpc>
                <a:spcPct val="150000"/>
              </a:lnSpc>
              <a:spcBef>
                <a:spcPts val="0"/>
              </a:spcBef>
              <a:spcAft>
                <a:spcPts val="0"/>
              </a:spcAft>
              <a:buSzPts val="1800"/>
              <a:buChar char="-"/>
            </a:pPr>
            <a:r>
              <a:rPr lang="en"/>
              <a:t>Either method has its benefits, as well as unique downsides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Cyber Attacks - A New Threat</a:t>
            </a:r>
            <a:endParaRPr/>
          </a:p>
          <a:p>
            <a:pPr indent="0" lvl="0" marL="0" rtl="0" algn="l">
              <a:spcBef>
                <a:spcPts val="0"/>
              </a:spcBef>
              <a:spcAft>
                <a:spcPts val="0"/>
              </a:spcAft>
              <a:buNone/>
            </a:pPr>
            <a:r>
              <a:t/>
            </a:r>
            <a:endParaRPr/>
          </a:p>
        </p:txBody>
      </p:sp>
      <p:sp>
        <p:nvSpPr>
          <p:cNvPr id="341" name="Google Shape;34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type of attack may be troublesome to defend against with our current security measures, as AI driven behaviour can be a black box, without any way to predict or anticipate its behaviour. </a:t>
            </a:r>
            <a:endParaRPr/>
          </a:p>
          <a:p>
            <a:pPr indent="0" lvl="0" marL="0" rtl="0" algn="l">
              <a:spcBef>
                <a:spcPts val="1600"/>
              </a:spcBef>
              <a:spcAft>
                <a:spcPts val="0"/>
              </a:spcAft>
              <a:buNone/>
            </a:pPr>
            <a:r>
              <a:rPr lang="en"/>
              <a:t>This makes it difficult for humans to design defense measures against such an attack, as the malicious AI could be much more cunning than any human attackers that have been dealt with in the past.</a:t>
            </a:r>
            <a:endParaRPr/>
          </a:p>
          <a:p>
            <a:pPr indent="0" lvl="0" marL="0" rtl="0" algn="l">
              <a:spcBef>
                <a:spcPts val="1600"/>
              </a:spcBef>
              <a:spcAft>
                <a:spcPts val="1600"/>
              </a:spcAft>
              <a:buNone/>
            </a:pPr>
            <a:r>
              <a:t/>
            </a:r>
            <a:endParaRPr/>
          </a:p>
        </p:txBody>
      </p:sp>
      <p:pic>
        <p:nvPicPr>
          <p:cNvPr id="342" name="Google Shape;342;p52"/>
          <p:cNvPicPr preferRelativeResize="0"/>
          <p:nvPr/>
        </p:nvPicPr>
        <p:blipFill>
          <a:blip r:embed="rId3">
            <a:alphaModFix/>
          </a:blip>
          <a:stretch>
            <a:fillRect/>
          </a:stretch>
        </p:blipFill>
        <p:spPr>
          <a:xfrm>
            <a:off x="3457063" y="3627848"/>
            <a:ext cx="2229875" cy="1224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Systems - Introduction</a:t>
            </a:r>
            <a:endParaRPr/>
          </a:p>
        </p:txBody>
      </p:sp>
      <p:sp>
        <p:nvSpPr>
          <p:cNvPr id="348" name="Google Shape;348;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
            </a:r>
            <a:r>
              <a:rPr lang="en"/>
              <a:t>an be used to identify when an online system has had its security compromised, which allows for appropriate countermeasures to be taken in a timely manner. </a:t>
            </a:r>
            <a:br>
              <a:rPr lang="en"/>
            </a:br>
            <a:endParaRPr/>
          </a:p>
          <a:p>
            <a:pPr indent="-342900" lvl="0" marL="457200" rtl="0" algn="l">
              <a:spcBef>
                <a:spcPts val="0"/>
              </a:spcBef>
              <a:spcAft>
                <a:spcPts val="0"/>
              </a:spcAft>
              <a:buSzPts val="1800"/>
              <a:buChar char="-"/>
            </a:pPr>
            <a:r>
              <a:rPr lang="en"/>
              <a:t>Gathers information about standard user behavior and determine expected or “normal” patterns of behavior. This is useful in recognizing when irregular (and possibly harmful) actions are being taken.</a:t>
            </a:r>
            <a:endParaRPr/>
          </a:p>
        </p:txBody>
      </p:sp>
      <p:pic>
        <p:nvPicPr>
          <p:cNvPr id="349" name="Google Shape;349;p53"/>
          <p:cNvPicPr preferRelativeResize="0"/>
          <p:nvPr/>
        </p:nvPicPr>
        <p:blipFill>
          <a:blip r:embed="rId3">
            <a:alphaModFix/>
          </a:blip>
          <a:stretch>
            <a:fillRect/>
          </a:stretch>
        </p:blipFill>
        <p:spPr>
          <a:xfrm>
            <a:off x="3709238" y="3565348"/>
            <a:ext cx="1725525" cy="128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Systems - Drawbacks</a:t>
            </a:r>
            <a:endParaRPr/>
          </a:p>
        </p:txBody>
      </p:sp>
      <p:sp>
        <p:nvSpPr>
          <p:cNvPr id="355" name="Google Shape;35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anomaly detection systems that do not utilize AI can be effective at doing this, but carry several drawbacks.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a:t>
            </a:r>
            <a:r>
              <a:rPr lang="en"/>
              <a:t>here can be a large proportion of warnings/intrusion alarms that are raised without any real threat. This is because while a standard intrusion detection system may be able to find deviations in standard or expected user behaviour, it may not be ill-intentioned behavior that it flags as dangerous, resulting in a significant possibility for false alarms.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Systems - Drawbacks</a:t>
            </a:r>
            <a:endParaRPr/>
          </a:p>
          <a:p>
            <a:pPr indent="0" lvl="0" marL="0" rtl="0" algn="l">
              <a:spcBef>
                <a:spcPts val="0"/>
              </a:spcBef>
              <a:spcAft>
                <a:spcPts val="0"/>
              </a:spcAft>
              <a:buNone/>
            </a:pPr>
            <a:r>
              <a:t/>
            </a:r>
            <a:endParaRPr/>
          </a:p>
        </p:txBody>
      </p:sp>
      <p:sp>
        <p:nvSpPr>
          <p:cNvPr id="361" name="Google Shape;36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ystems that do not suffer from a high rate of false alarms do exist, but do so at the tradeoff of not being able to recognize unique and unseen types of attacks, which nullifies much of its usefulness in the wake of AI cyber attacks.</a:t>
            </a:r>
            <a:br>
              <a:rPr lang="en"/>
            </a:br>
            <a:r>
              <a:rPr lang="en"/>
              <a:t> </a:t>
            </a:r>
            <a:endParaRPr/>
          </a:p>
          <a:p>
            <a:pPr indent="-342900" lvl="0" marL="457200" rtl="0" algn="l">
              <a:spcBef>
                <a:spcPts val="0"/>
              </a:spcBef>
              <a:spcAft>
                <a:spcPts val="0"/>
              </a:spcAft>
              <a:buSzPts val="1800"/>
              <a:buChar char="-"/>
            </a:pPr>
            <a:r>
              <a:rPr lang="en"/>
              <a:t>Creating systems that solve both of these issues results in a system that is overly complex and difficult to implement in a variety of environments.</a:t>
            </a:r>
            <a:br>
              <a:rPr lang="en"/>
            </a:br>
            <a:endParaRPr/>
          </a:p>
          <a:p>
            <a:pPr indent="-342900" lvl="0" marL="457200" rtl="0" algn="l">
              <a:spcBef>
                <a:spcPts val="0"/>
              </a:spcBef>
              <a:spcAft>
                <a:spcPts val="0"/>
              </a:spcAft>
              <a:buSzPts val="1800"/>
              <a:buChar char="-"/>
            </a:pPr>
            <a:r>
              <a:rPr lang="en"/>
              <a:t>Requires a large degree of case specific parameters to be set, resulting in a solution that is not adaptable nor scalable.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311700" y="445025"/>
            <a:ext cx="868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Using AI for Cyber Security</a:t>
            </a:r>
            <a:endParaRPr sz="2400"/>
          </a:p>
        </p:txBody>
      </p:sp>
      <p:sp>
        <p:nvSpPr>
          <p:cNvPr id="367" name="Google Shape;367;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possible countermeasure for the looming threat of AI cyber attacks is using AI to protect us from AI.  </a:t>
            </a:r>
            <a:endParaRPr/>
          </a:p>
          <a:p>
            <a:pPr indent="-342900" lvl="0" marL="457200" rtl="0" algn="l">
              <a:spcBef>
                <a:spcPts val="1600"/>
              </a:spcBef>
              <a:spcAft>
                <a:spcPts val="0"/>
              </a:spcAft>
              <a:buSzPts val="1800"/>
              <a:buChar char="-"/>
            </a:pPr>
            <a:r>
              <a:rPr lang="en"/>
              <a:t>Anomaly Detection systems powered by artificial intelligence can provide a greater degree of defense and attention to detail compared to existing methods</a:t>
            </a:r>
            <a:br>
              <a:rPr lang="en"/>
            </a:br>
            <a:endParaRPr/>
          </a:p>
          <a:p>
            <a:pPr indent="-342900" lvl="0" marL="457200" rtl="0" algn="l">
              <a:spcBef>
                <a:spcPts val="0"/>
              </a:spcBef>
              <a:spcAft>
                <a:spcPts val="0"/>
              </a:spcAft>
              <a:buSzPts val="1800"/>
              <a:buChar char="-"/>
            </a:pPr>
            <a:r>
              <a:rPr lang="en"/>
              <a:t>Reinforcement learning presents itself as a highly viable method for developing proficient enough AI to protect ourselves. </a:t>
            </a:r>
            <a:br>
              <a:rPr lang="en"/>
            </a:br>
            <a:endParaRPr/>
          </a:p>
          <a:p>
            <a:pPr indent="-342900" lvl="0" marL="457200" rtl="0" algn="l">
              <a:spcBef>
                <a:spcPts val="0"/>
              </a:spcBef>
              <a:spcAft>
                <a:spcPts val="0"/>
              </a:spcAft>
              <a:buSzPts val="1800"/>
              <a:buChar char="-"/>
            </a:pPr>
            <a:r>
              <a:rPr lang="en"/>
              <a:t>If designed correctly, can avoid many problems that current systems have today.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311700" y="445025"/>
            <a:ext cx="86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Anomaly Detection Systems through Reinforcement Learning</a:t>
            </a:r>
            <a:endParaRPr sz="2400"/>
          </a:p>
          <a:p>
            <a:pPr indent="0" lvl="0" marL="0" rtl="0" algn="l">
              <a:spcBef>
                <a:spcPts val="0"/>
              </a:spcBef>
              <a:spcAft>
                <a:spcPts val="0"/>
              </a:spcAft>
              <a:buNone/>
            </a:pPr>
            <a:r>
              <a:t/>
            </a:r>
            <a:endParaRPr/>
          </a:p>
        </p:txBody>
      </p:sp>
      <p:sp>
        <p:nvSpPr>
          <p:cNvPr id="373" name="Google Shape;37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AI systems suffer less from high false alarm rates, while also maintaining itself as an adaptable security measure, being able to detect varying signs of intrusion and possibly even being able to infer whether simple behavioral anomalies are innocent or malevolent. </a:t>
            </a:r>
            <a:br>
              <a:rPr lang="en"/>
            </a:br>
            <a:endParaRPr/>
          </a:p>
          <a:p>
            <a:pPr indent="-342900" lvl="0" marL="457200" rtl="0" algn="l">
              <a:spcBef>
                <a:spcPts val="0"/>
              </a:spcBef>
              <a:spcAft>
                <a:spcPts val="0"/>
              </a:spcAft>
              <a:buSzPts val="1800"/>
              <a:buChar char="-"/>
            </a:pPr>
            <a:r>
              <a:rPr lang="en"/>
              <a:t>May even be able to provide us with ample protection in the case of a never before seen cyber attack being put in place, as its policy is not shaped by an example, but rather, its experiences.</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Research - Promising Results</a:t>
            </a:r>
            <a:endParaRPr/>
          </a:p>
          <a:p>
            <a:pPr indent="0" lvl="0" marL="0" rtl="0" algn="l">
              <a:spcBef>
                <a:spcPts val="0"/>
              </a:spcBef>
              <a:spcAft>
                <a:spcPts val="0"/>
              </a:spcAft>
              <a:buNone/>
            </a:pPr>
            <a:r>
              <a:t/>
            </a:r>
            <a:endParaRPr/>
          </a:p>
        </p:txBody>
      </p:sp>
      <p:sp>
        <p:nvSpPr>
          <p:cNvPr id="379" name="Google Shape;37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researchers at the University of York employed a method of reinforcement learning with the addition of “tile coding” to create an agent capable of detecting possible DDoS attacks by examining incoming network traffic information and patterns. </a:t>
            </a:r>
            <a:endParaRPr/>
          </a:p>
          <a:p>
            <a:pPr indent="-342900" lvl="0" marL="457200" rtl="0" algn="l">
              <a:spcBef>
                <a:spcPts val="1600"/>
              </a:spcBef>
              <a:spcAft>
                <a:spcPts val="0"/>
              </a:spcAft>
              <a:buSzPts val="1800"/>
              <a:buChar char="-"/>
            </a:pPr>
            <a:r>
              <a:rPr lang="en"/>
              <a:t>Their agent was first trained with real-life data and was able to find anomalous data and behaviour and act accordingly. </a:t>
            </a:r>
            <a:br>
              <a:rPr lang="en"/>
            </a:br>
            <a:endParaRPr/>
          </a:p>
          <a:p>
            <a:pPr indent="-342900" lvl="0" marL="457200" rtl="0" algn="l">
              <a:spcBef>
                <a:spcPts val="0"/>
              </a:spcBef>
              <a:spcAft>
                <a:spcPts val="0"/>
              </a:spcAft>
              <a:buSzPts val="1800"/>
              <a:buChar char="-"/>
            </a:pPr>
            <a:r>
              <a:rPr lang="en"/>
              <a:t>While they succeeded in creating a viable agent which solved many problems that current detection systems suffer from, it did not come without its own drawbacks. </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Research - Shortcomings</a:t>
            </a:r>
            <a:endParaRPr/>
          </a:p>
          <a:p>
            <a:pPr indent="0" lvl="0" marL="0" rtl="0" algn="l">
              <a:spcBef>
                <a:spcPts val="0"/>
              </a:spcBef>
              <a:spcAft>
                <a:spcPts val="0"/>
              </a:spcAft>
              <a:buNone/>
            </a:pPr>
            <a:r>
              <a:t/>
            </a:r>
            <a:endParaRPr/>
          </a:p>
        </p:txBody>
      </p:sp>
      <p:sp>
        <p:nvSpPr>
          <p:cNvPr id="385" name="Google Shape;385;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Their agent struggled at times dealing with highly complicated attacks, and in such cases could raise false alarms. </a:t>
            </a:r>
            <a:br>
              <a:rPr lang="en"/>
            </a:br>
            <a:endParaRPr/>
          </a:p>
          <a:p>
            <a:pPr indent="-342900" lvl="0" marL="457200" rtl="0" algn="l">
              <a:spcBef>
                <a:spcPts val="0"/>
              </a:spcBef>
              <a:spcAft>
                <a:spcPts val="0"/>
              </a:spcAft>
              <a:buSzPts val="1800"/>
              <a:buChar char="-"/>
            </a:pPr>
            <a:r>
              <a:rPr lang="en"/>
              <a:t>Despite this however, the researchers were optimistic that their agent could be further refined in various ways to both add functionality and lessen its shortcomings. </a:t>
            </a:r>
            <a:endParaRPr/>
          </a:p>
          <a:p>
            <a:pPr indent="0" lvl="0" marL="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Summary</a:t>
            </a:r>
            <a:endParaRPr/>
          </a:p>
          <a:p>
            <a:pPr indent="0" lvl="0" marL="0" rtl="0" algn="l">
              <a:spcBef>
                <a:spcPts val="0"/>
              </a:spcBef>
              <a:spcAft>
                <a:spcPts val="0"/>
              </a:spcAft>
              <a:buNone/>
            </a:pPr>
            <a:r>
              <a:t/>
            </a:r>
            <a:endParaRPr/>
          </a:p>
        </p:txBody>
      </p:sp>
      <p:sp>
        <p:nvSpPr>
          <p:cNvPr id="391" name="Google Shape;391;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is an effective and advantageous approach for developing and teaching proficient AI. </a:t>
            </a:r>
            <a:endParaRPr/>
          </a:p>
          <a:p>
            <a:pPr indent="0" lvl="0" marL="0" rtl="0" algn="l">
              <a:spcBef>
                <a:spcPts val="1600"/>
              </a:spcBef>
              <a:spcAft>
                <a:spcPts val="0"/>
              </a:spcAft>
              <a:buNone/>
            </a:pPr>
            <a:r>
              <a:rPr lang="en"/>
              <a:t>In the face of the possibility of artificial intelligence fueled cyber attacks, applying reinforcement learning to develop anomaly detection systems is a promising cybersecurity measure. </a:t>
            </a:r>
            <a:endParaRPr/>
          </a:p>
          <a:p>
            <a:pPr indent="0" lvl="0" marL="0" rtl="0" algn="l">
              <a:spcBef>
                <a:spcPts val="1600"/>
              </a:spcBef>
              <a:spcAft>
                <a:spcPts val="1600"/>
              </a:spcAft>
              <a:buNone/>
            </a:pPr>
            <a:r>
              <a:rPr lang="en"/>
              <a:t>While it is not without its flaws, it can be much more powerful than other conventional methods due to its ability to detect complex and unique attacks in ways that humans could not implement otherwise.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 Final Remarks</a:t>
            </a:r>
            <a:endParaRPr/>
          </a:p>
          <a:p>
            <a:pPr indent="0" lvl="0" marL="0" rtl="0" algn="l">
              <a:spcBef>
                <a:spcPts val="0"/>
              </a:spcBef>
              <a:spcAft>
                <a:spcPts val="0"/>
              </a:spcAft>
              <a:buNone/>
            </a:pPr>
            <a:r>
              <a:t/>
            </a:r>
            <a:endParaRPr/>
          </a:p>
        </p:txBody>
      </p:sp>
      <p:sp>
        <p:nvSpPr>
          <p:cNvPr id="397" name="Google Shape;397;p61"/>
          <p:cNvSpPr txBox="1"/>
          <p:nvPr>
            <p:ph idx="1" type="body"/>
          </p:nvPr>
        </p:nvSpPr>
        <p:spPr>
          <a:xfrm>
            <a:off x="311700" y="1063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Ultimately, it is not the goal of cybersecurity to be able to block every possible cyber attack, but rather have an optimal method in place to allow for damage reduction, and artificial intelligence presents itself as a quite capable solution for achieving that goal. </a:t>
            </a:r>
            <a:endParaRPr sz="1700"/>
          </a:p>
          <a:p>
            <a:pPr indent="0" lvl="0" marL="0" rtl="0" algn="l">
              <a:spcBef>
                <a:spcPts val="1600"/>
              </a:spcBef>
              <a:spcAft>
                <a:spcPts val="1600"/>
              </a:spcAft>
              <a:buNone/>
            </a:pPr>
            <a:r>
              <a:rPr lang="en" sz="1700"/>
              <a:t>Cybersecurity researchers are continuing to push the boundary of AI systems and their capabilities, and it is becoming increasingly clear that reinforcement learning and artificial intelligence as a whole will become a valuable tool to add to humanity’s arsenal of cyber security measures in the near future.</a:t>
            </a:r>
            <a:endParaRPr sz="1700"/>
          </a:p>
        </p:txBody>
      </p:sp>
      <p:pic>
        <p:nvPicPr>
          <p:cNvPr id="398" name="Google Shape;398;p61"/>
          <p:cNvPicPr preferRelativeResize="0"/>
          <p:nvPr/>
        </p:nvPicPr>
        <p:blipFill>
          <a:blip r:embed="rId3">
            <a:alphaModFix/>
          </a:blip>
          <a:stretch>
            <a:fillRect/>
          </a:stretch>
        </p:blipFill>
        <p:spPr>
          <a:xfrm>
            <a:off x="3411075" y="3665025"/>
            <a:ext cx="2321849" cy="1302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Weekdays, 4:00pm to 11:00pm</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rotWithShape="1">
          <a:blip r:embed="rId3">
            <a:alphaModFix/>
          </a:blip>
          <a:srcRect b="0" l="0" r="5051" t="0"/>
          <a:stretch/>
        </p:blipFill>
        <p:spPr>
          <a:xfrm>
            <a:off x="311700" y="1600275"/>
            <a:ext cx="4079325" cy="2520800"/>
          </a:xfrm>
          <a:prstGeom prst="rect">
            <a:avLst/>
          </a:prstGeom>
          <a:noFill/>
          <a:ln>
            <a:noFill/>
          </a:ln>
        </p:spPr>
      </p:pic>
      <p:pic>
        <p:nvPicPr>
          <p:cNvPr id="83" name="Google Shape;83;p17"/>
          <p:cNvPicPr preferRelativeResize="0"/>
          <p:nvPr/>
        </p:nvPicPr>
        <p:blipFill>
          <a:blip r:embed="rId4">
            <a:alphaModFix/>
          </a:blip>
          <a:stretch>
            <a:fillRect/>
          </a:stretch>
        </p:blipFill>
        <p:spPr>
          <a:xfrm>
            <a:off x="4741166" y="1600275"/>
            <a:ext cx="4091134" cy="2520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4" name="Google Shape;40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Char char="-"/>
            </a:pPr>
            <a:r>
              <a:rPr lang="en" sz="1700"/>
              <a:t>We learnt a lot about anomaly detection based intrusion detection methods.</a:t>
            </a:r>
            <a:endParaRPr sz="1700"/>
          </a:p>
          <a:p>
            <a:pPr indent="-336550" lvl="0" marL="457200" rtl="0" algn="just">
              <a:lnSpc>
                <a:spcPct val="150000"/>
              </a:lnSpc>
              <a:spcBef>
                <a:spcPts val="0"/>
              </a:spcBef>
              <a:spcAft>
                <a:spcPts val="0"/>
              </a:spcAft>
              <a:buSzPts val="1700"/>
              <a:buChar char="-"/>
            </a:pPr>
            <a:r>
              <a:rPr lang="en" sz="1700"/>
              <a:t>Difficulties in anomaly detection</a:t>
            </a:r>
            <a:endParaRPr sz="1700"/>
          </a:p>
          <a:p>
            <a:pPr indent="-336550" lvl="0" marL="457200" rtl="0" algn="just">
              <a:lnSpc>
                <a:spcPct val="150000"/>
              </a:lnSpc>
              <a:spcBef>
                <a:spcPts val="0"/>
              </a:spcBef>
              <a:spcAft>
                <a:spcPts val="0"/>
              </a:spcAft>
              <a:buSzPts val="1700"/>
              <a:buChar char="-"/>
            </a:pPr>
            <a:r>
              <a:rPr lang="en" sz="1700"/>
              <a:t>N/A values, 0 values with Submetering(data analysis and anomaly detection issues)</a:t>
            </a:r>
            <a:endParaRPr sz="1700"/>
          </a:p>
          <a:p>
            <a:pPr indent="-336550" lvl="0" marL="457200" rtl="0" algn="just">
              <a:lnSpc>
                <a:spcPct val="150000"/>
              </a:lnSpc>
              <a:spcBef>
                <a:spcPts val="0"/>
              </a:spcBef>
              <a:spcAft>
                <a:spcPts val="0"/>
              </a:spcAft>
              <a:buSzPts val="1700"/>
              <a:buChar char="-"/>
            </a:pPr>
            <a:r>
              <a:rPr lang="en" sz="1700"/>
              <a:t>PCA biplots did not appear very appealing due to multiple data points</a:t>
            </a:r>
            <a:endParaRPr sz="1700"/>
          </a:p>
          <a:p>
            <a:pPr indent="-336550" lvl="0" marL="457200" rtl="0" algn="just">
              <a:lnSpc>
                <a:spcPct val="150000"/>
              </a:lnSpc>
              <a:spcBef>
                <a:spcPts val="0"/>
              </a:spcBef>
              <a:spcAft>
                <a:spcPts val="0"/>
              </a:spcAft>
              <a:buSzPts val="1700"/>
              <a:buChar char="-"/>
            </a:pPr>
            <a:r>
              <a:rPr lang="en" sz="1700"/>
              <a:t>Running time issues for states greater than 12</a:t>
            </a:r>
            <a:endParaRPr sz="1700"/>
          </a:p>
          <a:p>
            <a:pPr indent="-336550" lvl="0" marL="457200" rtl="0" algn="just">
              <a:lnSpc>
                <a:spcPct val="150000"/>
              </a:lnSpc>
              <a:spcBef>
                <a:spcPts val="0"/>
              </a:spcBef>
              <a:spcAft>
                <a:spcPts val="0"/>
              </a:spcAft>
              <a:buSzPts val="1700"/>
              <a:buChar char="-"/>
            </a:pPr>
            <a:r>
              <a:rPr lang="en" sz="1700"/>
              <a:t>Technical essay showcased how AI enables more complex and powerful intrusion detection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Weekends, 8:00am to 3:00pm</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rotWithShape="1">
          <a:blip r:embed="rId3">
            <a:alphaModFix/>
          </a:blip>
          <a:srcRect b="0" l="0" r="4461" t="0"/>
          <a:stretch/>
        </p:blipFill>
        <p:spPr>
          <a:xfrm>
            <a:off x="311690" y="1600275"/>
            <a:ext cx="3959384" cy="2520800"/>
          </a:xfrm>
          <a:prstGeom prst="rect">
            <a:avLst/>
          </a:prstGeom>
          <a:noFill/>
          <a:ln>
            <a:noFill/>
          </a:ln>
        </p:spPr>
      </p:pic>
      <p:pic>
        <p:nvPicPr>
          <p:cNvPr id="91" name="Google Shape;91;p18"/>
          <p:cNvPicPr preferRelativeResize="0"/>
          <p:nvPr/>
        </p:nvPicPr>
        <p:blipFill>
          <a:blip r:embed="rId4">
            <a:alphaModFix/>
          </a:blip>
          <a:stretch>
            <a:fillRect/>
          </a:stretch>
        </p:blipFill>
        <p:spPr>
          <a:xfrm>
            <a:off x="4744163" y="1600275"/>
            <a:ext cx="4088137" cy="25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a:t>
            </a:r>
            <a:r>
              <a:rPr lang="en"/>
              <a:t> Component Analysis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To find which component accounts for most variance in the dataset</a:t>
            </a:r>
            <a:endParaRPr/>
          </a:p>
          <a:p>
            <a:pPr indent="-342900" lvl="0" marL="457200" rtl="0" algn="l">
              <a:lnSpc>
                <a:spcPct val="150000"/>
              </a:lnSpc>
              <a:spcBef>
                <a:spcPts val="0"/>
              </a:spcBef>
              <a:spcAft>
                <a:spcPts val="0"/>
              </a:spcAft>
              <a:buSzPts val="1800"/>
              <a:buChar char="-"/>
            </a:pPr>
            <a:r>
              <a:rPr lang="en"/>
              <a:t>Weekdays:</a:t>
            </a:r>
            <a:endParaRPr/>
          </a:p>
        </p:txBody>
      </p:sp>
      <p:pic>
        <p:nvPicPr>
          <p:cNvPr id="98" name="Google Shape;98;p19"/>
          <p:cNvPicPr preferRelativeResize="0"/>
          <p:nvPr/>
        </p:nvPicPr>
        <p:blipFill rotWithShape="1">
          <a:blip r:embed="rId3">
            <a:alphaModFix/>
          </a:blip>
          <a:srcRect b="0" l="803" r="0" t="3362"/>
          <a:stretch/>
        </p:blipFill>
        <p:spPr>
          <a:xfrm>
            <a:off x="719250" y="2197187"/>
            <a:ext cx="4326949" cy="1978225"/>
          </a:xfrm>
          <a:prstGeom prst="rect">
            <a:avLst/>
          </a:prstGeom>
          <a:noFill/>
          <a:ln>
            <a:noFill/>
          </a:ln>
        </p:spPr>
      </p:pic>
      <p:pic>
        <p:nvPicPr>
          <p:cNvPr id="99" name="Google Shape;99;p19"/>
          <p:cNvPicPr preferRelativeResize="0"/>
          <p:nvPr/>
        </p:nvPicPr>
        <p:blipFill rotWithShape="1">
          <a:blip r:embed="rId4">
            <a:alphaModFix/>
          </a:blip>
          <a:srcRect b="1565" l="0" r="0" t="0"/>
          <a:stretch/>
        </p:blipFill>
        <p:spPr>
          <a:xfrm>
            <a:off x="5216190" y="1803725"/>
            <a:ext cx="2978821" cy="276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 cont.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Weekends:</a:t>
            </a:r>
            <a:endParaRPr/>
          </a:p>
          <a:p>
            <a:pPr indent="0" lvl="0" marL="0" rtl="0" algn="l">
              <a:spcBef>
                <a:spcPts val="160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311700" y="1760150"/>
            <a:ext cx="4326950" cy="1865326"/>
          </a:xfrm>
          <a:prstGeom prst="rect">
            <a:avLst/>
          </a:prstGeom>
          <a:noFill/>
          <a:ln>
            <a:noFill/>
          </a:ln>
        </p:spPr>
      </p:pic>
      <p:pic>
        <p:nvPicPr>
          <p:cNvPr id="107" name="Google Shape;107;p20"/>
          <p:cNvPicPr preferRelativeResize="0"/>
          <p:nvPr/>
        </p:nvPicPr>
        <p:blipFill>
          <a:blip r:embed="rId4">
            <a:alphaModFix/>
          </a:blip>
          <a:stretch>
            <a:fillRect/>
          </a:stretch>
        </p:blipFill>
        <p:spPr>
          <a:xfrm>
            <a:off x="4936570" y="1760150"/>
            <a:ext cx="3110585" cy="293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 cont. </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Averaging both results:</a:t>
            </a:r>
            <a:endParaRPr/>
          </a:p>
          <a:p>
            <a:pPr indent="-317500" lvl="1" marL="914400" rtl="0" algn="l">
              <a:lnSpc>
                <a:spcPct val="150000"/>
              </a:lnSpc>
              <a:spcBef>
                <a:spcPts val="0"/>
              </a:spcBef>
              <a:spcAft>
                <a:spcPts val="0"/>
              </a:spcAft>
              <a:buSzPts val="1400"/>
              <a:buChar char="-"/>
            </a:pPr>
            <a:r>
              <a:rPr lang="en"/>
              <a:t>PC1 accounted for ~45% of the total variance</a:t>
            </a:r>
            <a:endParaRPr/>
          </a:p>
          <a:p>
            <a:pPr indent="-317500" lvl="1" marL="914400" rtl="0" algn="l">
              <a:lnSpc>
                <a:spcPct val="150000"/>
              </a:lnSpc>
              <a:spcBef>
                <a:spcPts val="0"/>
              </a:spcBef>
              <a:spcAft>
                <a:spcPts val="0"/>
              </a:spcAft>
              <a:buSzPts val="1400"/>
              <a:buChar char="-"/>
            </a:pPr>
            <a:r>
              <a:rPr lang="en"/>
              <a:t>n</a:t>
            </a:r>
            <a:r>
              <a:rPr lang="en"/>
              <a:t>ext closest one PC2 with ~18%</a:t>
            </a:r>
            <a:endParaRPr/>
          </a:p>
          <a:p>
            <a:pPr indent="-342900" lvl="0" marL="457200" rtl="0" algn="l">
              <a:lnSpc>
                <a:spcPct val="150000"/>
              </a:lnSpc>
              <a:spcBef>
                <a:spcPts val="0"/>
              </a:spcBef>
              <a:spcAft>
                <a:spcPts val="0"/>
              </a:spcAft>
              <a:buSzPts val="1800"/>
              <a:buChar char="-"/>
            </a:pPr>
            <a:r>
              <a:rPr lang="en"/>
              <a:t>Based off of PC1, the 3 most important variables (from most to least) were:</a:t>
            </a:r>
            <a:endParaRPr/>
          </a:p>
          <a:p>
            <a:pPr indent="-317500" lvl="1" marL="914400" rtl="0" algn="l">
              <a:lnSpc>
                <a:spcPct val="150000"/>
              </a:lnSpc>
              <a:spcBef>
                <a:spcPts val="0"/>
              </a:spcBef>
              <a:spcAft>
                <a:spcPts val="0"/>
              </a:spcAft>
              <a:buSzPts val="1400"/>
              <a:buChar char="-"/>
            </a:pPr>
            <a:r>
              <a:rPr lang="en"/>
              <a:t>Global_intensity</a:t>
            </a:r>
            <a:endParaRPr/>
          </a:p>
          <a:p>
            <a:pPr indent="-317500" lvl="1" marL="914400" rtl="0" algn="l">
              <a:lnSpc>
                <a:spcPct val="150000"/>
              </a:lnSpc>
              <a:spcBef>
                <a:spcPts val="0"/>
              </a:spcBef>
              <a:spcAft>
                <a:spcPts val="0"/>
              </a:spcAft>
              <a:buSzPts val="1400"/>
              <a:buChar char="-"/>
            </a:pPr>
            <a:r>
              <a:rPr lang="en"/>
              <a:t>Global_active_power</a:t>
            </a:r>
            <a:endParaRPr/>
          </a:p>
          <a:p>
            <a:pPr indent="-317500" lvl="1" marL="914400" rtl="0" algn="l">
              <a:lnSpc>
                <a:spcPct val="150000"/>
              </a:lnSpc>
              <a:spcBef>
                <a:spcPts val="0"/>
              </a:spcBef>
              <a:spcAft>
                <a:spcPts val="0"/>
              </a:spcAft>
              <a:buSzPts val="1400"/>
              <a:buChar char="-"/>
            </a:pPr>
            <a:r>
              <a:rPr lang="en"/>
              <a:t>Sub_metering_3</a:t>
            </a:r>
            <a:endParaRPr/>
          </a:p>
        </p:txBody>
      </p:sp>
      <p:pic>
        <p:nvPicPr>
          <p:cNvPr id="114" name="Google Shape;114;p21"/>
          <p:cNvPicPr preferRelativeResize="0"/>
          <p:nvPr/>
        </p:nvPicPr>
        <p:blipFill>
          <a:blip r:embed="rId3">
            <a:alphaModFix/>
          </a:blip>
          <a:stretch>
            <a:fillRect/>
          </a:stretch>
        </p:blipFill>
        <p:spPr>
          <a:xfrm>
            <a:off x="3145875" y="2942675"/>
            <a:ext cx="5686425" cy="181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