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League Spartan" charset="1" panose="00000800000000000000"/>
      <p:regular r:id="rId17"/>
    </p:embeddedFont>
    <p:embeddedFont>
      <p:font typeface="Helios" charset="1" panose="020B0504020202020204"/>
      <p:regular r:id="rId18"/>
    </p:embeddedFont>
    <p:embeddedFont>
      <p:font typeface="Inter" charset="1" panose="020B0502030000000004"/>
      <p:regular r:id="rId19"/>
    </p:embeddedFont>
    <p:embeddedFont>
      <p:font typeface="Cloud" charset="1" panose="02000000000000000000"/>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https://drive.google.com/drive/folders/1O78bo-B85dthQemZNNZyb17SoLIUJwvA?usp=sharing" TargetMode="External" Type="http://schemas.openxmlformats.org/officeDocument/2006/relationships/hyperlink"/></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6666" r="0" b="-16666"/>
            </a:stretch>
          </a:blipFill>
        </p:spPr>
      </p:sp>
      <p:grpSp>
        <p:nvGrpSpPr>
          <p:cNvPr name="Group 3" id="3"/>
          <p:cNvGrpSpPr/>
          <p:nvPr/>
        </p:nvGrpSpPr>
        <p:grpSpPr>
          <a:xfrm rot="0">
            <a:off x="0" y="0"/>
            <a:ext cx="18520038" cy="10287000"/>
            <a:chOff x="0" y="0"/>
            <a:chExt cx="4877705" cy="2709333"/>
          </a:xfrm>
        </p:grpSpPr>
        <p:sp>
          <p:nvSpPr>
            <p:cNvPr name="Freeform 4" id="4"/>
            <p:cNvSpPr/>
            <p:nvPr/>
          </p:nvSpPr>
          <p:spPr>
            <a:xfrm flipH="false" flipV="false" rot="0">
              <a:off x="0" y="0"/>
              <a:ext cx="4877705" cy="2709333"/>
            </a:xfrm>
            <a:custGeom>
              <a:avLst/>
              <a:gdLst/>
              <a:ahLst/>
              <a:cxnLst/>
              <a:rect r="r" b="b" t="t" l="l"/>
              <a:pathLst>
                <a:path h="2709333" w="4877705">
                  <a:moveTo>
                    <a:pt x="0" y="0"/>
                  </a:moveTo>
                  <a:lnTo>
                    <a:pt x="4877705" y="0"/>
                  </a:lnTo>
                  <a:lnTo>
                    <a:pt x="4877705" y="2709333"/>
                  </a:lnTo>
                  <a:lnTo>
                    <a:pt x="0" y="2709333"/>
                  </a:lnTo>
                  <a:close/>
                </a:path>
              </a:pathLst>
            </a:custGeom>
            <a:solidFill>
              <a:srgbClr val="FFFFFF">
                <a:alpha val="77647"/>
              </a:srgbClr>
            </a:solidFill>
          </p:spPr>
        </p:sp>
        <p:sp>
          <p:nvSpPr>
            <p:cNvPr name="TextBox 5" id="5"/>
            <p:cNvSpPr txBox="true"/>
            <p:nvPr/>
          </p:nvSpPr>
          <p:spPr>
            <a:xfrm>
              <a:off x="0" y="-38100"/>
              <a:ext cx="4877705" cy="2747433"/>
            </a:xfrm>
            <a:prstGeom prst="rect">
              <a:avLst/>
            </a:prstGeom>
          </p:spPr>
          <p:txBody>
            <a:bodyPr anchor="ctr" rtlCol="false" tIns="50800" lIns="50800" bIns="50800" rIns="50800"/>
            <a:lstStyle/>
            <a:p>
              <a:pPr algn="ctr">
                <a:lnSpc>
                  <a:spcPts val="2659"/>
                </a:lnSpc>
                <a:spcBef>
                  <a:spcPct val="0"/>
                </a:spcBef>
              </a:pPr>
            </a:p>
          </p:txBody>
        </p:sp>
      </p:grpSp>
      <p:sp>
        <p:nvSpPr>
          <p:cNvPr name="TextBox 6" id="6"/>
          <p:cNvSpPr txBox="true"/>
          <p:nvPr/>
        </p:nvSpPr>
        <p:spPr>
          <a:xfrm rot="0">
            <a:off x="1028700" y="981075"/>
            <a:ext cx="16309955" cy="1881845"/>
          </a:xfrm>
          <a:prstGeom prst="rect">
            <a:avLst/>
          </a:prstGeom>
        </p:spPr>
        <p:txBody>
          <a:bodyPr anchor="t" rtlCol="false" tIns="0" lIns="0" bIns="0" rIns="0">
            <a:spAutoFit/>
          </a:bodyPr>
          <a:lstStyle/>
          <a:p>
            <a:pPr algn="ctr">
              <a:lnSpc>
                <a:spcPts val="14928"/>
              </a:lnSpc>
            </a:pPr>
            <a:r>
              <a:rPr lang="en-US" sz="12039" spc="288">
                <a:solidFill>
                  <a:srgbClr val="365679"/>
                </a:solidFill>
                <a:latin typeface="League Spartan"/>
                <a:ea typeface="League Spartan"/>
                <a:cs typeface="League Spartan"/>
                <a:sym typeface="League Spartan"/>
              </a:rPr>
              <a:t>CLIMATE-O-METRIC</a:t>
            </a:r>
          </a:p>
        </p:txBody>
      </p:sp>
      <p:sp>
        <p:nvSpPr>
          <p:cNvPr name="TextBox 7" id="7"/>
          <p:cNvSpPr txBox="true"/>
          <p:nvPr/>
        </p:nvSpPr>
        <p:spPr>
          <a:xfrm rot="0">
            <a:off x="1576014" y="4382458"/>
            <a:ext cx="5785452" cy="761042"/>
          </a:xfrm>
          <a:prstGeom prst="rect">
            <a:avLst/>
          </a:prstGeom>
        </p:spPr>
        <p:txBody>
          <a:bodyPr anchor="t" rtlCol="false" tIns="0" lIns="0" bIns="0" rIns="0">
            <a:spAutoFit/>
          </a:bodyPr>
          <a:lstStyle/>
          <a:p>
            <a:pPr algn="ctr">
              <a:lnSpc>
                <a:spcPts val="6195"/>
              </a:lnSpc>
            </a:pPr>
            <a:r>
              <a:rPr lang="en-US" sz="4425" spc="261">
                <a:solidFill>
                  <a:srgbClr val="365679"/>
                </a:solidFill>
                <a:latin typeface="Helios"/>
                <a:ea typeface="Helios"/>
                <a:cs typeface="Helios"/>
                <a:sym typeface="Helios"/>
              </a:rPr>
              <a:t>TEAM MEMBERS:-</a:t>
            </a:r>
          </a:p>
        </p:txBody>
      </p:sp>
      <p:sp>
        <p:nvSpPr>
          <p:cNvPr name="TextBox 8" id="8"/>
          <p:cNvSpPr txBox="true"/>
          <p:nvPr/>
        </p:nvSpPr>
        <p:spPr>
          <a:xfrm rot="0">
            <a:off x="2326263" y="5668710"/>
            <a:ext cx="13333962" cy="1616216"/>
          </a:xfrm>
          <a:prstGeom prst="rect">
            <a:avLst/>
          </a:prstGeom>
        </p:spPr>
        <p:txBody>
          <a:bodyPr anchor="t" rtlCol="false" tIns="0" lIns="0" bIns="0" rIns="0">
            <a:spAutoFit/>
          </a:bodyPr>
          <a:lstStyle/>
          <a:p>
            <a:pPr algn="l">
              <a:lnSpc>
                <a:spcPts val="6467"/>
              </a:lnSpc>
            </a:pPr>
            <a:r>
              <a:rPr lang="en-US" sz="4619" spc="272">
                <a:solidFill>
                  <a:srgbClr val="365679"/>
                </a:solidFill>
                <a:latin typeface="Helios"/>
                <a:ea typeface="Helios"/>
                <a:cs typeface="Helios"/>
                <a:sym typeface="Helios"/>
              </a:rPr>
              <a:t>1)BANDLA SAI VINAY CHAKRAVARTHI</a:t>
            </a:r>
          </a:p>
          <a:p>
            <a:pPr algn="l">
              <a:lnSpc>
                <a:spcPts val="6467"/>
              </a:lnSpc>
            </a:pPr>
            <a:r>
              <a:rPr lang="en-US" sz="4619" spc="272">
                <a:solidFill>
                  <a:srgbClr val="365679"/>
                </a:solidFill>
                <a:latin typeface="Helios"/>
                <a:ea typeface="Helios"/>
                <a:cs typeface="Helios"/>
                <a:sym typeface="Helios"/>
              </a:rPr>
              <a:t>2)MABHU SUBHANI SHAIK</a:t>
            </a:r>
          </a:p>
        </p:txBody>
      </p:sp>
      <p:sp>
        <p:nvSpPr>
          <p:cNvPr name="TextBox 9" id="9"/>
          <p:cNvSpPr txBox="true"/>
          <p:nvPr/>
        </p:nvSpPr>
        <p:spPr>
          <a:xfrm rot="0">
            <a:off x="1163704" y="8808926"/>
            <a:ext cx="7417230" cy="763893"/>
          </a:xfrm>
          <a:prstGeom prst="rect">
            <a:avLst/>
          </a:prstGeom>
        </p:spPr>
        <p:txBody>
          <a:bodyPr anchor="t" rtlCol="false" tIns="0" lIns="0" bIns="0" rIns="0">
            <a:spAutoFit/>
          </a:bodyPr>
          <a:lstStyle/>
          <a:p>
            <a:pPr algn="ctr">
              <a:lnSpc>
                <a:spcPts val="6195"/>
              </a:lnSpc>
            </a:pPr>
            <a:r>
              <a:rPr lang="en-US" sz="4425" spc="261" u="sng">
                <a:solidFill>
                  <a:srgbClr val="365679"/>
                </a:solidFill>
                <a:latin typeface="Helios"/>
                <a:ea typeface="Helios"/>
                <a:cs typeface="Helios"/>
                <a:sym typeface="Helios"/>
                <a:hlinkClick r:id="rId3" tooltip="https://drive.google.com/drive/folders/1O78bo-B85dthQemZNNZyb17SoLIUJwvA?usp=sharing"/>
              </a:rPr>
              <a:t>GOOGLE-DRIVE-LINK</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5112380" y="-148194"/>
            <a:ext cx="12727251" cy="12193285"/>
            <a:chOff x="0" y="0"/>
            <a:chExt cx="524208" cy="502215"/>
          </a:xfrm>
        </p:grpSpPr>
        <p:sp>
          <p:nvSpPr>
            <p:cNvPr name="Freeform 3" id="3"/>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4" id="4"/>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9902075">
            <a:off x="16254219" y="-861230"/>
            <a:ext cx="3620223" cy="316769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133081" y="2915468"/>
            <a:ext cx="11301259" cy="6342832"/>
          </a:xfrm>
          <a:custGeom>
            <a:avLst/>
            <a:gdLst/>
            <a:ahLst/>
            <a:cxnLst/>
            <a:rect r="r" b="b" t="t" l="l"/>
            <a:pathLst>
              <a:path h="6342832" w="11301259">
                <a:moveTo>
                  <a:pt x="0" y="0"/>
                </a:moveTo>
                <a:lnTo>
                  <a:pt x="11301259" y="0"/>
                </a:lnTo>
                <a:lnTo>
                  <a:pt x="11301259" y="6342832"/>
                </a:lnTo>
                <a:lnTo>
                  <a:pt x="0" y="6342832"/>
                </a:lnTo>
                <a:lnTo>
                  <a:pt x="0" y="0"/>
                </a:lnTo>
                <a:close/>
              </a:path>
            </a:pathLst>
          </a:custGeom>
          <a:blipFill>
            <a:blip r:embed="rId2"/>
            <a:stretch>
              <a:fillRect l="0" t="0" r="0" b="0"/>
            </a:stretch>
          </a:blipFill>
          <a:ln w="4762" cap="sq">
            <a:solidFill>
              <a:srgbClr val="000000"/>
            </a:solidFill>
            <a:prstDash val="solid"/>
            <a:miter/>
          </a:ln>
        </p:spPr>
      </p:sp>
      <p:sp>
        <p:nvSpPr>
          <p:cNvPr name="TextBox 9" id="9"/>
          <p:cNvSpPr txBox="true"/>
          <p:nvPr/>
        </p:nvSpPr>
        <p:spPr>
          <a:xfrm rot="0">
            <a:off x="7779795" y="655943"/>
            <a:ext cx="8995238" cy="1042605"/>
          </a:xfrm>
          <a:prstGeom prst="rect">
            <a:avLst/>
          </a:prstGeom>
        </p:spPr>
        <p:txBody>
          <a:bodyPr anchor="t" rtlCol="false" tIns="0" lIns="0" bIns="0" rIns="0">
            <a:spAutoFit/>
          </a:bodyPr>
          <a:lstStyle/>
          <a:p>
            <a:pPr algn="l">
              <a:lnSpc>
                <a:spcPts val="8326"/>
              </a:lnSpc>
            </a:pPr>
            <a:r>
              <a:rPr lang="en-US" sz="6405" spc="153">
                <a:solidFill>
                  <a:srgbClr val="365679"/>
                </a:solidFill>
                <a:latin typeface="League Spartan"/>
                <a:ea typeface="League Spartan"/>
                <a:cs typeface="League Spartan"/>
                <a:sym typeface="League Spartan"/>
              </a:rPr>
              <a:t>Forest and Carbon</a:t>
            </a:r>
          </a:p>
        </p:txBody>
      </p:sp>
      <p:sp>
        <p:nvSpPr>
          <p:cNvPr name="TextBox 10" id="10"/>
          <p:cNvSpPr txBox="true"/>
          <p:nvPr/>
        </p:nvSpPr>
        <p:spPr>
          <a:xfrm rot="0">
            <a:off x="12129533" y="3226928"/>
            <a:ext cx="5787388" cy="4936478"/>
          </a:xfrm>
          <a:prstGeom prst="rect">
            <a:avLst/>
          </a:prstGeom>
        </p:spPr>
        <p:txBody>
          <a:bodyPr anchor="t" rtlCol="false" tIns="0" lIns="0" bIns="0" rIns="0">
            <a:spAutoFit/>
          </a:bodyPr>
          <a:lstStyle/>
          <a:p>
            <a:pPr algn="l">
              <a:lnSpc>
                <a:spcPts val="3538"/>
              </a:lnSpc>
            </a:pPr>
            <a:r>
              <a:rPr lang="en-US" sz="2527">
                <a:solidFill>
                  <a:srgbClr val="000000"/>
                </a:solidFill>
                <a:latin typeface="Inter"/>
                <a:ea typeface="Inter"/>
                <a:cs typeface="Inter"/>
                <a:sym typeface="Inter"/>
              </a:rPr>
              <a:t>The Forest and Carbon dataset ranges from 1992 to 2022 covering countries, indicators, and measurement units. This dataset gives insights into the metrics of forests related to carbon dynamics over three decades. It is very critical in studying the relationship of forests with carbon emissions or sequestration globally.</a:t>
            </a:r>
          </a:p>
          <a:p>
            <a:pPr algn="l">
              <a:lnSpc>
                <a:spcPts val="3538"/>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9902075">
            <a:off x="16639813" y="-861230"/>
            <a:ext cx="3620223" cy="3167695"/>
            <a:chOff x="0" y="0"/>
            <a:chExt cx="812800" cy="711200"/>
          </a:xfrm>
        </p:grpSpPr>
        <p:sp>
          <p:nvSpPr>
            <p:cNvPr name="Freeform 3" id="3"/>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4" id="4"/>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6835359" y="2720180"/>
            <a:ext cx="11080392" cy="6357375"/>
          </a:xfrm>
          <a:custGeom>
            <a:avLst/>
            <a:gdLst/>
            <a:ahLst/>
            <a:cxnLst/>
            <a:rect r="r" b="b" t="t" l="l"/>
            <a:pathLst>
              <a:path h="6357375" w="11080392">
                <a:moveTo>
                  <a:pt x="0" y="0"/>
                </a:moveTo>
                <a:lnTo>
                  <a:pt x="11080392" y="0"/>
                </a:lnTo>
                <a:lnTo>
                  <a:pt x="11080392" y="6357375"/>
                </a:lnTo>
                <a:lnTo>
                  <a:pt x="0" y="6357375"/>
                </a:lnTo>
                <a:lnTo>
                  <a:pt x="0" y="0"/>
                </a:lnTo>
                <a:close/>
              </a:path>
            </a:pathLst>
          </a:custGeom>
          <a:blipFill>
            <a:blip r:embed="rId2"/>
            <a:stretch>
              <a:fillRect l="0" t="0" r="0" b="0"/>
            </a:stretch>
          </a:blipFill>
          <a:ln w="4762" cap="sq">
            <a:solidFill>
              <a:srgbClr val="000000"/>
            </a:solidFill>
            <a:prstDash val="solid"/>
            <a:miter/>
          </a:ln>
        </p:spPr>
      </p:sp>
      <p:sp>
        <p:nvSpPr>
          <p:cNvPr name="TextBox 6" id="6"/>
          <p:cNvSpPr txBox="true"/>
          <p:nvPr/>
        </p:nvSpPr>
        <p:spPr>
          <a:xfrm rot="0">
            <a:off x="669781" y="437355"/>
            <a:ext cx="10288675" cy="1130300"/>
          </a:xfrm>
          <a:prstGeom prst="rect">
            <a:avLst/>
          </a:prstGeom>
        </p:spPr>
        <p:txBody>
          <a:bodyPr anchor="t" rtlCol="false" tIns="0" lIns="0" bIns="0" rIns="0">
            <a:spAutoFit/>
          </a:bodyPr>
          <a:lstStyle/>
          <a:p>
            <a:pPr algn="l">
              <a:lnSpc>
                <a:spcPts val="9099"/>
              </a:lnSpc>
            </a:pPr>
            <a:r>
              <a:rPr lang="en-US" sz="6999" spc="167">
                <a:solidFill>
                  <a:srgbClr val="365679"/>
                </a:solidFill>
                <a:latin typeface="League Spartan"/>
                <a:ea typeface="League Spartan"/>
                <a:cs typeface="League Spartan"/>
                <a:sym typeface="League Spartan"/>
              </a:rPr>
              <a:t>Global Temperatures</a:t>
            </a:r>
          </a:p>
        </p:txBody>
      </p:sp>
      <p:sp>
        <p:nvSpPr>
          <p:cNvPr name="TextBox 7" id="7"/>
          <p:cNvSpPr txBox="true"/>
          <p:nvPr/>
        </p:nvSpPr>
        <p:spPr>
          <a:xfrm rot="0">
            <a:off x="767967" y="3349126"/>
            <a:ext cx="5046152" cy="5449569"/>
          </a:xfrm>
          <a:prstGeom prst="rect">
            <a:avLst/>
          </a:prstGeom>
        </p:spPr>
        <p:txBody>
          <a:bodyPr anchor="t" rtlCol="false" tIns="0" lIns="0" bIns="0" rIns="0">
            <a:spAutoFit/>
          </a:bodyPr>
          <a:lstStyle/>
          <a:p>
            <a:pPr algn="l">
              <a:lnSpc>
                <a:spcPts val="3080"/>
              </a:lnSpc>
            </a:pPr>
            <a:r>
              <a:rPr lang="en-US" sz="2200" spc="261">
                <a:solidFill>
                  <a:srgbClr val="000000"/>
                </a:solidFill>
                <a:latin typeface="Cloud"/>
                <a:ea typeface="Cloud"/>
                <a:cs typeface="Cloud"/>
                <a:sym typeface="Cloud"/>
              </a:rPr>
              <a:t>The Global Temperatures dataset consists of dates (dt) and also contains land average temperatures, their uncertainties, and land maximum and minimum temperature uncertainties. It has a comprehensive record of temperature variations and measurement reliability. This dataset is therefore very important in analyzing climate trends and the fluctuations in temperature over time.</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TextBox 2" id="2"/>
          <p:cNvSpPr txBox="true"/>
          <p:nvPr/>
        </p:nvSpPr>
        <p:spPr>
          <a:xfrm rot="0">
            <a:off x="1028700" y="454443"/>
            <a:ext cx="6836871" cy="574257"/>
          </a:xfrm>
          <a:prstGeom prst="rect">
            <a:avLst/>
          </a:prstGeom>
        </p:spPr>
        <p:txBody>
          <a:bodyPr anchor="t" rtlCol="false" tIns="0" lIns="0" bIns="0" rIns="0">
            <a:spAutoFit/>
          </a:bodyPr>
          <a:lstStyle/>
          <a:p>
            <a:pPr algn="l">
              <a:lnSpc>
                <a:spcPts val="4655"/>
              </a:lnSpc>
            </a:pPr>
            <a:r>
              <a:rPr lang="en-US" sz="3581" spc="85">
                <a:solidFill>
                  <a:srgbClr val="365679"/>
                </a:solidFill>
                <a:latin typeface="League Spartan"/>
                <a:ea typeface="League Spartan"/>
                <a:cs typeface="League Spartan"/>
                <a:sym typeface="League Spartan"/>
              </a:rPr>
              <a:t>1.What is sustainability?</a:t>
            </a:r>
          </a:p>
        </p:txBody>
      </p:sp>
      <p:sp>
        <p:nvSpPr>
          <p:cNvPr name="TextBox 3" id="3"/>
          <p:cNvSpPr txBox="true"/>
          <p:nvPr/>
        </p:nvSpPr>
        <p:spPr>
          <a:xfrm rot="0">
            <a:off x="1324463" y="971550"/>
            <a:ext cx="15639074" cy="1744554"/>
          </a:xfrm>
          <a:prstGeom prst="rect">
            <a:avLst/>
          </a:prstGeom>
        </p:spPr>
        <p:txBody>
          <a:bodyPr anchor="t" rtlCol="false" tIns="0" lIns="0" bIns="0" rIns="0">
            <a:spAutoFit/>
          </a:bodyPr>
          <a:lstStyle/>
          <a:p>
            <a:pPr algn="l">
              <a:lnSpc>
                <a:spcPts val="3444"/>
              </a:lnSpc>
            </a:pPr>
            <a:r>
              <a:rPr lang="en-US" sz="2460">
                <a:solidFill>
                  <a:srgbClr val="000000"/>
                </a:solidFill>
                <a:latin typeface="Inter"/>
                <a:ea typeface="Inter"/>
                <a:cs typeface="Inter"/>
                <a:sym typeface="Inter"/>
              </a:rPr>
              <a:t>Sustainability is the act of meeting current needs without compromising the ability of future generations to meet their own needs. It strongly emphasizes maintaining an adequate balance between environmental preservation, economic development, and social well-being in the process of viability and equity in the long term.</a:t>
            </a:r>
          </a:p>
        </p:txBody>
      </p:sp>
      <p:sp>
        <p:nvSpPr>
          <p:cNvPr name="TextBox 4" id="4"/>
          <p:cNvSpPr txBox="true"/>
          <p:nvPr/>
        </p:nvSpPr>
        <p:spPr>
          <a:xfrm rot="0">
            <a:off x="1028700" y="2925457"/>
            <a:ext cx="15553900" cy="515372"/>
          </a:xfrm>
          <a:prstGeom prst="rect">
            <a:avLst/>
          </a:prstGeom>
        </p:spPr>
        <p:txBody>
          <a:bodyPr anchor="t" rtlCol="false" tIns="0" lIns="0" bIns="0" rIns="0">
            <a:spAutoFit/>
          </a:bodyPr>
          <a:lstStyle/>
          <a:p>
            <a:pPr algn="l">
              <a:lnSpc>
                <a:spcPts val="4153"/>
              </a:lnSpc>
            </a:pPr>
            <a:r>
              <a:rPr lang="en-US" sz="3194" spc="76">
                <a:solidFill>
                  <a:srgbClr val="365679"/>
                </a:solidFill>
                <a:latin typeface="League Spartan"/>
                <a:ea typeface="League Spartan"/>
                <a:cs typeface="League Spartan"/>
                <a:sym typeface="League Spartan"/>
              </a:rPr>
              <a:t>2.How the journey towards sustainable future has been for countries?</a:t>
            </a:r>
          </a:p>
        </p:txBody>
      </p:sp>
      <p:sp>
        <p:nvSpPr>
          <p:cNvPr name="TextBox 5" id="5"/>
          <p:cNvSpPr txBox="true"/>
          <p:nvPr/>
        </p:nvSpPr>
        <p:spPr>
          <a:xfrm rot="0">
            <a:off x="1324463" y="3548137"/>
            <a:ext cx="15639074" cy="3056979"/>
          </a:xfrm>
          <a:prstGeom prst="rect">
            <a:avLst/>
          </a:prstGeom>
        </p:spPr>
        <p:txBody>
          <a:bodyPr anchor="t" rtlCol="false" tIns="0" lIns="0" bIns="0" rIns="0">
            <a:spAutoFit/>
          </a:bodyPr>
          <a:lstStyle/>
          <a:p>
            <a:pPr algn="l">
              <a:lnSpc>
                <a:spcPts val="3444"/>
              </a:lnSpc>
            </a:pPr>
            <a:r>
              <a:rPr lang="en-US" sz="2460">
                <a:solidFill>
                  <a:srgbClr val="000000"/>
                </a:solidFill>
                <a:latin typeface="Inter"/>
                <a:ea typeface="Inter"/>
                <a:cs typeface="Inter"/>
                <a:sym typeface="Inter"/>
              </a:rPr>
              <a:t>The path to sustainability has had both successes and difficulties. Many countries have made important progress in using renewable energy, with solar, hydro, and biofuel production increasing steadily since the 1990s. However, growing energy use and ongoing air pollution show that progress is not equal, especially in cities and industrial areas. Efforts at forest conservation and carbon sequestration have been promising, but deforestation and carbon emissions are still big challenges. Climate data points to the urgency for action as rising temperatures have continued impacting ecosystems and societies across the world.</a:t>
            </a:r>
          </a:p>
        </p:txBody>
      </p:sp>
      <p:sp>
        <p:nvSpPr>
          <p:cNvPr name="TextBox 6" id="6"/>
          <p:cNvSpPr txBox="true"/>
          <p:nvPr/>
        </p:nvSpPr>
        <p:spPr>
          <a:xfrm rot="0">
            <a:off x="1173008" y="6814666"/>
            <a:ext cx="15409592" cy="510855"/>
          </a:xfrm>
          <a:prstGeom prst="rect">
            <a:avLst/>
          </a:prstGeom>
        </p:spPr>
        <p:txBody>
          <a:bodyPr anchor="t" rtlCol="false" tIns="0" lIns="0" bIns="0" rIns="0">
            <a:spAutoFit/>
          </a:bodyPr>
          <a:lstStyle/>
          <a:p>
            <a:pPr algn="l">
              <a:lnSpc>
                <a:spcPts val="4114"/>
              </a:lnSpc>
            </a:pPr>
            <a:r>
              <a:rPr lang="en-US" sz="3165" spc="75">
                <a:solidFill>
                  <a:srgbClr val="365679"/>
                </a:solidFill>
                <a:latin typeface="League Spartan"/>
                <a:ea typeface="League Spartan"/>
                <a:cs typeface="League Spartan"/>
                <a:sym typeface="League Spartan"/>
              </a:rPr>
              <a:t>3.What are your recommendations for future?</a:t>
            </a:r>
          </a:p>
        </p:txBody>
      </p:sp>
      <p:sp>
        <p:nvSpPr>
          <p:cNvPr name="TextBox 7" id="7"/>
          <p:cNvSpPr txBox="true"/>
          <p:nvPr/>
        </p:nvSpPr>
        <p:spPr>
          <a:xfrm rot="0">
            <a:off x="1324463" y="7511013"/>
            <a:ext cx="15639074" cy="2619504"/>
          </a:xfrm>
          <a:prstGeom prst="rect">
            <a:avLst/>
          </a:prstGeom>
        </p:spPr>
        <p:txBody>
          <a:bodyPr anchor="t" rtlCol="false" tIns="0" lIns="0" bIns="0" rIns="0">
            <a:spAutoFit/>
          </a:bodyPr>
          <a:lstStyle/>
          <a:p>
            <a:pPr algn="l">
              <a:lnSpc>
                <a:spcPts val="3444"/>
              </a:lnSpc>
            </a:pPr>
            <a:r>
              <a:rPr lang="en-US" sz="2460">
                <a:solidFill>
                  <a:srgbClr val="000000"/>
                </a:solidFill>
                <a:latin typeface="Inter"/>
                <a:ea typeface="Inter"/>
                <a:cs typeface="Inter"/>
                <a:sym typeface="Inter"/>
              </a:rPr>
              <a:t>Countries should hasten the use of renewable energy through investment in technologies like solar panels and geothermal energy, besides encouraging energy-saving practices. Strong pollution rules and better city planning significantly fight air pollution. Enhanced efforts at worldwide forest conservation can add to the great improvement of carbon capture. Besides, the use of climate data in policy-making and joining forces with other countries will, therefore, ensure fair and successful progress toward realization of a sustainable future.</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5112380" y="-148194"/>
            <a:ext cx="12727251" cy="12193285"/>
            <a:chOff x="0" y="0"/>
            <a:chExt cx="524208" cy="502215"/>
          </a:xfrm>
        </p:grpSpPr>
        <p:sp>
          <p:nvSpPr>
            <p:cNvPr name="Freeform 3" id="3"/>
            <p:cNvSpPr/>
            <p:nvPr/>
          </p:nvSpPr>
          <p:spPr>
            <a:xfrm flipH="false" flipV="false" rot="0">
              <a:off x="0" y="0"/>
              <a:ext cx="524208" cy="502215"/>
            </a:xfrm>
            <a:custGeom>
              <a:avLst/>
              <a:gdLst/>
              <a:ahLst/>
              <a:cxnLst/>
              <a:rect r="r" b="b" t="t" l="l"/>
              <a:pathLst>
                <a:path h="502215" w="524208">
                  <a:moveTo>
                    <a:pt x="203200" y="0"/>
                  </a:moveTo>
                  <a:lnTo>
                    <a:pt x="524208" y="0"/>
                  </a:lnTo>
                  <a:lnTo>
                    <a:pt x="321008" y="502215"/>
                  </a:lnTo>
                  <a:lnTo>
                    <a:pt x="0" y="502215"/>
                  </a:lnTo>
                  <a:lnTo>
                    <a:pt x="203200" y="0"/>
                  </a:lnTo>
                  <a:close/>
                </a:path>
              </a:pathLst>
            </a:custGeom>
            <a:solidFill>
              <a:srgbClr val="2B485F"/>
            </a:solidFill>
          </p:spPr>
        </p:sp>
        <p:sp>
          <p:nvSpPr>
            <p:cNvPr name="TextBox 4" id="4"/>
            <p:cNvSpPr txBox="true"/>
            <p:nvPr/>
          </p:nvSpPr>
          <p:spPr>
            <a:xfrm>
              <a:off x="101600" y="-57150"/>
              <a:ext cx="321008" cy="559365"/>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9902075">
            <a:off x="16254219" y="-861230"/>
            <a:ext cx="3620223" cy="316769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444040" y="3129566"/>
            <a:ext cx="9978343" cy="5637764"/>
          </a:xfrm>
          <a:custGeom>
            <a:avLst/>
            <a:gdLst/>
            <a:ahLst/>
            <a:cxnLst/>
            <a:rect r="r" b="b" t="t" l="l"/>
            <a:pathLst>
              <a:path h="5637764" w="9978343">
                <a:moveTo>
                  <a:pt x="0" y="0"/>
                </a:moveTo>
                <a:lnTo>
                  <a:pt x="9978344" y="0"/>
                </a:lnTo>
                <a:lnTo>
                  <a:pt x="9978344" y="5637765"/>
                </a:lnTo>
                <a:lnTo>
                  <a:pt x="0" y="5637765"/>
                </a:lnTo>
                <a:lnTo>
                  <a:pt x="0" y="0"/>
                </a:lnTo>
                <a:close/>
              </a:path>
            </a:pathLst>
          </a:custGeom>
          <a:blipFill>
            <a:blip r:embed="rId2"/>
            <a:stretch>
              <a:fillRect l="0" t="0" r="0" b="0"/>
            </a:stretch>
          </a:blipFill>
          <a:ln w="4762" cap="sq">
            <a:solidFill>
              <a:srgbClr val="000000"/>
            </a:solidFill>
            <a:prstDash val="solid"/>
            <a:miter/>
          </a:ln>
        </p:spPr>
      </p:sp>
      <p:sp>
        <p:nvSpPr>
          <p:cNvPr name="TextBox 9" id="9"/>
          <p:cNvSpPr txBox="true"/>
          <p:nvPr/>
        </p:nvSpPr>
        <p:spPr>
          <a:xfrm rot="0">
            <a:off x="8523695" y="215764"/>
            <a:ext cx="8086413" cy="2099880"/>
          </a:xfrm>
          <a:prstGeom prst="rect">
            <a:avLst/>
          </a:prstGeom>
        </p:spPr>
        <p:txBody>
          <a:bodyPr anchor="t" rtlCol="false" tIns="0" lIns="0" bIns="0" rIns="0">
            <a:spAutoFit/>
          </a:bodyPr>
          <a:lstStyle/>
          <a:p>
            <a:pPr algn="l">
              <a:lnSpc>
                <a:spcPts val="8326"/>
              </a:lnSpc>
            </a:pPr>
            <a:r>
              <a:rPr lang="en-US" sz="6405" spc="153">
                <a:solidFill>
                  <a:srgbClr val="365679"/>
                </a:solidFill>
                <a:latin typeface="League Spartan"/>
                <a:ea typeface="League Spartan"/>
                <a:cs typeface="League Spartan"/>
                <a:sym typeface="League Spartan"/>
              </a:rPr>
              <a:t>Top 20 countries Power generation</a:t>
            </a:r>
          </a:p>
        </p:txBody>
      </p:sp>
      <p:sp>
        <p:nvSpPr>
          <p:cNvPr name="TextBox 10" id="10"/>
          <p:cNvSpPr txBox="true"/>
          <p:nvPr/>
        </p:nvSpPr>
        <p:spPr>
          <a:xfrm rot="0">
            <a:off x="11145723" y="3146859"/>
            <a:ext cx="6565043" cy="6111441"/>
          </a:xfrm>
          <a:prstGeom prst="rect">
            <a:avLst/>
          </a:prstGeom>
        </p:spPr>
        <p:txBody>
          <a:bodyPr anchor="t" rtlCol="false" tIns="0" lIns="0" bIns="0" rIns="0">
            <a:spAutoFit/>
          </a:bodyPr>
          <a:lstStyle/>
          <a:p>
            <a:pPr algn="l">
              <a:lnSpc>
                <a:spcPts val="4014"/>
              </a:lnSpc>
            </a:pPr>
            <a:r>
              <a:rPr lang="en-US" sz="2867">
                <a:solidFill>
                  <a:srgbClr val="000000"/>
                </a:solidFill>
                <a:latin typeface="Inter"/>
                <a:ea typeface="Inter"/>
                <a:cs typeface="Inter"/>
                <a:sym typeface="Inter"/>
              </a:rPr>
              <a:t>The dataset is power generation-based, which incorporates different sources of renewable energy like hydro, biofuel, solar, and geothermal. It reveals the production and distribution levels of these renewable energy sources. The data is designed to facilitate analysis and comparison of these categories. This would be helpful in effectively understanding and making decisions in the usage of renewable energy.</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7930690" y="0"/>
            <a:ext cx="14732382" cy="12193285"/>
            <a:chOff x="0" y="0"/>
            <a:chExt cx="606795" cy="502215"/>
          </a:xfrm>
        </p:grpSpPr>
        <p:sp>
          <p:nvSpPr>
            <p:cNvPr name="Freeform 3" id="3"/>
            <p:cNvSpPr/>
            <p:nvPr/>
          </p:nvSpPr>
          <p:spPr>
            <a:xfrm flipH="false" flipV="false" rot="0">
              <a:off x="0" y="0"/>
              <a:ext cx="606795" cy="502215"/>
            </a:xfrm>
            <a:custGeom>
              <a:avLst/>
              <a:gdLst/>
              <a:ahLst/>
              <a:cxnLst/>
              <a:rect r="r" b="b" t="t" l="l"/>
              <a:pathLst>
                <a:path h="502215" w="606795">
                  <a:moveTo>
                    <a:pt x="203200" y="0"/>
                  </a:moveTo>
                  <a:lnTo>
                    <a:pt x="606795" y="0"/>
                  </a:lnTo>
                  <a:lnTo>
                    <a:pt x="403595" y="502215"/>
                  </a:lnTo>
                  <a:lnTo>
                    <a:pt x="0" y="502215"/>
                  </a:lnTo>
                  <a:lnTo>
                    <a:pt x="203200" y="0"/>
                  </a:lnTo>
                  <a:close/>
                </a:path>
              </a:pathLst>
            </a:custGeom>
            <a:solidFill>
              <a:srgbClr val="2B485F"/>
            </a:solidFill>
          </p:spPr>
        </p:sp>
        <p:sp>
          <p:nvSpPr>
            <p:cNvPr name="TextBox 4" id="4"/>
            <p:cNvSpPr txBox="true"/>
            <p:nvPr/>
          </p:nvSpPr>
          <p:spPr>
            <a:xfrm>
              <a:off x="101600" y="-57150"/>
              <a:ext cx="403595" cy="559365"/>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7930690" y="2861823"/>
            <a:ext cx="9996205" cy="5635360"/>
          </a:xfrm>
          <a:custGeom>
            <a:avLst/>
            <a:gdLst/>
            <a:ahLst/>
            <a:cxnLst/>
            <a:rect r="r" b="b" t="t" l="l"/>
            <a:pathLst>
              <a:path h="5635360" w="9996205">
                <a:moveTo>
                  <a:pt x="0" y="0"/>
                </a:moveTo>
                <a:lnTo>
                  <a:pt x="9996205" y="0"/>
                </a:lnTo>
                <a:lnTo>
                  <a:pt x="9996205" y="5635360"/>
                </a:lnTo>
                <a:lnTo>
                  <a:pt x="0" y="5635360"/>
                </a:lnTo>
                <a:lnTo>
                  <a:pt x="0" y="0"/>
                </a:lnTo>
                <a:close/>
              </a:path>
            </a:pathLst>
          </a:custGeom>
          <a:blipFill>
            <a:blip r:embed="rId2"/>
            <a:stretch>
              <a:fillRect l="0" t="0" r="0" b="0"/>
            </a:stretch>
          </a:blipFill>
          <a:ln w="4762" cap="sq">
            <a:solidFill>
              <a:srgbClr val="000000"/>
            </a:solidFill>
            <a:prstDash val="solid"/>
            <a:miter/>
          </a:ln>
        </p:spPr>
      </p:sp>
      <p:sp>
        <p:nvSpPr>
          <p:cNvPr name="TextBox 6" id="6"/>
          <p:cNvSpPr txBox="true"/>
          <p:nvPr/>
        </p:nvSpPr>
        <p:spPr>
          <a:xfrm rot="0">
            <a:off x="481691" y="344186"/>
            <a:ext cx="11362938" cy="2099880"/>
          </a:xfrm>
          <a:prstGeom prst="rect">
            <a:avLst/>
          </a:prstGeom>
        </p:spPr>
        <p:txBody>
          <a:bodyPr anchor="t" rtlCol="false" tIns="0" lIns="0" bIns="0" rIns="0">
            <a:spAutoFit/>
          </a:bodyPr>
          <a:lstStyle/>
          <a:p>
            <a:pPr algn="l">
              <a:lnSpc>
                <a:spcPts val="8326"/>
              </a:lnSpc>
            </a:pPr>
            <a:r>
              <a:rPr lang="en-US" sz="6405" spc="153">
                <a:solidFill>
                  <a:srgbClr val="365679"/>
                </a:solidFill>
                <a:latin typeface="League Spartan"/>
                <a:ea typeface="League Spartan"/>
                <a:cs typeface="League Spartan"/>
                <a:sym typeface="League Spartan"/>
              </a:rPr>
              <a:t>Non-renewable Total power generation </a:t>
            </a:r>
          </a:p>
        </p:txBody>
      </p:sp>
      <p:sp>
        <p:nvSpPr>
          <p:cNvPr name="TextBox 7" id="7"/>
          <p:cNvSpPr txBox="true"/>
          <p:nvPr/>
        </p:nvSpPr>
        <p:spPr>
          <a:xfrm rot="0">
            <a:off x="894001" y="3877953"/>
            <a:ext cx="6130289" cy="4389754"/>
          </a:xfrm>
          <a:prstGeom prst="rect">
            <a:avLst/>
          </a:prstGeom>
        </p:spPr>
        <p:txBody>
          <a:bodyPr anchor="t" rtlCol="false" tIns="0" lIns="0" bIns="0" rIns="0">
            <a:spAutoFit/>
          </a:bodyPr>
          <a:lstStyle/>
          <a:p>
            <a:pPr algn="l">
              <a:lnSpc>
                <a:spcPts val="3220"/>
              </a:lnSpc>
            </a:pPr>
            <a:r>
              <a:rPr lang="en-US" sz="2300" spc="273">
                <a:solidFill>
                  <a:srgbClr val="000000"/>
                </a:solidFill>
                <a:latin typeface="Inter"/>
                <a:ea typeface="Inter"/>
                <a:cs typeface="Inter"/>
                <a:sym typeface="Inter"/>
              </a:rPr>
              <a:t>It also provides information on the mode of power generation, which further details its contribution measured in terawatt-hours. This shows the share of each generation type, and that makes it easier to present an energy production scale with clarity. Such data is crucial in assessing the efficiency and impact of different sources of energy.</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5569083"/>
            <a:chOff x="0" y="0"/>
            <a:chExt cx="4816593" cy="1466754"/>
          </a:xfrm>
        </p:grpSpPr>
        <p:sp>
          <p:nvSpPr>
            <p:cNvPr name="Freeform 3" id="3"/>
            <p:cNvSpPr/>
            <p:nvPr/>
          </p:nvSpPr>
          <p:spPr>
            <a:xfrm flipH="false" flipV="false" rot="0">
              <a:off x="0" y="0"/>
              <a:ext cx="4816592" cy="1466754"/>
            </a:xfrm>
            <a:custGeom>
              <a:avLst/>
              <a:gdLst/>
              <a:ahLst/>
              <a:cxnLst/>
              <a:rect r="r" b="b" t="t" l="l"/>
              <a:pathLst>
                <a:path h="1466754" w="4816592">
                  <a:moveTo>
                    <a:pt x="0" y="0"/>
                  </a:moveTo>
                  <a:lnTo>
                    <a:pt x="4816592" y="0"/>
                  </a:lnTo>
                  <a:lnTo>
                    <a:pt x="4816592" y="1466754"/>
                  </a:lnTo>
                  <a:lnTo>
                    <a:pt x="0" y="1466754"/>
                  </a:lnTo>
                  <a:close/>
                </a:path>
              </a:pathLst>
            </a:custGeom>
            <a:solidFill>
              <a:srgbClr val="2B485F"/>
            </a:solidFill>
          </p:spPr>
        </p:sp>
        <p:sp>
          <p:nvSpPr>
            <p:cNvPr name="TextBox 4" id="4"/>
            <p:cNvSpPr txBox="true"/>
            <p:nvPr/>
          </p:nvSpPr>
          <p:spPr>
            <a:xfrm>
              <a:off x="0" y="-57150"/>
              <a:ext cx="4816593" cy="1523904"/>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0">
            <a:off x="0" y="6008514"/>
            <a:ext cx="18288000" cy="4278486"/>
            <a:chOff x="0" y="0"/>
            <a:chExt cx="4816593" cy="1126844"/>
          </a:xfrm>
        </p:grpSpPr>
        <p:sp>
          <p:nvSpPr>
            <p:cNvPr name="Freeform 6" id="6"/>
            <p:cNvSpPr/>
            <p:nvPr/>
          </p:nvSpPr>
          <p:spPr>
            <a:xfrm flipH="false" flipV="false" rot="0">
              <a:off x="0" y="0"/>
              <a:ext cx="4816592" cy="1126844"/>
            </a:xfrm>
            <a:custGeom>
              <a:avLst/>
              <a:gdLst/>
              <a:ahLst/>
              <a:cxnLst/>
              <a:rect r="r" b="b" t="t" l="l"/>
              <a:pathLst>
                <a:path h="1126844" w="4816592">
                  <a:moveTo>
                    <a:pt x="21167" y="0"/>
                  </a:moveTo>
                  <a:lnTo>
                    <a:pt x="4795426" y="0"/>
                  </a:lnTo>
                  <a:cubicBezTo>
                    <a:pt x="4801040" y="0"/>
                    <a:pt x="4806423" y="2230"/>
                    <a:pt x="4810393" y="6200"/>
                  </a:cubicBezTo>
                  <a:cubicBezTo>
                    <a:pt x="4814362" y="10169"/>
                    <a:pt x="4816592" y="15553"/>
                    <a:pt x="4816592" y="21167"/>
                  </a:cubicBezTo>
                  <a:lnTo>
                    <a:pt x="4816592" y="1105677"/>
                  </a:lnTo>
                  <a:cubicBezTo>
                    <a:pt x="4816592" y="1117367"/>
                    <a:pt x="4807116" y="1126844"/>
                    <a:pt x="4795426" y="1126844"/>
                  </a:cubicBezTo>
                  <a:lnTo>
                    <a:pt x="21167" y="1126844"/>
                  </a:lnTo>
                  <a:cubicBezTo>
                    <a:pt x="9477" y="1126844"/>
                    <a:pt x="0" y="1117367"/>
                    <a:pt x="0" y="1105677"/>
                  </a:cubicBezTo>
                  <a:lnTo>
                    <a:pt x="0" y="21167"/>
                  </a:lnTo>
                  <a:cubicBezTo>
                    <a:pt x="0" y="9477"/>
                    <a:pt x="9477" y="0"/>
                    <a:pt x="21167" y="0"/>
                  </a:cubicBezTo>
                  <a:close/>
                </a:path>
              </a:pathLst>
            </a:custGeom>
            <a:solidFill>
              <a:srgbClr val="2B485F"/>
            </a:solidFill>
          </p:spPr>
        </p:sp>
        <p:sp>
          <p:nvSpPr>
            <p:cNvPr name="TextBox 7" id="7"/>
            <p:cNvSpPr txBox="true"/>
            <p:nvPr/>
          </p:nvSpPr>
          <p:spPr>
            <a:xfrm>
              <a:off x="0" y="-57150"/>
              <a:ext cx="4816593" cy="1183994"/>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8365357" y="0"/>
            <a:ext cx="9922643" cy="5569083"/>
          </a:xfrm>
          <a:custGeom>
            <a:avLst/>
            <a:gdLst/>
            <a:ahLst/>
            <a:cxnLst/>
            <a:rect r="r" b="b" t="t" l="l"/>
            <a:pathLst>
              <a:path h="5569083" w="9922643">
                <a:moveTo>
                  <a:pt x="0" y="0"/>
                </a:moveTo>
                <a:lnTo>
                  <a:pt x="9922643" y="0"/>
                </a:lnTo>
                <a:lnTo>
                  <a:pt x="9922643" y="5569083"/>
                </a:lnTo>
                <a:lnTo>
                  <a:pt x="0" y="5569083"/>
                </a:lnTo>
                <a:lnTo>
                  <a:pt x="0" y="0"/>
                </a:lnTo>
                <a:close/>
              </a:path>
            </a:pathLst>
          </a:custGeom>
          <a:blipFill>
            <a:blip r:embed="rId2"/>
            <a:stretch>
              <a:fillRect l="0" t="0" r="0" b="0"/>
            </a:stretch>
          </a:blipFill>
        </p:spPr>
      </p:sp>
      <p:sp>
        <p:nvSpPr>
          <p:cNvPr name="TextBox 9" id="9"/>
          <p:cNvSpPr txBox="true"/>
          <p:nvPr/>
        </p:nvSpPr>
        <p:spPr>
          <a:xfrm rot="0">
            <a:off x="798678" y="962025"/>
            <a:ext cx="7110246" cy="3184460"/>
          </a:xfrm>
          <a:prstGeom prst="rect">
            <a:avLst/>
          </a:prstGeom>
        </p:spPr>
        <p:txBody>
          <a:bodyPr anchor="t" rtlCol="false" tIns="0" lIns="0" bIns="0" rIns="0">
            <a:spAutoFit/>
          </a:bodyPr>
          <a:lstStyle/>
          <a:p>
            <a:pPr algn="l">
              <a:lnSpc>
                <a:spcPts val="8456"/>
              </a:lnSpc>
            </a:pPr>
            <a:r>
              <a:rPr lang="en-US" sz="6505" spc="156">
                <a:solidFill>
                  <a:srgbClr val="FFFFFF"/>
                </a:solidFill>
                <a:latin typeface="League Spartan"/>
                <a:ea typeface="League Spartan"/>
                <a:cs typeface="League Spartan"/>
                <a:sym typeface="League Spartan"/>
              </a:rPr>
              <a:t>Renewable Power Generation</a:t>
            </a:r>
          </a:p>
        </p:txBody>
      </p:sp>
      <p:sp>
        <p:nvSpPr>
          <p:cNvPr name="TextBox 10" id="10"/>
          <p:cNvSpPr txBox="true"/>
          <p:nvPr/>
        </p:nvSpPr>
        <p:spPr>
          <a:xfrm rot="0">
            <a:off x="1276086" y="7195765"/>
            <a:ext cx="15473631" cy="1544319"/>
          </a:xfrm>
          <a:prstGeom prst="rect">
            <a:avLst/>
          </a:prstGeom>
        </p:spPr>
        <p:txBody>
          <a:bodyPr anchor="t" rtlCol="false" tIns="0" lIns="0" bIns="0" rIns="0">
            <a:spAutoFit/>
          </a:bodyPr>
          <a:lstStyle/>
          <a:p>
            <a:pPr algn="l">
              <a:lnSpc>
                <a:spcPts val="3080"/>
              </a:lnSpc>
            </a:pPr>
            <a:r>
              <a:rPr lang="en-US" sz="2200" spc="261">
                <a:solidFill>
                  <a:srgbClr val="FFFFFF"/>
                </a:solidFill>
                <a:latin typeface="Inter"/>
                <a:ea typeface="Inter"/>
                <a:cs typeface="Inter"/>
                <a:sym typeface="Inter"/>
              </a:rPr>
              <a:t>The Renewable Power Generation dataset ranges from 1990 to 2017 for hydro, biofuel, solar PV, and geothermal energy production. In this manner, it would provide an all-around look at the trends of renewable energy nearly over three decades. This is important in analyzing the increase and change in the pattern of using renewable energy in the passage of time.</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5539" y="3187100"/>
            <a:ext cx="6197841" cy="7099900"/>
            <a:chOff x="0" y="0"/>
            <a:chExt cx="1632353" cy="1869933"/>
          </a:xfrm>
        </p:grpSpPr>
        <p:sp>
          <p:nvSpPr>
            <p:cNvPr name="Freeform 3" id="3"/>
            <p:cNvSpPr/>
            <p:nvPr/>
          </p:nvSpPr>
          <p:spPr>
            <a:xfrm flipH="false" flipV="false" rot="0">
              <a:off x="0" y="0"/>
              <a:ext cx="1632353" cy="1869933"/>
            </a:xfrm>
            <a:custGeom>
              <a:avLst/>
              <a:gdLst/>
              <a:ahLst/>
              <a:cxnLst/>
              <a:rect r="r" b="b" t="t" l="l"/>
              <a:pathLst>
                <a:path h="1869933" w="1632353">
                  <a:moveTo>
                    <a:pt x="63706" y="0"/>
                  </a:moveTo>
                  <a:lnTo>
                    <a:pt x="1568648" y="0"/>
                  </a:lnTo>
                  <a:cubicBezTo>
                    <a:pt x="1603831" y="0"/>
                    <a:pt x="1632353" y="28522"/>
                    <a:pt x="1632353" y="63706"/>
                  </a:cubicBezTo>
                  <a:lnTo>
                    <a:pt x="1632353" y="1806227"/>
                  </a:lnTo>
                  <a:cubicBezTo>
                    <a:pt x="1632353" y="1841410"/>
                    <a:pt x="1603831" y="1869933"/>
                    <a:pt x="1568648" y="1869933"/>
                  </a:cubicBezTo>
                  <a:lnTo>
                    <a:pt x="63706" y="1869933"/>
                  </a:lnTo>
                  <a:cubicBezTo>
                    <a:pt x="28522" y="1869933"/>
                    <a:pt x="0" y="1841410"/>
                    <a:pt x="0" y="1806227"/>
                  </a:cubicBezTo>
                  <a:lnTo>
                    <a:pt x="0" y="63706"/>
                  </a:lnTo>
                  <a:cubicBezTo>
                    <a:pt x="0" y="28522"/>
                    <a:pt x="28522" y="0"/>
                    <a:pt x="63706" y="0"/>
                  </a:cubicBezTo>
                  <a:close/>
                </a:path>
              </a:pathLst>
            </a:custGeom>
            <a:solidFill>
              <a:srgbClr val="2B485F"/>
            </a:solidFill>
          </p:spPr>
        </p:sp>
        <p:sp>
          <p:nvSpPr>
            <p:cNvPr name="TextBox 4" id="4"/>
            <p:cNvSpPr txBox="true"/>
            <p:nvPr/>
          </p:nvSpPr>
          <p:spPr>
            <a:xfrm>
              <a:off x="0" y="-57150"/>
              <a:ext cx="1632353" cy="1927083"/>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6520986" y="3373728"/>
            <a:ext cx="11131634" cy="6726644"/>
          </a:xfrm>
          <a:custGeom>
            <a:avLst/>
            <a:gdLst/>
            <a:ahLst/>
            <a:cxnLst/>
            <a:rect r="r" b="b" t="t" l="l"/>
            <a:pathLst>
              <a:path h="6726644" w="11131634">
                <a:moveTo>
                  <a:pt x="0" y="0"/>
                </a:moveTo>
                <a:lnTo>
                  <a:pt x="11131634" y="0"/>
                </a:lnTo>
                <a:lnTo>
                  <a:pt x="11131634" y="6726644"/>
                </a:lnTo>
                <a:lnTo>
                  <a:pt x="0" y="6726644"/>
                </a:lnTo>
                <a:lnTo>
                  <a:pt x="0" y="0"/>
                </a:lnTo>
                <a:close/>
              </a:path>
            </a:pathLst>
          </a:custGeom>
          <a:blipFill>
            <a:blip r:embed="rId2"/>
            <a:stretch>
              <a:fillRect l="-29101" t="0" r="-32040" b="0"/>
            </a:stretch>
          </a:blipFill>
          <a:ln cap="sq">
            <a:noFill/>
            <a:prstDash val="solid"/>
            <a:miter/>
          </a:ln>
        </p:spPr>
      </p:sp>
      <p:sp>
        <p:nvSpPr>
          <p:cNvPr name="TextBox 6" id="6"/>
          <p:cNvSpPr txBox="true"/>
          <p:nvPr/>
        </p:nvSpPr>
        <p:spPr>
          <a:xfrm rot="0">
            <a:off x="1229508" y="1186699"/>
            <a:ext cx="10857295" cy="1130300"/>
          </a:xfrm>
          <a:prstGeom prst="rect">
            <a:avLst/>
          </a:prstGeom>
        </p:spPr>
        <p:txBody>
          <a:bodyPr anchor="t" rtlCol="false" tIns="0" lIns="0" bIns="0" rIns="0">
            <a:spAutoFit/>
          </a:bodyPr>
          <a:lstStyle/>
          <a:p>
            <a:pPr algn="l">
              <a:lnSpc>
                <a:spcPts val="9099"/>
              </a:lnSpc>
            </a:pPr>
            <a:r>
              <a:rPr lang="en-US" sz="6999" spc="167">
                <a:solidFill>
                  <a:srgbClr val="365679"/>
                </a:solidFill>
                <a:latin typeface="League Spartan"/>
                <a:ea typeface="League Spartan"/>
                <a:cs typeface="League Spartan"/>
                <a:sym typeface="League Spartan"/>
              </a:rPr>
              <a:t>Global Power Plants</a:t>
            </a:r>
          </a:p>
        </p:txBody>
      </p:sp>
      <p:sp>
        <p:nvSpPr>
          <p:cNvPr name="TextBox 7" id="7"/>
          <p:cNvSpPr txBox="true"/>
          <p:nvPr/>
        </p:nvSpPr>
        <p:spPr>
          <a:xfrm rot="0">
            <a:off x="488573" y="3320464"/>
            <a:ext cx="5220695" cy="6776021"/>
          </a:xfrm>
          <a:prstGeom prst="rect">
            <a:avLst/>
          </a:prstGeom>
        </p:spPr>
        <p:txBody>
          <a:bodyPr anchor="t" rtlCol="false" tIns="0" lIns="0" bIns="0" rIns="0">
            <a:spAutoFit/>
          </a:bodyPr>
          <a:lstStyle/>
          <a:p>
            <a:pPr algn="l">
              <a:lnSpc>
                <a:spcPts val="3029"/>
              </a:lnSpc>
            </a:pPr>
            <a:r>
              <a:rPr lang="en-US" sz="2163" spc="257">
                <a:solidFill>
                  <a:srgbClr val="FFFFFF"/>
                </a:solidFill>
                <a:latin typeface="Cloud"/>
                <a:ea typeface="Cloud"/>
                <a:cs typeface="Cloud"/>
                <a:sym typeface="Cloud"/>
              </a:rPr>
              <a:t>The data reveals that Solar power leads with 10,665 power plants, followed by Hydro with 7,156 and Wind with 5,344. Traditional energy sources like Gas and Coal have 3,998 and 2,330 plants, respectively. Notably, Nuclear energy has only 195 plants, indicating a smaller footprint compared to renewable sources. Emerging technologies like Wave and Tidal are at the nascent stage with just 10 plants. This highlights a significant shift towards renewable energy, with solar power being the most prevalent.</a:t>
            </a:r>
          </a:p>
          <a:p>
            <a:pPr algn="l">
              <a:lnSpc>
                <a:spcPts val="3029"/>
              </a:lnSpc>
            </a:pP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10800000">
            <a:off x="-1596877" y="4070613"/>
            <a:ext cx="9401164" cy="7308453"/>
            <a:chOff x="0" y="0"/>
            <a:chExt cx="2476027" cy="1924860"/>
          </a:xfrm>
        </p:grpSpPr>
        <p:sp>
          <p:nvSpPr>
            <p:cNvPr name="Freeform 3" id="3"/>
            <p:cNvSpPr/>
            <p:nvPr/>
          </p:nvSpPr>
          <p:spPr>
            <a:xfrm flipH="false" flipV="false" rot="0">
              <a:off x="0" y="0"/>
              <a:ext cx="2476027" cy="1924860"/>
            </a:xfrm>
            <a:custGeom>
              <a:avLst/>
              <a:gdLst/>
              <a:ahLst/>
              <a:cxnLst/>
              <a:rect r="r" b="b" t="t" l="l"/>
              <a:pathLst>
                <a:path h="1924860" w="2476027">
                  <a:moveTo>
                    <a:pt x="203200" y="0"/>
                  </a:moveTo>
                  <a:lnTo>
                    <a:pt x="2476027" y="0"/>
                  </a:lnTo>
                  <a:lnTo>
                    <a:pt x="2272827" y="1924860"/>
                  </a:lnTo>
                  <a:lnTo>
                    <a:pt x="0" y="1924860"/>
                  </a:lnTo>
                  <a:lnTo>
                    <a:pt x="203200" y="0"/>
                  </a:lnTo>
                  <a:close/>
                </a:path>
              </a:pathLst>
            </a:custGeom>
            <a:solidFill>
              <a:srgbClr val="365679"/>
            </a:solidFill>
          </p:spPr>
        </p:sp>
        <p:sp>
          <p:nvSpPr>
            <p:cNvPr name="TextBox 4" id="4"/>
            <p:cNvSpPr txBox="true"/>
            <p:nvPr/>
          </p:nvSpPr>
          <p:spPr>
            <a:xfrm>
              <a:off x="101600" y="-57150"/>
              <a:ext cx="2272827" cy="1982010"/>
            </a:xfrm>
            <a:prstGeom prst="rect">
              <a:avLst/>
            </a:prstGeom>
          </p:spPr>
          <p:txBody>
            <a:bodyPr anchor="ctr" rtlCol="false" tIns="50800" lIns="50800" bIns="50800" rIns="50800"/>
            <a:lstStyle/>
            <a:p>
              <a:pPr algn="ctr">
                <a:lnSpc>
                  <a:spcPts val="3640"/>
                </a:lnSpc>
              </a:pPr>
            </a:p>
          </p:txBody>
        </p:sp>
      </p:grpSp>
      <p:grpSp>
        <p:nvGrpSpPr>
          <p:cNvPr name="Group 5" id="5"/>
          <p:cNvGrpSpPr/>
          <p:nvPr/>
        </p:nvGrpSpPr>
        <p:grpSpPr>
          <a:xfrm rot="9902075">
            <a:off x="16639813" y="-861230"/>
            <a:ext cx="3620223" cy="3167695"/>
            <a:chOff x="0" y="0"/>
            <a:chExt cx="812800" cy="711200"/>
          </a:xfrm>
        </p:grpSpPr>
        <p:sp>
          <p:nvSpPr>
            <p:cNvPr name="Freeform 6" id="6"/>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365679"/>
            </a:solidFill>
          </p:spPr>
        </p:sp>
        <p:sp>
          <p:nvSpPr>
            <p:cNvPr name="TextBox 7" id="7"/>
            <p:cNvSpPr txBox="true"/>
            <p:nvPr/>
          </p:nvSpPr>
          <p:spPr>
            <a:xfrm>
              <a:off x="127000" y="273050"/>
              <a:ext cx="558800" cy="387350"/>
            </a:xfrm>
            <a:prstGeom prst="rect">
              <a:avLst/>
            </a:prstGeom>
          </p:spPr>
          <p:txBody>
            <a:bodyPr anchor="ctr" rtlCol="false" tIns="50800" lIns="50800" bIns="50800" rIns="50800"/>
            <a:lstStyle/>
            <a:p>
              <a:pPr algn="ctr">
                <a:lnSpc>
                  <a:spcPts val="3640"/>
                </a:lnSpc>
              </a:pPr>
            </a:p>
          </p:txBody>
        </p:sp>
      </p:grpSp>
      <p:sp>
        <p:nvSpPr>
          <p:cNvPr name="Freeform 8" id="8"/>
          <p:cNvSpPr/>
          <p:nvPr/>
        </p:nvSpPr>
        <p:spPr>
          <a:xfrm flipH="false" flipV="false" rot="0">
            <a:off x="1264921" y="4724723"/>
            <a:ext cx="7523753" cy="4166278"/>
          </a:xfrm>
          <a:custGeom>
            <a:avLst/>
            <a:gdLst/>
            <a:ahLst/>
            <a:cxnLst/>
            <a:rect r="r" b="b" t="t" l="l"/>
            <a:pathLst>
              <a:path h="4166278" w="7523753">
                <a:moveTo>
                  <a:pt x="0" y="0"/>
                </a:moveTo>
                <a:lnTo>
                  <a:pt x="7523752" y="0"/>
                </a:lnTo>
                <a:lnTo>
                  <a:pt x="7523752" y="4166278"/>
                </a:lnTo>
                <a:lnTo>
                  <a:pt x="0" y="4166278"/>
                </a:lnTo>
                <a:lnTo>
                  <a:pt x="0" y="0"/>
                </a:lnTo>
                <a:close/>
              </a:path>
            </a:pathLst>
          </a:custGeom>
          <a:blipFill>
            <a:blip r:embed="rId2"/>
            <a:stretch>
              <a:fillRect l="0" t="0" r="0" b="0"/>
            </a:stretch>
          </a:blipFill>
          <a:ln w="4762" cap="sq">
            <a:solidFill>
              <a:srgbClr val="000000"/>
            </a:solidFill>
            <a:prstDash val="solid"/>
            <a:miter/>
          </a:ln>
        </p:spPr>
      </p:sp>
      <p:sp>
        <p:nvSpPr>
          <p:cNvPr name="Freeform 9" id="9"/>
          <p:cNvSpPr/>
          <p:nvPr/>
        </p:nvSpPr>
        <p:spPr>
          <a:xfrm flipH="false" flipV="false" rot="0">
            <a:off x="9144000" y="366496"/>
            <a:ext cx="7817447" cy="4358227"/>
          </a:xfrm>
          <a:custGeom>
            <a:avLst/>
            <a:gdLst/>
            <a:ahLst/>
            <a:cxnLst/>
            <a:rect r="r" b="b" t="t" l="l"/>
            <a:pathLst>
              <a:path h="4358227" w="7817447">
                <a:moveTo>
                  <a:pt x="0" y="0"/>
                </a:moveTo>
                <a:lnTo>
                  <a:pt x="7817447" y="0"/>
                </a:lnTo>
                <a:lnTo>
                  <a:pt x="7817447" y="4358227"/>
                </a:lnTo>
                <a:lnTo>
                  <a:pt x="0" y="4358227"/>
                </a:lnTo>
                <a:lnTo>
                  <a:pt x="0" y="0"/>
                </a:lnTo>
                <a:close/>
              </a:path>
            </a:pathLst>
          </a:custGeom>
          <a:blipFill>
            <a:blip r:embed="rId3"/>
            <a:stretch>
              <a:fillRect l="0" t="0" r="0" b="0"/>
            </a:stretch>
          </a:blipFill>
          <a:ln w="4762" cap="sq">
            <a:solidFill>
              <a:srgbClr val="000000"/>
            </a:solidFill>
            <a:prstDash val="solid"/>
            <a:miter/>
          </a:ln>
        </p:spPr>
      </p:sp>
      <p:sp>
        <p:nvSpPr>
          <p:cNvPr name="TextBox 10" id="10"/>
          <p:cNvSpPr txBox="true"/>
          <p:nvPr/>
        </p:nvSpPr>
        <p:spPr>
          <a:xfrm rot="0">
            <a:off x="1638709" y="655943"/>
            <a:ext cx="5237881" cy="2282825"/>
          </a:xfrm>
          <a:prstGeom prst="rect">
            <a:avLst/>
          </a:prstGeom>
        </p:spPr>
        <p:txBody>
          <a:bodyPr anchor="t" rtlCol="false" tIns="0" lIns="0" bIns="0" rIns="0">
            <a:spAutoFit/>
          </a:bodyPr>
          <a:lstStyle/>
          <a:p>
            <a:pPr algn="l">
              <a:lnSpc>
                <a:spcPts val="9099"/>
              </a:lnSpc>
            </a:pPr>
            <a:r>
              <a:rPr lang="en-US" sz="6999" spc="167">
                <a:solidFill>
                  <a:srgbClr val="365679"/>
                </a:solidFill>
                <a:latin typeface="League Spartan"/>
                <a:ea typeface="League Spartan"/>
                <a:cs typeface="League Spartan"/>
                <a:sym typeface="League Spartan"/>
              </a:rPr>
              <a:t>Global air pollution</a:t>
            </a:r>
          </a:p>
        </p:txBody>
      </p:sp>
      <p:sp>
        <p:nvSpPr>
          <p:cNvPr name="TextBox 11" id="11"/>
          <p:cNvSpPr txBox="true"/>
          <p:nvPr/>
        </p:nvSpPr>
        <p:spPr>
          <a:xfrm rot="0">
            <a:off x="9780521" y="6151881"/>
            <a:ext cx="7478779" cy="3106419"/>
          </a:xfrm>
          <a:prstGeom prst="rect">
            <a:avLst/>
          </a:prstGeom>
        </p:spPr>
        <p:txBody>
          <a:bodyPr anchor="t" rtlCol="false" tIns="0" lIns="0" bIns="0" rIns="0">
            <a:spAutoFit/>
          </a:bodyPr>
          <a:lstStyle/>
          <a:p>
            <a:pPr algn="l">
              <a:lnSpc>
                <a:spcPts val="3080"/>
              </a:lnSpc>
            </a:pPr>
            <a:r>
              <a:rPr lang="en-US" sz="2200" spc="261">
                <a:solidFill>
                  <a:srgbClr val="000000"/>
                </a:solidFill>
                <a:latin typeface="Cloud"/>
                <a:ea typeface="Cloud"/>
                <a:cs typeface="Cloud"/>
                <a:sym typeface="Cloud"/>
              </a:rPr>
              <a:t>The Global Air Pollution dataset provides AQI values for key pollutants: CO, Ozone, NO₂, and PM₂. It offers a more detailed perspective on air quality by measuring pollutant concentrations. This dataset is very important for the study of pollution trends and their environmental and health impacts around the world.</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8222956" y="0"/>
            <a:ext cx="12379272" cy="10741258"/>
            <a:chOff x="0" y="0"/>
            <a:chExt cx="853424" cy="740500"/>
          </a:xfrm>
        </p:grpSpPr>
        <p:sp>
          <p:nvSpPr>
            <p:cNvPr name="Freeform 3" id="3"/>
            <p:cNvSpPr/>
            <p:nvPr/>
          </p:nvSpPr>
          <p:spPr>
            <a:xfrm flipH="false" flipV="false" rot="0">
              <a:off x="0" y="0"/>
              <a:ext cx="853424" cy="740500"/>
            </a:xfrm>
            <a:custGeom>
              <a:avLst/>
              <a:gdLst/>
              <a:ahLst/>
              <a:cxnLst/>
              <a:rect r="r" b="b" t="t" l="l"/>
              <a:pathLst>
                <a:path h="740500" w="853424">
                  <a:moveTo>
                    <a:pt x="203200" y="0"/>
                  </a:moveTo>
                  <a:lnTo>
                    <a:pt x="853424" y="0"/>
                  </a:lnTo>
                  <a:lnTo>
                    <a:pt x="650224" y="740500"/>
                  </a:lnTo>
                  <a:lnTo>
                    <a:pt x="0" y="740500"/>
                  </a:lnTo>
                  <a:lnTo>
                    <a:pt x="203200" y="0"/>
                  </a:lnTo>
                  <a:close/>
                </a:path>
              </a:pathLst>
            </a:custGeom>
            <a:solidFill>
              <a:srgbClr val="2B485F"/>
            </a:solidFill>
          </p:spPr>
        </p:sp>
        <p:sp>
          <p:nvSpPr>
            <p:cNvPr name="TextBox 4" id="4"/>
            <p:cNvSpPr txBox="true"/>
            <p:nvPr/>
          </p:nvSpPr>
          <p:spPr>
            <a:xfrm>
              <a:off x="101600" y="-57150"/>
              <a:ext cx="650224" cy="797650"/>
            </a:xfrm>
            <a:prstGeom prst="rect">
              <a:avLst/>
            </a:prstGeom>
          </p:spPr>
          <p:txBody>
            <a:bodyPr anchor="ctr" rtlCol="false" tIns="50800" lIns="50800" bIns="50800" rIns="50800"/>
            <a:lstStyle/>
            <a:p>
              <a:pPr algn="ctr">
                <a:lnSpc>
                  <a:spcPts val="3640"/>
                </a:lnSpc>
              </a:pPr>
            </a:p>
          </p:txBody>
        </p:sp>
      </p:grpSp>
      <p:sp>
        <p:nvSpPr>
          <p:cNvPr name="Freeform 5" id="5"/>
          <p:cNvSpPr/>
          <p:nvPr/>
        </p:nvSpPr>
        <p:spPr>
          <a:xfrm flipH="false" flipV="false" rot="0">
            <a:off x="8000994" y="2698272"/>
            <a:ext cx="9996205" cy="5635360"/>
          </a:xfrm>
          <a:custGeom>
            <a:avLst/>
            <a:gdLst/>
            <a:ahLst/>
            <a:cxnLst/>
            <a:rect r="r" b="b" t="t" l="l"/>
            <a:pathLst>
              <a:path h="5635360" w="9996205">
                <a:moveTo>
                  <a:pt x="0" y="0"/>
                </a:moveTo>
                <a:lnTo>
                  <a:pt x="9996205" y="0"/>
                </a:lnTo>
                <a:lnTo>
                  <a:pt x="9996205" y="5635360"/>
                </a:lnTo>
                <a:lnTo>
                  <a:pt x="0" y="5635360"/>
                </a:lnTo>
                <a:lnTo>
                  <a:pt x="0" y="0"/>
                </a:lnTo>
                <a:close/>
              </a:path>
            </a:pathLst>
          </a:custGeom>
          <a:blipFill>
            <a:blip r:embed="rId2"/>
            <a:stretch>
              <a:fillRect l="0" t="0" r="0" b="0"/>
            </a:stretch>
          </a:blipFill>
          <a:ln w="4762" cap="sq">
            <a:solidFill>
              <a:srgbClr val="000000"/>
            </a:solidFill>
            <a:prstDash val="solid"/>
            <a:miter/>
          </a:ln>
        </p:spPr>
      </p:sp>
      <p:sp>
        <p:nvSpPr>
          <p:cNvPr name="TextBox 6" id="6"/>
          <p:cNvSpPr txBox="true"/>
          <p:nvPr/>
        </p:nvSpPr>
        <p:spPr>
          <a:xfrm rot="0">
            <a:off x="471851" y="158021"/>
            <a:ext cx="8405480" cy="2282825"/>
          </a:xfrm>
          <a:prstGeom prst="rect">
            <a:avLst/>
          </a:prstGeom>
        </p:spPr>
        <p:txBody>
          <a:bodyPr anchor="t" rtlCol="false" tIns="0" lIns="0" bIns="0" rIns="0">
            <a:spAutoFit/>
          </a:bodyPr>
          <a:lstStyle/>
          <a:p>
            <a:pPr algn="l">
              <a:lnSpc>
                <a:spcPts val="9099"/>
              </a:lnSpc>
            </a:pPr>
            <a:r>
              <a:rPr lang="en-US" sz="6999" spc="167">
                <a:solidFill>
                  <a:srgbClr val="365679"/>
                </a:solidFill>
                <a:latin typeface="League Spartan"/>
                <a:ea typeface="League Spartan"/>
                <a:cs typeface="League Spartan"/>
                <a:sym typeface="League Spartan"/>
              </a:rPr>
              <a:t>Global Electricity Statistics</a:t>
            </a:r>
          </a:p>
        </p:txBody>
      </p:sp>
      <p:sp>
        <p:nvSpPr>
          <p:cNvPr name="TextBox 7" id="7"/>
          <p:cNvSpPr txBox="true"/>
          <p:nvPr/>
        </p:nvSpPr>
        <p:spPr>
          <a:xfrm rot="0">
            <a:off x="471851" y="4724764"/>
            <a:ext cx="7045089" cy="3106419"/>
          </a:xfrm>
          <a:prstGeom prst="rect">
            <a:avLst/>
          </a:prstGeom>
        </p:spPr>
        <p:txBody>
          <a:bodyPr anchor="t" rtlCol="false" tIns="0" lIns="0" bIns="0" rIns="0">
            <a:spAutoFit/>
          </a:bodyPr>
          <a:lstStyle/>
          <a:p>
            <a:pPr algn="l">
              <a:lnSpc>
                <a:spcPts val="3080"/>
              </a:lnSpc>
            </a:pPr>
            <a:r>
              <a:rPr lang="en-US" sz="2200" spc="261">
                <a:solidFill>
                  <a:srgbClr val="000000"/>
                </a:solidFill>
                <a:latin typeface="Inter"/>
                <a:ea typeface="Inter"/>
                <a:cs typeface="Inter"/>
                <a:sym typeface="Inter"/>
              </a:rPr>
              <a:t>The Global Electricity Statistics dataset spans from 1980 to 2021 and includes data segmented by regions. It provides insights into electricity production, consumption, and trends over four decades. This dataset is crucial for understanding regional energy dynamics and long-term shifts in global electricity usage.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6833080" y="2336100"/>
            <a:ext cx="11301259" cy="6356958"/>
          </a:xfrm>
          <a:custGeom>
            <a:avLst/>
            <a:gdLst/>
            <a:ahLst/>
            <a:cxnLst/>
            <a:rect r="r" b="b" t="t" l="l"/>
            <a:pathLst>
              <a:path h="6356958" w="11301259">
                <a:moveTo>
                  <a:pt x="0" y="0"/>
                </a:moveTo>
                <a:lnTo>
                  <a:pt x="11301259" y="0"/>
                </a:lnTo>
                <a:lnTo>
                  <a:pt x="11301259" y="6356958"/>
                </a:lnTo>
                <a:lnTo>
                  <a:pt x="0" y="6356958"/>
                </a:lnTo>
                <a:lnTo>
                  <a:pt x="0" y="0"/>
                </a:lnTo>
                <a:close/>
              </a:path>
            </a:pathLst>
          </a:custGeom>
          <a:blipFill>
            <a:blip r:embed="rId2"/>
            <a:stretch>
              <a:fillRect l="0" t="0" r="0" b="0"/>
            </a:stretch>
          </a:blipFill>
        </p:spPr>
      </p:sp>
      <p:sp>
        <p:nvSpPr>
          <p:cNvPr name="TextBox 3" id="3"/>
          <p:cNvSpPr txBox="true"/>
          <p:nvPr/>
        </p:nvSpPr>
        <p:spPr>
          <a:xfrm rot="0">
            <a:off x="1028700" y="2542289"/>
            <a:ext cx="7110246" cy="1130218"/>
          </a:xfrm>
          <a:prstGeom prst="rect">
            <a:avLst/>
          </a:prstGeom>
        </p:spPr>
        <p:txBody>
          <a:bodyPr anchor="t" rtlCol="false" tIns="0" lIns="0" bIns="0" rIns="0">
            <a:spAutoFit/>
          </a:bodyPr>
          <a:lstStyle/>
          <a:p>
            <a:pPr algn="l">
              <a:lnSpc>
                <a:spcPts val="9099"/>
              </a:lnSpc>
            </a:pPr>
            <a:r>
              <a:rPr lang="en-US" sz="6999" spc="167">
                <a:solidFill>
                  <a:srgbClr val="FFFFFF"/>
                </a:solidFill>
                <a:latin typeface="League Spartan"/>
                <a:ea typeface="League Spartan"/>
                <a:cs typeface="League Spartan"/>
                <a:sym typeface="League Spartan"/>
              </a:rPr>
              <a:t>Our Company</a:t>
            </a:r>
          </a:p>
        </p:txBody>
      </p:sp>
      <p:sp>
        <p:nvSpPr>
          <p:cNvPr name="TextBox 4" id="4"/>
          <p:cNvSpPr txBox="true"/>
          <p:nvPr/>
        </p:nvSpPr>
        <p:spPr>
          <a:xfrm rot="0">
            <a:off x="616390" y="620568"/>
            <a:ext cx="10728074" cy="1130300"/>
          </a:xfrm>
          <a:prstGeom prst="rect">
            <a:avLst/>
          </a:prstGeom>
        </p:spPr>
        <p:txBody>
          <a:bodyPr anchor="t" rtlCol="false" tIns="0" lIns="0" bIns="0" rIns="0">
            <a:spAutoFit/>
          </a:bodyPr>
          <a:lstStyle/>
          <a:p>
            <a:pPr algn="l">
              <a:lnSpc>
                <a:spcPts val="9099"/>
              </a:lnSpc>
            </a:pPr>
            <a:r>
              <a:rPr lang="en-US" sz="6999" spc="167">
                <a:solidFill>
                  <a:srgbClr val="86B4C4"/>
                </a:solidFill>
                <a:latin typeface="League Spartan"/>
                <a:ea typeface="League Spartan"/>
                <a:cs typeface="League Spartan"/>
                <a:sym typeface="League Spartan"/>
              </a:rPr>
              <a:t>Country consumption</a:t>
            </a:r>
          </a:p>
        </p:txBody>
      </p:sp>
      <p:sp>
        <p:nvSpPr>
          <p:cNvPr name="TextBox 5" id="5"/>
          <p:cNvSpPr txBox="true"/>
          <p:nvPr/>
        </p:nvSpPr>
        <p:spPr>
          <a:xfrm rot="0">
            <a:off x="715529" y="3381529"/>
            <a:ext cx="4625818" cy="5059044"/>
          </a:xfrm>
          <a:prstGeom prst="rect">
            <a:avLst/>
          </a:prstGeom>
        </p:spPr>
        <p:txBody>
          <a:bodyPr anchor="t" rtlCol="false" tIns="0" lIns="0" bIns="0" rIns="0">
            <a:spAutoFit/>
          </a:bodyPr>
          <a:lstStyle/>
          <a:p>
            <a:pPr algn="l">
              <a:lnSpc>
                <a:spcPts val="3080"/>
              </a:lnSpc>
            </a:pPr>
            <a:r>
              <a:rPr lang="en-US" sz="2200" spc="261">
                <a:solidFill>
                  <a:srgbClr val="000000"/>
                </a:solidFill>
                <a:latin typeface="Inter"/>
                <a:ea typeface="Inter"/>
                <a:cs typeface="Inter"/>
                <a:sym typeface="Inter"/>
              </a:rPr>
              <a:t>The dataset ranges from the year 1990 to 2020 and gives a total of electricity consumption in TWh for different countries. This data is invaluable for determining the national pattern of consumption over three decades of time. It is used to compare the demand for global energy consumption and consumption by countries.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DAGaBqzpnCg</dc:identifier>
  <dcterms:modified xsi:type="dcterms:W3CDTF">2011-08-01T06:04:30Z</dcterms:modified>
  <cp:revision>1</cp:revision>
  <dc:title>Blue Minimalist Project Proposal Business Presentation</dc:title>
</cp:coreProperties>
</file>