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63" r:id="rId2"/>
    <p:sldMasterId id="2147483801" r:id="rId3"/>
  </p:sldMasterIdLst>
  <p:notesMasterIdLst>
    <p:notesMasterId r:id="rId27"/>
  </p:notesMasterIdLst>
  <p:sldIdLst>
    <p:sldId id="269" r:id="rId4"/>
    <p:sldId id="284" r:id="rId5"/>
    <p:sldId id="270" r:id="rId6"/>
    <p:sldId id="256" r:id="rId7"/>
    <p:sldId id="285" r:id="rId8"/>
    <p:sldId id="257" r:id="rId9"/>
    <p:sldId id="258" r:id="rId10"/>
    <p:sldId id="271" r:id="rId11"/>
    <p:sldId id="277" r:id="rId12"/>
    <p:sldId id="279" r:id="rId13"/>
    <p:sldId id="280" r:id="rId14"/>
    <p:sldId id="281" r:id="rId15"/>
    <p:sldId id="282" r:id="rId16"/>
    <p:sldId id="259" r:id="rId17"/>
    <p:sldId id="263" r:id="rId18"/>
    <p:sldId id="267" r:id="rId19"/>
    <p:sldId id="266" r:id="rId20"/>
    <p:sldId id="262" r:id="rId21"/>
    <p:sldId id="264" r:id="rId22"/>
    <p:sldId id="265" r:id="rId23"/>
    <p:sldId id="289" r:id="rId24"/>
    <p:sldId id="286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54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F2B31-AEAD-49AA-9B4A-9CFE0D8EBDB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E1884-C98F-448D-AE40-E167913EC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2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E1884-C98F-448D-AE40-E167913EC8E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5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E1884-C98F-448D-AE40-E167913EC8E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7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8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9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2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5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1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9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15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64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20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3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82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44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92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44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704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72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40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78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9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8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FAC2-DD07-49AA-834F-581A8C86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4A3E-514B-4815-AE77-193EA4EC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36B3-F482-4283-B354-140D2276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A353-8DE1-4FD2-82F5-432DE98C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342F-3191-4B5E-97EB-2B75A723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6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96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08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207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32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492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61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062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215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60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05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645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77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971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697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549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581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2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660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5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0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8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38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C2955F-621D-41F2-970A-3567AC3E41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dictive_modelling" TargetMode="External"/><Relationship Id="rId2" Type="http://schemas.openxmlformats.org/officeDocument/2006/relationships/hyperlink" Target="https://en.wikipedia.org/wiki/Decision_tree" TargetMode="Externa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s://en.wikipedia.org/wiki/Data_mining" TargetMode="External"/><Relationship Id="rId4" Type="http://schemas.openxmlformats.org/officeDocument/2006/relationships/hyperlink" Target="https://en.wikipedia.org/wiki/Statistic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" TargetMode="External"/><Relationship Id="rId2" Type="http://schemas.openxmlformats.org/officeDocument/2006/relationships/hyperlink" Target="https://en.wikipedia.org/wiki/Decision_tree_learning" TargetMode="External"/><Relationship Id="rId1" Type="http://schemas.openxmlformats.org/officeDocument/2006/relationships/slideLayout" Target="../slideLayouts/slideLayout47.xml"/><Relationship Id="rId4" Type="http://schemas.openxmlformats.org/officeDocument/2006/relationships/hyperlink" Target="https://colab.research.google.com/drive/1NoMpLYF-XX2pdlA-8ynddvOmrs13SYQj#scrollTo=Zst2W4gM7EcIco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9AC58-6180-4ED3-AC6F-A9B927430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7" y="0"/>
            <a:ext cx="12197597" cy="68746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299B28-4923-4995-9396-D7018B06614F}"/>
              </a:ext>
            </a:extLst>
          </p:cNvPr>
          <p:cNvSpPr txBox="1">
            <a:spLocks/>
          </p:cNvSpPr>
          <p:nvPr/>
        </p:nvSpPr>
        <p:spPr>
          <a:xfrm>
            <a:off x="619369" y="615863"/>
            <a:ext cx="6347982" cy="2307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</a:t>
            </a:r>
            <a:endParaRPr lang="en-NG" sz="54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320985-09DB-422E-B969-6E692666AEA0}"/>
              </a:ext>
            </a:extLst>
          </p:cNvPr>
          <p:cNvSpPr txBox="1">
            <a:spLocks/>
          </p:cNvSpPr>
          <p:nvPr/>
        </p:nvSpPr>
        <p:spPr>
          <a:xfrm>
            <a:off x="1313413" y="821346"/>
            <a:ext cx="8470668" cy="3113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GB" sz="4800" b="1" u="sng" dirty="0">
                <a:solidFill>
                  <a:schemeClr val="bg1"/>
                </a:solidFill>
              </a:rPr>
              <a:t>PROJECT TITLE :</a:t>
            </a:r>
          </a:p>
          <a:p>
            <a:pPr algn="l">
              <a:lnSpc>
                <a:spcPct val="100000"/>
              </a:lnSpc>
            </a:pPr>
            <a:r>
              <a:rPr lang="en-GB" sz="4800" b="1" dirty="0">
                <a:solidFill>
                  <a:schemeClr val="bg1"/>
                </a:solidFill>
              </a:rPr>
              <a:t>EMPLOYEE ATTRITION PROBLEM </a:t>
            </a:r>
            <a:endParaRPr lang="en-NG" sz="4800" b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D8C5E0-4B1A-4ACC-9455-8994679546CC}"/>
              </a:ext>
            </a:extLst>
          </p:cNvPr>
          <p:cNvSpPr txBox="1">
            <a:spLocks/>
          </p:cNvSpPr>
          <p:nvPr/>
        </p:nvSpPr>
        <p:spPr>
          <a:xfrm>
            <a:off x="1442301" y="4279486"/>
            <a:ext cx="6347982" cy="1509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100" b="1" u="sng" dirty="0">
                <a:solidFill>
                  <a:schemeClr val="bg1"/>
                </a:solidFill>
              </a:rPr>
              <a:t>PREPARED BY :</a:t>
            </a:r>
          </a:p>
          <a:p>
            <a:pPr algn="l"/>
            <a:r>
              <a:rPr lang="en-GB" sz="2500" b="1" dirty="0">
                <a:solidFill>
                  <a:schemeClr val="bg1"/>
                </a:solidFill>
              </a:rPr>
              <a:t>VINAY KUMAR KYATHAM</a:t>
            </a:r>
            <a:r>
              <a:rPr lang="en-GB" sz="2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/>
            <a:r>
              <a:rPr lang="en-GB" sz="2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kyathamvinayus@gmail.com</a:t>
            </a:r>
          </a:p>
        </p:txBody>
      </p:sp>
    </p:spTree>
    <p:extLst>
      <p:ext uri="{BB962C8B-B14F-4D97-AF65-F5344CB8AC3E}">
        <p14:creationId xmlns:p14="http://schemas.microsoft.com/office/powerpoint/2010/main" val="153231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EC1-ADFD-47AF-BADB-D1B33E51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15" y="103684"/>
            <a:ext cx="10699105" cy="4538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Output Screenshots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3D1C-851B-4D12-8229-58A23CFB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609" y="557508"/>
            <a:ext cx="10308678" cy="62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8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EC1-ADFD-47AF-BADB-D1B33E51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15" y="103684"/>
            <a:ext cx="10699105" cy="4538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Output Screenshots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3D1C-851B-4D12-8229-58A23CFB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777" y="648687"/>
            <a:ext cx="10606343" cy="60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EC1-ADFD-47AF-BADB-D1B33E51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15" y="103684"/>
            <a:ext cx="10699105" cy="4538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Output Screenshots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3D1C-851B-4D12-8229-58A23CFB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777" y="754582"/>
            <a:ext cx="10606343" cy="58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EC1-ADFD-47AF-BADB-D1B33E51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15" y="103684"/>
            <a:ext cx="10699105" cy="4538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Output Screenshots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3D1C-851B-4D12-8229-58A23CFB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427" y="557508"/>
            <a:ext cx="10389043" cy="62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5915-AD1D-4C32-961E-189A6ECA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418" y="145673"/>
            <a:ext cx="9601200" cy="87464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sz="2800" dirty="0">
                <a:latin typeface="Cooper Black" panose="0208090404030B020404" pitchFamily="18" charset="0"/>
              </a:rPr>
              <a:t>Analysis of first 10 entries from the </a:t>
            </a:r>
          </a:p>
          <a:p>
            <a:pPr marL="0" indent="0" algn="ctr">
              <a:buNone/>
            </a:pPr>
            <a:r>
              <a:rPr lang="en-IN" sz="2800" dirty="0">
                <a:latin typeface="Cooper Black" panose="0208090404030B020404" pitchFamily="18" charset="0"/>
              </a:rPr>
              <a:t>“</a:t>
            </a:r>
            <a:r>
              <a:rPr lang="en-IN" sz="2800" b="1" dirty="0">
                <a:solidFill>
                  <a:srgbClr val="FF0000"/>
                </a:solidFill>
                <a:latin typeface="Cooper Black" panose="0208090404030B020404" pitchFamily="18" charset="0"/>
              </a:rPr>
              <a:t>EMPLOYEES WHO HAVE LEFT</a:t>
            </a:r>
            <a:r>
              <a:rPr lang="en-IN" sz="2800" dirty="0">
                <a:latin typeface="Cooper Black" panose="0208090404030B020404" pitchFamily="18" charset="0"/>
              </a:rPr>
              <a:t>”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C26A3C-9B85-4ED4-9E00-D98C15866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05309"/>
              </p:ext>
            </p:extLst>
          </p:nvPr>
        </p:nvGraphicFramePr>
        <p:xfrm>
          <a:off x="940904" y="1126435"/>
          <a:ext cx="10522228" cy="3379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30">
                  <a:extLst>
                    <a:ext uri="{9D8B030D-6E8A-4147-A177-3AD203B41FA5}">
                      <a16:colId xmlns:a16="http://schemas.microsoft.com/office/drawing/2014/main" val="98974170"/>
                    </a:ext>
                  </a:extLst>
                </a:gridCol>
                <a:gridCol w="848735">
                  <a:extLst>
                    <a:ext uri="{9D8B030D-6E8A-4147-A177-3AD203B41FA5}">
                      <a16:colId xmlns:a16="http://schemas.microsoft.com/office/drawing/2014/main" val="2854194"/>
                    </a:ext>
                  </a:extLst>
                </a:gridCol>
                <a:gridCol w="1043527">
                  <a:extLst>
                    <a:ext uri="{9D8B030D-6E8A-4147-A177-3AD203B41FA5}">
                      <a16:colId xmlns:a16="http://schemas.microsoft.com/office/drawing/2014/main" val="1889114931"/>
                    </a:ext>
                  </a:extLst>
                </a:gridCol>
                <a:gridCol w="1085268">
                  <a:extLst>
                    <a:ext uri="{9D8B030D-6E8A-4147-A177-3AD203B41FA5}">
                      <a16:colId xmlns:a16="http://schemas.microsoft.com/office/drawing/2014/main" val="1314655107"/>
                    </a:ext>
                  </a:extLst>
                </a:gridCol>
                <a:gridCol w="1641815">
                  <a:extLst>
                    <a:ext uri="{9D8B030D-6E8A-4147-A177-3AD203B41FA5}">
                      <a16:colId xmlns:a16="http://schemas.microsoft.com/office/drawing/2014/main" val="4101433684"/>
                    </a:ext>
                  </a:extLst>
                </a:gridCol>
                <a:gridCol w="1492243">
                  <a:extLst>
                    <a:ext uri="{9D8B030D-6E8A-4147-A177-3AD203B41FA5}">
                      <a16:colId xmlns:a16="http://schemas.microsoft.com/office/drawing/2014/main" val="4095111215"/>
                    </a:ext>
                  </a:extLst>
                </a:gridCol>
                <a:gridCol w="1015699">
                  <a:extLst>
                    <a:ext uri="{9D8B030D-6E8A-4147-A177-3AD203B41FA5}">
                      <a16:colId xmlns:a16="http://schemas.microsoft.com/office/drawing/2014/main" val="2184653025"/>
                    </a:ext>
                  </a:extLst>
                </a:gridCol>
                <a:gridCol w="1474851">
                  <a:extLst>
                    <a:ext uri="{9D8B030D-6E8A-4147-A177-3AD203B41FA5}">
                      <a16:colId xmlns:a16="http://schemas.microsoft.com/office/drawing/2014/main" val="1225020149"/>
                    </a:ext>
                  </a:extLst>
                </a:gridCol>
                <a:gridCol w="640030">
                  <a:extLst>
                    <a:ext uri="{9D8B030D-6E8A-4147-A177-3AD203B41FA5}">
                      <a16:colId xmlns:a16="http://schemas.microsoft.com/office/drawing/2014/main" val="1385907621"/>
                    </a:ext>
                  </a:extLst>
                </a:gridCol>
                <a:gridCol w="640030">
                  <a:extLst>
                    <a:ext uri="{9D8B030D-6E8A-4147-A177-3AD203B41FA5}">
                      <a16:colId xmlns:a16="http://schemas.microsoft.com/office/drawing/2014/main" val="407227170"/>
                    </a:ext>
                  </a:extLst>
                </a:gridCol>
              </a:tblGrid>
              <a:tr h="5407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Emp 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satisfaction_level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last_evaluation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number_project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average_montly_hours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time_spend_company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Work_accident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promotion_last_5years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6260244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65176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514250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845978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722856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389989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194422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5870202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8734856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924495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0625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AEE428-B642-434D-BFF7-00934CD4072E}"/>
              </a:ext>
            </a:extLst>
          </p:cNvPr>
          <p:cNvSpPr txBox="1"/>
          <p:nvPr/>
        </p:nvSpPr>
        <p:spPr>
          <a:xfrm>
            <a:off x="940904" y="4854402"/>
            <a:ext cx="106500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Satisfaction level cannot be a deterministic factor for employee turnover as we see widely varying ranges.</a:t>
            </a:r>
          </a:p>
          <a:p>
            <a:r>
              <a:rPr lang="en-IN" dirty="0"/>
              <a:t>     People with high level of satisfaction also tend to quit.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if we </a:t>
            </a:r>
            <a:r>
              <a:rPr lang="en-IN" b="1" dirty="0"/>
              <a:t>compare the time spent at company with satisfaction level </a:t>
            </a:r>
            <a:r>
              <a:rPr lang="en-IN" dirty="0"/>
              <a:t>it can be inferred that :</a:t>
            </a:r>
          </a:p>
          <a:p>
            <a:r>
              <a:rPr lang="en-IN" dirty="0"/>
              <a:t>       The employee might resign at the </a:t>
            </a:r>
            <a:r>
              <a:rPr lang="en-IN" b="1" dirty="0"/>
              <a:t>completion of 3 years </a:t>
            </a:r>
            <a:r>
              <a:rPr lang="en-IN" dirty="0"/>
              <a:t>given </a:t>
            </a:r>
            <a:r>
              <a:rPr lang="en-IN" b="1" dirty="0"/>
              <a:t>satisfaction_level&lt;0.5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Cases where satisfaction level is high there tends to be </a:t>
            </a:r>
            <a:r>
              <a:rPr lang="en-IN" b="1" dirty="0"/>
              <a:t>an issue of work pressure</a:t>
            </a:r>
            <a:r>
              <a:rPr lang="en-IN" dirty="0"/>
              <a:t>. </a:t>
            </a:r>
          </a:p>
          <a:p>
            <a:r>
              <a:rPr lang="en-IN" dirty="0"/>
              <a:t>      That is, Higher average of working hours.</a:t>
            </a:r>
          </a:p>
          <a:p>
            <a:endParaRPr lang="en-IN" dirty="0"/>
          </a:p>
          <a:p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727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4177DC-6895-4029-AE49-32AA8B9FB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63133"/>
              </p:ext>
            </p:extLst>
          </p:nvPr>
        </p:nvGraphicFramePr>
        <p:xfrm>
          <a:off x="923924" y="1516703"/>
          <a:ext cx="10544180" cy="328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418">
                  <a:extLst>
                    <a:ext uri="{9D8B030D-6E8A-4147-A177-3AD203B41FA5}">
                      <a16:colId xmlns:a16="http://schemas.microsoft.com/office/drawing/2014/main" val="1090247517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788675746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406405453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2704275947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2495555203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50985155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86210550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2607933748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3541778290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818510669"/>
                    </a:ext>
                  </a:extLst>
                </a:gridCol>
              </a:tblGrid>
              <a:tr h="4724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Emp 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satisfaction_level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last_evaluation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number_project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average_montly_hours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time_spend_company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Work_accident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promotion_last_5years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387998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product_mng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177256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0.53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medium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689695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773914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381846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034382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1556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0.74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management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434384"/>
                  </a:ext>
                </a:extLst>
              </a:tr>
              <a:tr h="27929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high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7295973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marketing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301280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14211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6887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50E704-E46D-4B0A-B8AB-6E5EA85ABFCE}"/>
              </a:ext>
            </a:extLst>
          </p:cNvPr>
          <p:cNvSpPr txBox="1"/>
          <p:nvPr/>
        </p:nvSpPr>
        <p:spPr>
          <a:xfrm>
            <a:off x="1617783" y="4797083"/>
            <a:ext cx="7554351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Major reasons why </a:t>
            </a:r>
            <a:r>
              <a:rPr lang="en-IN" b="1" u="sng" dirty="0"/>
              <a:t>employees</a:t>
            </a:r>
            <a:r>
              <a:rPr lang="en-IN" dirty="0"/>
              <a:t> </a:t>
            </a:r>
            <a:r>
              <a:rPr lang="en-IN" b="1" u="sng" dirty="0"/>
              <a:t>stay</a:t>
            </a:r>
            <a:r>
              <a:rPr lang="en-IN" dirty="0"/>
              <a:t> in the company for longer terms is: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Promotion</a:t>
            </a:r>
            <a:r>
              <a:rPr lang="en-IN" dirty="0"/>
              <a:t> in the past years.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Better salary </a:t>
            </a:r>
            <a:r>
              <a:rPr lang="en-IN" dirty="0"/>
              <a:t>packages (medium to high salary)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Bahnschrift Semi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CF4E69-B9FE-418A-8C94-A94A3681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985" y="393867"/>
            <a:ext cx="9601200" cy="87464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sz="2800" dirty="0">
                <a:latin typeface="Cooper Black" panose="0208090404030B020404" pitchFamily="18" charset="0"/>
              </a:rPr>
              <a:t>Analysis of last 10 entries from the </a:t>
            </a:r>
          </a:p>
          <a:p>
            <a:pPr marL="0" indent="0" algn="ctr">
              <a:buNone/>
            </a:pPr>
            <a:r>
              <a:rPr lang="en-IN" sz="2800" dirty="0">
                <a:latin typeface="Cooper Black" panose="0208090404030B020404" pitchFamily="18" charset="0"/>
              </a:rPr>
              <a:t>“</a:t>
            </a:r>
            <a:r>
              <a:rPr lang="en-IN" sz="2800" dirty="0">
                <a:solidFill>
                  <a:srgbClr val="FF0000"/>
                </a:solidFill>
                <a:latin typeface="Cooper Black" panose="0208090404030B020404" pitchFamily="18" charset="0"/>
              </a:rPr>
              <a:t>EXISTING EMPLOYEES</a:t>
            </a:r>
            <a:r>
              <a:rPr lang="en-IN" sz="2800" dirty="0">
                <a:latin typeface="Cooper Black" panose="0208090404030B020404" pitchFamily="18" charset="0"/>
              </a:rPr>
              <a:t>” dataset</a:t>
            </a:r>
          </a:p>
        </p:txBody>
      </p:sp>
    </p:spTree>
    <p:extLst>
      <p:ext uri="{BB962C8B-B14F-4D97-AF65-F5344CB8AC3E}">
        <p14:creationId xmlns:p14="http://schemas.microsoft.com/office/powerpoint/2010/main" val="71846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CF223C-A3C6-42DC-A259-F6EAA82595D5}"/>
              </a:ext>
            </a:extLst>
          </p:cNvPr>
          <p:cNvSpPr txBox="1"/>
          <p:nvPr/>
        </p:nvSpPr>
        <p:spPr>
          <a:xfrm>
            <a:off x="1293417" y="1311209"/>
            <a:ext cx="992425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I analysed a small random portion of the data and have made predictions theoretically.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For programming in python we will use looping statements. Thus, it will enable us to </a:t>
            </a:r>
          </a:p>
          <a:p>
            <a:r>
              <a:rPr lang="en-IN" sz="2000" dirty="0"/>
              <a:t>     analyse the complete dataset.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This will improve the efficiency of the output.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Then we can effectively track which employee is about to leave and take the necessary steps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I propose to solve the given problem statement using :</a:t>
            </a:r>
          </a:p>
          <a:p>
            <a:pPr algn="ctr"/>
            <a:endParaRPr lang="en-IN" sz="24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IN" sz="3200" b="1" dirty="0">
                <a:solidFill>
                  <a:srgbClr val="0070C0"/>
                </a:solidFill>
                <a:latin typeface="Cooper Black" panose="0208090404030B020404" pitchFamily="18" charset="0"/>
              </a:rPr>
              <a:t>“DECISION TREE ALGORITHM”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63954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22CC3-21DB-42D9-B3E0-557F1CB0A661}"/>
              </a:ext>
            </a:extLst>
          </p:cNvPr>
          <p:cNvSpPr txBox="1"/>
          <p:nvPr/>
        </p:nvSpPr>
        <p:spPr>
          <a:xfrm>
            <a:off x="2657856" y="755070"/>
            <a:ext cx="6979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ooper Black" panose="0208090404030B020404" pitchFamily="18" charset="0"/>
              </a:rPr>
              <a:t>What is Decision tree algorithm?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D8C9D-AA13-47C3-AA15-332B6F2644B2}"/>
              </a:ext>
            </a:extLst>
          </p:cNvPr>
          <p:cNvSpPr/>
          <p:nvPr/>
        </p:nvSpPr>
        <p:spPr>
          <a:xfrm>
            <a:off x="2657856" y="1764363"/>
            <a:ext cx="7351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an algorithm which uses a </a:t>
            </a:r>
            <a:r>
              <a:rPr lang="en-US" dirty="0">
                <a:hlinkClick r:id="rId2" tooltip="Decision tr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</a:t>
            </a:r>
            <a:r>
              <a:rPr lang="en-US" dirty="0"/>
              <a:t> (as a </a:t>
            </a:r>
            <a:r>
              <a:rPr lang="en-US" dirty="0">
                <a:hlinkClick r:id="rId3" tooltip="Predictive model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predictive model</a:t>
            </a:r>
            <a:r>
              <a:rPr lang="en-US" dirty="0"/>
              <a:t>) to go from observations about an item (represented in the branches) to conclusions about the item's target value (represented in the leaves). It is one of the predictive modeling approaches used in </a:t>
            </a:r>
            <a:r>
              <a:rPr lang="en-US" dirty="0">
                <a:hlinkClick r:id="rId4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dirty="0"/>
              <a:t>, </a:t>
            </a:r>
            <a:r>
              <a:rPr lang="en-US" dirty="0">
                <a:hlinkClick r:id="rId5" tooltip="Data m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r>
              <a:rPr lang="en-US" dirty="0"/>
              <a:t> and </a:t>
            </a:r>
            <a:r>
              <a:rPr lang="en-US" dirty="0">
                <a:hlinkClick r:id="rId6" tooltip="Machine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2C00-4A9A-4A16-BB24-8CB099FE1E1E}"/>
              </a:ext>
            </a:extLst>
          </p:cNvPr>
          <p:cNvSpPr/>
          <p:nvPr/>
        </p:nvSpPr>
        <p:spPr>
          <a:xfrm>
            <a:off x="3099657" y="38970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“Employees that have left” as the </a:t>
            </a:r>
            <a:r>
              <a:rPr lang="en-IN" dirty="0">
                <a:solidFill>
                  <a:srgbClr val="FF0000"/>
                </a:solidFill>
              </a:rPr>
              <a:t>training set </a:t>
            </a:r>
            <a:r>
              <a:rPr lang="en-IN" dirty="0"/>
              <a:t>AND </a:t>
            </a:r>
          </a:p>
          <a:p>
            <a:r>
              <a:rPr lang="en-IN" dirty="0"/>
              <a:t>“Existing employees” dataset as the </a:t>
            </a:r>
            <a:r>
              <a:rPr lang="en-IN" dirty="0">
                <a:solidFill>
                  <a:srgbClr val="FF0000"/>
                </a:solidFill>
              </a:rPr>
              <a:t>testing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C0259-5DE3-4736-80DA-278D0262201D}"/>
              </a:ext>
            </a:extLst>
          </p:cNvPr>
          <p:cNvSpPr/>
          <p:nvPr/>
        </p:nvSpPr>
        <p:spPr>
          <a:xfrm>
            <a:off x="1637606" y="4543371"/>
            <a:ext cx="9151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rgbClr val="0070C0"/>
              </a:solidFill>
              <a:latin typeface="Open Sans"/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Open Sans"/>
              </a:rPr>
              <a:t>This methodology can be used to determine what type of employees are highly likely to leave the company.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A0FB5-1717-4F19-9ACF-70679D436819}"/>
              </a:ext>
            </a:extLst>
          </p:cNvPr>
          <p:cNvSpPr txBox="1"/>
          <p:nvPr/>
        </p:nvSpPr>
        <p:spPr>
          <a:xfrm>
            <a:off x="2657856" y="338469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According to Decision tree let us consider:</a:t>
            </a:r>
          </a:p>
        </p:txBody>
      </p:sp>
    </p:spTree>
    <p:extLst>
      <p:ext uri="{BB962C8B-B14F-4D97-AF65-F5344CB8AC3E}">
        <p14:creationId xmlns:p14="http://schemas.microsoft.com/office/powerpoint/2010/main" val="19707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330856-F645-4BF9-9982-D48C7E49345C}"/>
              </a:ext>
            </a:extLst>
          </p:cNvPr>
          <p:cNvSpPr/>
          <p:nvPr/>
        </p:nvSpPr>
        <p:spPr>
          <a:xfrm>
            <a:off x="4707348" y="208189"/>
            <a:ext cx="3314434" cy="140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ooper Black" panose="0208090404030B020404" pitchFamily="18" charset="0"/>
              </a:rPr>
              <a:t>EMPLOYEES PRONE TO LEAVE NEXT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2AA66-FD14-4522-B80D-829C3D2B593A}"/>
              </a:ext>
            </a:extLst>
          </p:cNvPr>
          <p:cNvSpPr/>
          <p:nvPr/>
        </p:nvSpPr>
        <p:spPr>
          <a:xfrm>
            <a:off x="2696307" y="2389749"/>
            <a:ext cx="1975445" cy="644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 SemiLight" panose="020B0502040204020203" pitchFamily="34" charset="0"/>
              </a:rPr>
              <a:t>&lt;= 3 years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6B485-D074-4CFF-A93C-3B1780C33AB0}"/>
              </a:ext>
            </a:extLst>
          </p:cNvPr>
          <p:cNvSpPr/>
          <p:nvPr/>
        </p:nvSpPr>
        <p:spPr>
          <a:xfrm>
            <a:off x="8314007" y="2387991"/>
            <a:ext cx="1575040" cy="712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 SemiLight" panose="020B0502040204020203" pitchFamily="34" charset="0"/>
              </a:rPr>
              <a:t>&gt; 3 years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06BF2-38B0-4DF0-B518-34123976CE42}"/>
              </a:ext>
            </a:extLst>
          </p:cNvPr>
          <p:cNvSpPr/>
          <p:nvPr/>
        </p:nvSpPr>
        <p:spPr>
          <a:xfrm>
            <a:off x="4101639" y="4160520"/>
            <a:ext cx="137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SemiLight" panose="020B0502040204020203" pitchFamily="34" charset="0"/>
              </a:rPr>
              <a:t>Low satisfaction </a:t>
            </a:r>
          </a:p>
          <a:p>
            <a:pPr algn="ctr"/>
            <a:r>
              <a:rPr lang="en-IN" dirty="0">
                <a:latin typeface="Bahnschrift SemiLight" panose="020B0502040204020203" pitchFamily="34" charset="0"/>
              </a:rPr>
              <a:t>(&lt;0.5)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917B-DEE6-4BD9-853C-B44658C2966B}"/>
              </a:ext>
            </a:extLst>
          </p:cNvPr>
          <p:cNvSpPr/>
          <p:nvPr/>
        </p:nvSpPr>
        <p:spPr>
          <a:xfrm>
            <a:off x="1276188" y="4158762"/>
            <a:ext cx="2053530" cy="14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SemiLight" panose="020B0502040204020203" pitchFamily="34" charset="0"/>
              </a:rPr>
              <a:t>High number of average monthly hours</a:t>
            </a:r>
          </a:p>
          <a:p>
            <a:pPr algn="ctr"/>
            <a:r>
              <a:rPr lang="en-IN" dirty="0">
                <a:latin typeface="Bahnschrift SemiLight" panose="020B0502040204020203" pitchFamily="34" charset="0"/>
              </a:rPr>
              <a:t>(&gt;200 hrs )</a:t>
            </a:r>
          </a:p>
          <a:p>
            <a:pPr algn="ctr"/>
            <a:endParaRPr lang="en-IN" dirty="0">
              <a:latin typeface="Bahnschrift Semi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C924E6-96BE-4242-8EC5-CA56B2E6876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302953" y="3034145"/>
            <a:ext cx="1381077" cy="112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5B7B04-F4AB-437C-BC36-38A7546D98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684030" y="3034145"/>
            <a:ext cx="1104581" cy="11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244F88-FA9D-43F3-9325-797D26B5C6A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4635118" y="660302"/>
            <a:ext cx="778360" cy="2680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10D879-D0E2-4A05-990C-F28532F7DD5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7344745" y="631209"/>
            <a:ext cx="776602" cy="2736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4B2129-F6BC-4468-989C-F56FED3076C2}"/>
              </a:ext>
            </a:extLst>
          </p:cNvPr>
          <p:cNvSpPr/>
          <p:nvPr/>
        </p:nvSpPr>
        <p:spPr>
          <a:xfrm>
            <a:off x="6886726" y="4160520"/>
            <a:ext cx="15438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Bahnschrift SemiLight" panose="020B0502040204020203" pitchFamily="34" charset="0"/>
              </a:rPr>
              <a:t>Still no promotion</a:t>
            </a:r>
            <a:endParaRPr lang="en-IN" dirty="0">
              <a:latin typeface="Bahnschrift SemiLigh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42233D-1E9E-41C3-B18F-7F9017175E1C}"/>
              </a:ext>
            </a:extLst>
          </p:cNvPr>
          <p:cNvSpPr/>
          <p:nvPr/>
        </p:nvSpPr>
        <p:spPr>
          <a:xfrm>
            <a:off x="9414220" y="4158762"/>
            <a:ext cx="2053530" cy="129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SemiLight" panose="020B0502040204020203" pitchFamily="34" charset="0"/>
              </a:rPr>
              <a:t>Low salary</a:t>
            </a:r>
          </a:p>
          <a:p>
            <a:pPr algn="ctr"/>
            <a:r>
              <a:rPr lang="en-IN" dirty="0">
                <a:latin typeface="Bahnschrift SemiLight" panose="020B0502040204020203" pitchFamily="34" charset="0"/>
              </a:rPr>
              <a:t>+ </a:t>
            </a:r>
          </a:p>
          <a:p>
            <a:pPr algn="ctr"/>
            <a:r>
              <a:rPr lang="en-IN" dirty="0">
                <a:latin typeface="Bahnschrift SemiLight" panose="020B0502040204020203" pitchFamily="34" charset="0"/>
              </a:rPr>
              <a:t>extensive working hours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0C2F6E-3DB9-441E-A8E0-409369034A32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7658647" y="3100647"/>
            <a:ext cx="1442880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DC4FE2-D12F-4ECC-A824-C044D2640753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9101527" y="3100647"/>
            <a:ext cx="1339458" cy="105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7E04BD-35DA-4AF6-9C25-1E86485AD2B9}"/>
              </a:ext>
            </a:extLst>
          </p:cNvPr>
          <p:cNvSpPr txBox="1"/>
          <p:nvPr/>
        </p:nvSpPr>
        <p:spPr>
          <a:xfrm>
            <a:off x="5239840" y="1967717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hnschrift SemiLight" panose="020B0502040204020203" pitchFamily="34" charset="0"/>
              </a:rPr>
              <a:t>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267561950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0BF5E-FC00-4DCC-9605-7B717019A6D5}"/>
              </a:ext>
            </a:extLst>
          </p:cNvPr>
          <p:cNvSpPr txBox="1"/>
          <p:nvPr/>
        </p:nvSpPr>
        <p:spPr>
          <a:xfrm>
            <a:off x="820144" y="2349306"/>
            <a:ext cx="5988178" cy="390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Every company implements different ways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to boost its business growth.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Similarly, it is equally important to meet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the expectation of employees in return for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their hard work and dedication.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Appreciate them for their work.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2050" name="Picture 2" descr="Image result for healthy work environment">
            <a:extLst>
              <a:ext uri="{FF2B5EF4-FFF2-40B4-BE49-F238E27FC236}">
                <a16:creationId xmlns:a16="http://schemas.microsoft.com/office/drawing/2014/main" id="{2F436196-DA39-494A-84F2-A3B93308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54" y="1754326"/>
            <a:ext cx="5008099" cy="469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47167-49F2-4F38-9736-85A120AD63DA}"/>
              </a:ext>
            </a:extLst>
          </p:cNvPr>
          <p:cNvSpPr txBox="1"/>
          <p:nvPr/>
        </p:nvSpPr>
        <p:spPr>
          <a:xfrm>
            <a:off x="307572" y="606087"/>
            <a:ext cx="11812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Cooper Black" panose="0208090404030B020404" pitchFamily="18" charset="0"/>
              </a:rPr>
              <a:t>Companies should maintain healthy </a:t>
            </a:r>
          </a:p>
          <a:p>
            <a:pPr algn="ctr"/>
            <a:r>
              <a:rPr lang="en-IN" sz="3200" dirty="0">
                <a:latin typeface="Cooper Black" panose="0208090404030B020404" pitchFamily="18" charset="0"/>
              </a:rPr>
              <a:t>work environment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41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0" y="285003"/>
            <a:ext cx="10972800" cy="73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IN" u="sng" dirty="0"/>
              <a:t>INTRODUCTON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Google Shape;144;p3">
            <a:extLst>
              <a:ext uri="{FF2B5EF4-FFF2-40B4-BE49-F238E27FC236}">
                <a16:creationId xmlns:a16="http://schemas.microsoft.com/office/drawing/2014/main" id="{6C7D0867-CF1D-4736-A57A-A4422E6FA3A4}"/>
              </a:ext>
            </a:extLst>
          </p:cNvPr>
          <p:cNvSpPr txBox="1">
            <a:spLocks/>
          </p:cNvSpPr>
          <p:nvPr/>
        </p:nvSpPr>
        <p:spPr>
          <a:xfrm>
            <a:off x="1159228" y="1256872"/>
            <a:ext cx="9877777" cy="4344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0"/>
              </a:spcBef>
              <a:buSzPts val="2400"/>
              <a:buFont typeface="Arial" panose="020B0604020202020204" pitchFamily="34" charset="0"/>
              <a:buChar char="*"/>
            </a:pPr>
            <a:r>
              <a:rPr lang="en-US" b="1" dirty="0"/>
              <a:t>Company Name</a:t>
            </a:r>
            <a:r>
              <a:rPr lang="en-US" dirty="0"/>
              <a:t>	       :  </a:t>
            </a:r>
            <a:r>
              <a:rPr lang="en-US" dirty="0" err="1"/>
              <a:t>Hashanalytic</a:t>
            </a:r>
            <a:r>
              <a:rPr lang="en-US" dirty="0"/>
              <a:t> (UK Company)</a:t>
            </a:r>
          </a:p>
          <a:p>
            <a:pPr marL="274320" indent="-274320">
              <a:spcBef>
                <a:spcPts val="480"/>
              </a:spcBef>
              <a:buSzPts val="2400"/>
              <a:buFont typeface="Arial" panose="020B0604020202020204" pitchFamily="34" charset="0"/>
              <a:buChar char="*"/>
            </a:pPr>
            <a:r>
              <a:rPr lang="en-US" b="1" dirty="0"/>
              <a:t>Domain</a:t>
            </a:r>
            <a:r>
              <a:rPr lang="en-US" dirty="0"/>
              <a:t>		       :  </a:t>
            </a:r>
            <a:r>
              <a:rPr lang="en-US" dirty="0" err="1"/>
              <a:t>DATa</a:t>
            </a:r>
            <a:r>
              <a:rPr lang="en-US" dirty="0"/>
              <a:t> analytics </a:t>
            </a:r>
          </a:p>
          <a:p>
            <a:pPr marL="274320" indent="-274320">
              <a:spcBef>
                <a:spcPts val="480"/>
              </a:spcBef>
              <a:buSzPts val="2400"/>
              <a:buFont typeface="Arial" panose="020B0604020202020204" pitchFamily="34" charset="0"/>
              <a:buChar char="*"/>
            </a:pPr>
            <a:r>
              <a:rPr lang="en-US" b="1" dirty="0"/>
              <a:t>Project Title	</a:t>
            </a:r>
            <a:r>
              <a:rPr lang="en-US" dirty="0"/>
              <a:t>                      :  EMPLOYEE Attrition problem</a:t>
            </a:r>
          </a:p>
          <a:p>
            <a:pPr marL="0" indent="0"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endParaRPr lang="en-US" dirty="0"/>
          </a:p>
          <a:p>
            <a:pPr marL="274320" indent="-274320">
              <a:spcBef>
                <a:spcPts val="480"/>
              </a:spcBef>
              <a:buSzPts val="2400"/>
              <a:buFont typeface="Arial" panose="020B0604020202020204" pitchFamily="34" charset="0"/>
              <a:buChar char="*"/>
            </a:pPr>
            <a:r>
              <a:rPr lang="en-US" b="1" dirty="0"/>
              <a:t>Project Description             </a:t>
            </a:r>
            <a:r>
              <a:rPr lang="en-US" dirty="0"/>
              <a:t>:  </a:t>
            </a:r>
            <a:r>
              <a:rPr lang="en-US" sz="1700" dirty="0">
                <a:latin typeface="+mj-lt"/>
              </a:rPr>
              <a:t>The problem statement is regarding the attrition of employees in a company X. We are provided with a two sets of data out of which one gives the details of the ex-employees and the other gives the details of the current employees. We can solve this problem by </a:t>
            </a:r>
            <a:r>
              <a:rPr lang="en-US" sz="1700" dirty="0" err="1">
                <a:latin typeface="+mj-lt"/>
              </a:rPr>
              <a:t>analysing</a:t>
            </a:r>
            <a:r>
              <a:rPr lang="en-US" sz="1700" dirty="0">
                <a:latin typeface="+mj-lt"/>
              </a:rPr>
              <a:t> the data using </a:t>
            </a:r>
            <a:r>
              <a:rPr lang="en-US" sz="1700" dirty="0" err="1">
                <a:latin typeface="+mj-lt"/>
              </a:rPr>
              <a:t>Numpy</a:t>
            </a:r>
            <a:r>
              <a:rPr lang="en-US" sz="1700" dirty="0">
                <a:latin typeface="+mj-lt"/>
              </a:rPr>
              <a:t> and pandas and visualizing using tableau. Thus, with the obtained useful information the current state of the working employees can be predicted easily</a:t>
            </a:r>
            <a:r>
              <a:rPr lang="en-US" dirty="0">
                <a:latin typeface="+mj-lt"/>
              </a:rPr>
              <a:t>.</a:t>
            </a:r>
          </a:p>
          <a:p>
            <a:pPr marL="0" indent="0"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endParaRPr lang="en-US" dirty="0"/>
          </a:p>
          <a:p>
            <a:pPr marL="274320" indent="-274320">
              <a:spcBef>
                <a:spcPts val="480"/>
              </a:spcBef>
              <a:buSzPts val="2400"/>
              <a:buFont typeface="Arial" panose="020B0604020202020204" pitchFamily="34" charset="0"/>
              <a:buChar char="*"/>
            </a:pPr>
            <a:r>
              <a:rPr lang="en-US" b="1" dirty="0"/>
              <a:t>Size of Training Data</a:t>
            </a:r>
            <a:r>
              <a:rPr lang="en-US" dirty="0"/>
              <a:t>          :   11,999 records</a:t>
            </a:r>
          </a:p>
          <a:p>
            <a:pPr marL="274320" indent="-274320">
              <a:spcBef>
                <a:spcPts val="480"/>
              </a:spcBef>
              <a:buSzPts val="2400"/>
              <a:buFont typeface="Arial" panose="020B0604020202020204" pitchFamily="34" charset="0"/>
              <a:buChar char="*"/>
            </a:pPr>
            <a:r>
              <a:rPr lang="en-US" b="1" dirty="0"/>
              <a:t>Size of test set</a:t>
            </a:r>
            <a:r>
              <a:rPr lang="en-US" dirty="0"/>
              <a:t>	                      :   3000 records </a:t>
            </a:r>
          </a:p>
          <a:p>
            <a:pPr marL="274320" indent="-274320">
              <a:spcBef>
                <a:spcPts val="480"/>
              </a:spcBef>
              <a:buSzPts val="2400"/>
              <a:buFont typeface="Arial" panose="020B0604020202020204" pitchFamily="34" charset="0"/>
              <a:buChar char="*"/>
            </a:pPr>
            <a:r>
              <a:rPr lang="en-US" b="1" dirty="0"/>
              <a:t>Period of Internship</a:t>
            </a:r>
            <a:r>
              <a:rPr lang="en-US" dirty="0"/>
              <a:t>            :   1 Month (From 18/06/2020 to 18/07/2020)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EA6568-4091-476D-9837-E87317FF5812}"/>
              </a:ext>
            </a:extLst>
          </p:cNvPr>
          <p:cNvCxnSpPr>
            <a:cxnSpLocks/>
          </p:cNvCxnSpPr>
          <p:nvPr/>
        </p:nvCxnSpPr>
        <p:spPr>
          <a:xfrm>
            <a:off x="939800" y="1021942"/>
            <a:ext cx="10320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69C978-17C7-4943-8A64-F6816B1AF579}"/>
              </a:ext>
            </a:extLst>
          </p:cNvPr>
          <p:cNvCxnSpPr/>
          <p:nvPr/>
        </p:nvCxnSpPr>
        <p:spPr>
          <a:xfrm>
            <a:off x="939800" y="1021942"/>
            <a:ext cx="0" cy="4633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0E27EB-A2A4-4C42-9958-D3497AC3723E}"/>
              </a:ext>
            </a:extLst>
          </p:cNvPr>
          <p:cNvCxnSpPr/>
          <p:nvPr/>
        </p:nvCxnSpPr>
        <p:spPr>
          <a:xfrm>
            <a:off x="11256433" y="1021941"/>
            <a:ext cx="0" cy="4633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289AF-9D98-4C25-843B-DF6F6B5625ED}"/>
              </a:ext>
            </a:extLst>
          </p:cNvPr>
          <p:cNvCxnSpPr>
            <a:cxnSpLocks/>
          </p:cNvCxnSpPr>
          <p:nvPr/>
        </p:nvCxnSpPr>
        <p:spPr>
          <a:xfrm>
            <a:off x="935566" y="5670142"/>
            <a:ext cx="10320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8E6A50-AD94-4099-B3DC-37E49E07F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46" t="16804" r="4231" b="31478"/>
          <a:stretch/>
        </p:blipFill>
        <p:spPr>
          <a:xfrm>
            <a:off x="1949502" y="1450800"/>
            <a:ext cx="3213489" cy="2104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F9BF2-64DD-4219-994E-4BADF578D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30" t="19062" r="4347" b="22242"/>
          <a:stretch/>
        </p:blipFill>
        <p:spPr>
          <a:xfrm>
            <a:off x="1814732" y="4167553"/>
            <a:ext cx="3667760" cy="24020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B10929-8051-4CB1-B325-AEBB4D1E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929" y="4197013"/>
            <a:ext cx="2081339" cy="226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d salary">
            <a:extLst>
              <a:ext uri="{FF2B5EF4-FFF2-40B4-BE49-F238E27FC236}">
                <a16:creationId xmlns:a16="http://schemas.microsoft.com/office/drawing/2014/main" id="{A70E5D27-787D-4470-92EB-B151B3F0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95" y="1526657"/>
            <a:ext cx="3191341" cy="209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124B64-75E8-493A-BE44-F7C36DABAE00}"/>
              </a:ext>
            </a:extLst>
          </p:cNvPr>
          <p:cNvSpPr/>
          <p:nvPr/>
        </p:nvSpPr>
        <p:spPr>
          <a:xfrm>
            <a:off x="1271904" y="730182"/>
            <a:ext cx="4753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Better employment and</a:t>
            </a:r>
          </a:p>
          <a:p>
            <a:pPr algn="ctr"/>
            <a:r>
              <a:rPr lang="en-IN" dirty="0"/>
              <a:t> promotional opportunities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2B234-EF7E-4D55-A1B2-BF0B0F111E7D}"/>
              </a:ext>
            </a:extLst>
          </p:cNvPr>
          <p:cNvSpPr/>
          <p:nvPr/>
        </p:nvSpPr>
        <p:spPr>
          <a:xfrm>
            <a:off x="2200908" y="3796756"/>
            <a:ext cx="2895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Reducing the work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D0E72-242D-40D7-99F9-06DF252259B8}"/>
              </a:ext>
            </a:extLst>
          </p:cNvPr>
          <p:cNvSpPr txBox="1"/>
          <p:nvPr/>
        </p:nvSpPr>
        <p:spPr>
          <a:xfrm>
            <a:off x="8295929" y="3789045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Safety at workplace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261A4-63DC-4F51-BD89-9CC5AF591371}"/>
              </a:ext>
            </a:extLst>
          </p:cNvPr>
          <p:cNvSpPr/>
          <p:nvPr/>
        </p:nvSpPr>
        <p:spPr>
          <a:xfrm>
            <a:off x="7778522" y="804469"/>
            <a:ext cx="2792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Keeping a check on salary </a:t>
            </a:r>
          </a:p>
          <a:p>
            <a:r>
              <a:rPr lang="en-IN" dirty="0"/>
              <a:t>with regular increments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A7D7F-BC61-49F5-AF61-F890DEB8EDC2}"/>
              </a:ext>
            </a:extLst>
          </p:cNvPr>
          <p:cNvSpPr txBox="1"/>
          <p:nvPr/>
        </p:nvSpPr>
        <p:spPr>
          <a:xfrm>
            <a:off x="4801395" y="116426"/>
            <a:ext cx="375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WAY TO SOLUTIONS…</a:t>
            </a:r>
          </a:p>
        </p:txBody>
      </p:sp>
    </p:spTree>
    <p:extLst>
      <p:ext uri="{BB962C8B-B14F-4D97-AF65-F5344CB8AC3E}">
        <p14:creationId xmlns:p14="http://schemas.microsoft.com/office/powerpoint/2010/main" val="28119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84EBD5-1CDA-4847-B94A-CE1F5B3F4D7A}"/>
              </a:ext>
            </a:extLst>
          </p:cNvPr>
          <p:cNvSpPr txBox="1"/>
          <p:nvPr/>
        </p:nvSpPr>
        <p:spPr>
          <a:xfrm>
            <a:off x="1454446" y="660574"/>
            <a:ext cx="8096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SYSTEM REQUIREMENTS SPECIFICATIONS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7521FD8-C5BE-426F-B3CB-81A6B907F633}"/>
              </a:ext>
            </a:extLst>
          </p:cNvPr>
          <p:cNvSpPr txBox="1"/>
          <p:nvPr/>
        </p:nvSpPr>
        <p:spPr>
          <a:xfrm>
            <a:off x="1785824" y="3057933"/>
            <a:ext cx="8620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marR="0" algn="just">
              <a:spcBef>
                <a:spcPts val="0"/>
              </a:spcBef>
              <a:spcAft>
                <a:spcPts val="0"/>
              </a:spcAft>
              <a:tabLst>
                <a:tab pos="361315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613150" algn="l"/>
              </a:tabLs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Software Requirements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613150" algn="l"/>
              </a:tabLst>
            </a:pPr>
            <a:r>
              <a:rPr lang="en-IN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1315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System: Windows 7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any other OS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1315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 Language: Python. 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1315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 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Notebook, Atom, Anaconda, PyCharm, Google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110A59B-9DC3-49A9-BD19-4C5B247CA2AC}"/>
              </a:ext>
            </a:extLst>
          </p:cNvPr>
          <p:cNvSpPr txBox="1"/>
          <p:nvPr/>
        </p:nvSpPr>
        <p:spPr>
          <a:xfrm>
            <a:off x="1695743" y="1445576"/>
            <a:ext cx="6676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 algn="just">
              <a:buAutoNum type="arabicPeriod"/>
              <a:tabLst>
                <a:tab pos="3613150" algn="l"/>
              </a:tabLs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configuration</a:t>
            </a:r>
          </a:p>
          <a:p>
            <a:pPr marL="139700" algn="just">
              <a:tabLst>
                <a:tab pos="3613150" algn="l"/>
              </a:tabLst>
            </a:pP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algn="just">
              <a:tabLst>
                <a:tab pos="361315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    System: </a:t>
            </a:r>
            <a:r>
              <a:rPr lang="en-US" dirty="0"/>
              <a:t>Intel i3 4</a:t>
            </a:r>
            <a:r>
              <a:rPr lang="en-US" baseline="30000" dirty="0"/>
              <a:t>th</a:t>
            </a:r>
            <a:r>
              <a:rPr lang="en-US" dirty="0"/>
              <a:t> Gen processor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139700" marR="0" algn="just">
              <a:spcBef>
                <a:spcPts val="0"/>
              </a:spcBef>
              <a:spcAft>
                <a:spcPts val="0"/>
              </a:spcAft>
              <a:tabLst>
                <a:tab pos="361315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    Hard Disk: 500 GB.  </a:t>
            </a:r>
          </a:p>
          <a:p>
            <a:pPr marL="139700" marR="0" algn="just">
              <a:spcBef>
                <a:spcPts val="0"/>
              </a:spcBef>
              <a:spcAft>
                <a:spcPts val="0"/>
              </a:spcAft>
              <a:tabLst>
                <a:tab pos="361315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    RAM: 2GB  </a:t>
            </a:r>
          </a:p>
          <a:p>
            <a:pPr marL="139700" marR="0" algn="just">
              <a:spcBef>
                <a:spcPts val="0"/>
              </a:spcBef>
              <a:spcAft>
                <a:spcPts val="0"/>
              </a:spcAft>
              <a:tabLst>
                <a:tab pos="361315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   High Speed Internet 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248CB54-5FCD-408D-8878-92930CFEA9E2}"/>
              </a:ext>
            </a:extLst>
          </p:cNvPr>
          <p:cNvSpPr txBox="1"/>
          <p:nvPr/>
        </p:nvSpPr>
        <p:spPr>
          <a:xfrm>
            <a:off x="1785824" y="4720819"/>
            <a:ext cx="862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marR="0" algn="just">
              <a:spcBef>
                <a:spcPts val="0"/>
              </a:spcBef>
              <a:spcAft>
                <a:spcPts val="0"/>
              </a:spcAft>
              <a:tabLst>
                <a:tab pos="361315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613150" algn="l"/>
              </a:tabLs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Hardware Requirements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613150" algn="l"/>
              </a:tabLst>
            </a:pPr>
            <a:r>
              <a:rPr lang="en-IN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1315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5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AEEE-1497-4541-A1E6-767DA4F9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172" y="552015"/>
            <a:ext cx="9086436" cy="728145"/>
          </a:xfrm>
        </p:spPr>
        <p:txBody>
          <a:bodyPr/>
          <a:lstStyle/>
          <a:p>
            <a:r>
              <a:rPr lang="en-US" dirty="0" err="1">
                <a:latin typeface="Cooper Black" panose="0208090404030B020404" pitchFamily="18" charset="0"/>
              </a:rPr>
              <a:t>bibiliography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6420A-DF77-4047-B329-BF2F50B15711}"/>
              </a:ext>
            </a:extLst>
          </p:cNvPr>
          <p:cNvSpPr txBox="1"/>
          <p:nvPr/>
        </p:nvSpPr>
        <p:spPr>
          <a:xfrm>
            <a:off x="1454727" y="1346662"/>
            <a:ext cx="9917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Google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Python3 documentation (https://docs.python.org/3/whatsnew/3.9.html#summary-release-highlights)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set from </a:t>
            </a:r>
            <a:r>
              <a:rPr lang="en-US" sz="2400" dirty="0" err="1"/>
              <a:t>HashAnalytic</a:t>
            </a:r>
            <a:r>
              <a:rPr lang="en-US" sz="2400" dirty="0"/>
              <a:t> company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https://en.wikipedia.org/wiki/Decision_tree_learning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https://www.tableau.com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https://colab.research.google.com/drive/1NoMpLYF-XX2pdlA-8ynddvOmrs13SYQj#scrollTo=Zst2W4gM7EcIcom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https://hashanalytic.com/internship/</a:t>
            </a:r>
          </a:p>
        </p:txBody>
      </p:sp>
    </p:spTree>
    <p:extLst>
      <p:ext uri="{BB962C8B-B14F-4D97-AF65-F5344CB8AC3E}">
        <p14:creationId xmlns:p14="http://schemas.microsoft.com/office/powerpoint/2010/main" val="194551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0B99D-0F2E-49C0-B059-ED21D9FF3912}"/>
              </a:ext>
            </a:extLst>
          </p:cNvPr>
          <p:cNvSpPr txBox="1"/>
          <p:nvPr/>
        </p:nvSpPr>
        <p:spPr>
          <a:xfrm>
            <a:off x="2587328" y="2396924"/>
            <a:ext cx="7387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002060"/>
                </a:solidFill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5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84803"/>
            <a:ext cx="6463838" cy="800708"/>
          </a:xfrm>
        </p:spPr>
        <p:txBody>
          <a:bodyPr/>
          <a:lstStyle/>
          <a:p>
            <a:pPr algn="l"/>
            <a:r>
              <a:rPr lang="en-IN" u="sn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909183"/>
            <a:ext cx="10611476" cy="3424107"/>
          </a:xfrm>
        </p:spPr>
        <p:txBody>
          <a:bodyPr>
            <a:noAutofit/>
          </a:bodyPr>
          <a:lstStyle/>
          <a:p>
            <a:r>
              <a:rPr lang="en-IN" sz="1100" dirty="0"/>
              <a:t>The data is for company X which is trying to control attrition. There are two sets of data: "Existing employees" and "Employees who have left".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b="1" dirty="0"/>
              <a:t> Following attributes are available for every employee. </a:t>
            </a:r>
          </a:p>
          <a:p>
            <a:r>
              <a:rPr lang="en-IN" sz="1400" dirty="0"/>
              <a:t>Satisfaction Level</a:t>
            </a:r>
          </a:p>
          <a:p>
            <a:r>
              <a:rPr lang="en-IN" sz="1400" dirty="0"/>
              <a:t>Last evaluation </a:t>
            </a:r>
          </a:p>
          <a:p>
            <a:r>
              <a:rPr lang="en-IN" sz="1400" dirty="0"/>
              <a:t>Number of projects</a:t>
            </a:r>
          </a:p>
          <a:p>
            <a:r>
              <a:rPr lang="en-IN" sz="1400" dirty="0"/>
              <a:t>Average monthly hours</a:t>
            </a:r>
          </a:p>
          <a:p>
            <a:r>
              <a:rPr lang="en-IN" sz="1400" dirty="0"/>
              <a:t>Time spent at the company </a:t>
            </a:r>
          </a:p>
          <a:p>
            <a:r>
              <a:rPr lang="en-IN" sz="1400" dirty="0"/>
              <a:t>work accident </a:t>
            </a:r>
          </a:p>
          <a:p>
            <a:r>
              <a:rPr lang="en-IN" sz="1400" dirty="0"/>
              <a:t>promotion in the last 5 years</a:t>
            </a:r>
          </a:p>
          <a:p>
            <a:r>
              <a:rPr lang="en-IN" sz="1400" dirty="0"/>
              <a:t> Departments (column sales)</a:t>
            </a:r>
          </a:p>
          <a:p>
            <a:r>
              <a:rPr lang="en-IN" sz="1400" dirty="0"/>
              <a:t> Salary Whether the employee has left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157E4-1AEA-45A9-95E5-D0CA936AC36B}"/>
              </a:ext>
            </a:extLst>
          </p:cNvPr>
          <p:cNvSpPr txBox="1"/>
          <p:nvPr/>
        </p:nvSpPr>
        <p:spPr>
          <a:xfrm>
            <a:off x="876300" y="5764151"/>
            <a:ext cx="903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What type of employees are leaving? Determine which employees are prone to leave next.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E15E3-12FD-4D61-A684-FACEB3F0DA9A}"/>
              </a:ext>
            </a:extLst>
          </p:cNvPr>
          <p:cNvSpPr txBox="1"/>
          <p:nvPr/>
        </p:nvSpPr>
        <p:spPr>
          <a:xfrm>
            <a:off x="876300" y="5102461"/>
            <a:ext cx="628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u="sng" dirty="0"/>
              <a:t>OBJECTIVE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D21CEA-71D3-4371-B2BC-27BCFA869478}"/>
              </a:ext>
            </a:extLst>
          </p:cNvPr>
          <p:cNvCxnSpPr>
            <a:cxnSpLocks/>
          </p:cNvCxnSpPr>
          <p:nvPr/>
        </p:nvCxnSpPr>
        <p:spPr>
          <a:xfrm>
            <a:off x="935566" y="784876"/>
            <a:ext cx="10320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9BFDEE-D359-43B3-894F-CE13453632FF}"/>
              </a:ext>
            </a:extLst>
          </p:cNvPr>
          <p:cNvCxnSpPr>
            <a:cxnSpLocks/>
          </p:cNvCxnSpPr>
          <p:nvPr/>
        </p:nvCxnSpPr>
        <p:spPr>
          <a:xfrm>
            <a:off x="935566" y="5102461"/>
            <a:ext cx="10320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63ECF4-8A49-4B1E-B964-2A04988AF2CE}"/>
              </a:ext>
            </a:extLst>
          </p:cNvPr>
          <p:cNvCxnSpPr>
            <a:cxnSpLocks/>
          </p:cNvCxnSpPr>
          <p:nvPr/>
        </p:nvCxnSpPr>
        <p:spPr>
          <a:xfrm>
            <a:off x="927098" y="784875"/>
            <a:ext cx="16933" cy="4317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43AAE2-15B8-4814-8A73-749569EEE474}"/>
              </a:ext>
            </a:extLst>
          </p:cNvPr>
          <p:cNvCxnSpPr>
            <a:cxnSpLocks/>
          </p:cNvCxnSpPr>
          <p:nvPr/>
        </p:nvCxnSpPr>
        <p:spPr>
          <a:xfrm>
            <a:off x="11256433" y="779658"/>
            <a:ext cx="0" cy="4322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B8FF2D-6E4F-4A54-B04D-A4C4E2EF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808" y="2859839"/>
            <a:ext cx="9144000" cy="1923604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Number of existing employees= 11,428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Number of employees that left= 3,571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tx1"/>
                </a:solidFill>
              </a:rPr>
              <a:t>% employees that left= 31.2 = 32% (approx.)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DA8C1-BBA0-4A8E-87ED-1EA5AB7BFDCA}"/>
              </a:ext>
            </a:extLst>
          </p:cNvPr>
          <p:cNvSpPr txBox="1"/>
          <p:nvPr/>
        </p:nvSpPr>
        <p:spPr>
          <a:xfrm>
            <a:off x="700855" y="1939646"/>
            <a:ext cx="696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B0F0"/>
                </a:solidFill>
              </a:rPr>
              <a:t>Employee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FD5F0-E569-42FC-99A9-3401CE390F0C}"/>
              </a:ext>
            </a:extLst>
          </p:cNvPr>
          <p:cNvSpPr txBox="1"/>
          <p:nvPr/>
        </p:nvSpPr>
        <p:spPr>
          <a:xfrm>
            <a:off x="-1228726" y="141642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Analysis of the Project data file: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7918C8-8DD9-48AB-B45A-44E0E2A4D48E}"/>
              </a:ext>
            </a:extLst>
          </p:cNvPr>
          <p:cNvCxnSpPr>
            <a:cxnSpLocks/>
          </p:cNvCxnSpPr>
          <p:nvPr/>
        </p:nvCxnSpPr>
        <p:spPr>
          <a:xfrm>
            <a:off x="1905000" y="1416426"/>
            <a:ext cx="7526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A4B036-72DF-4570-907F-C6A11C3DFEE0}"/>
              </a:ext>
            </a:extLst>
          </p:cNvPr>
          <p:cNvCxnSpPr>
            <a:cxnSpLocks/>
          </p:cNvCxnSpPr>
          <p:nvPr/>
        </p:nvCxnSpPr>
        <p:spPr>
          <a:xfrm>
            <a:off x="1905000" y="1416426"/>
            <a:ext cx="0" cy="371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CFD0A1-1568-4A4F-AC07-269974D5873F}"/>
              </a:ext>
            </a:extLst>
          </p:cNvPr>
          <p:cNvCxnSpPr>
            <a:cxnSpLocks/>
          </p:cNvCxnSpPr>
          <p:nvPr/>
        </p:nvCxnSpPr>
        <p:spPr>
          <a:xfrm>
            <a:off x="1905000" y="5132513"/>
            <a:ext cx="7526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9E8D12-883C-4499-BDAC-7E28C47E539A}"/>
              </a:ext>
            </a:extLst>
          </p:cNvPr>
          <p:cNvCxnSpPr>
            <a:cxnSpLocks/>
          </p:cNvCxnSpPr>
          <p:nvPr/>
        </p:nvCxnSpPr>
        <p:spPr>
          <a:xfrm>
            <a:off x="9431867" y="1416426"/>
            <a:ext cx="0" cy="371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793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B6C812-7CB1-40BD-8CF4-BB882B6E19F4}"/>
              </a:ext>
            </a:extLst>
          </p:cNvPr>
          <p:cNvSpPr txBox="1"/>
          <p:nvPr/>
        </p:nvSpPr>
        <p:spPr>
          <a:xfrm>
            <a:off x="1386146" y="950021"/>
            <a:ext cx="9353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D</a:t>
            </a:r>
            <a:r>
              <a:rPr lang="en-IN" sz="2400" dirty="0">
                <a:latin typeface="Cooper Black" panose="0208090404030B020404" pitchFamily="18" charset="0"/>
              </a:rPr>
              <a:t>ATA VISUALISATION TOOL – TABLEAU INRODUCTION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E0DE7-9D63-471B-BA15-325080B384C7}"/>
              </a:ext>
            </a:extLst>
          </p:cNvPr>
          <p:cNvSpPr txBox="1"/>
          <p:nvPr/>
        </p:nvSpPr>
        <p:spPr>
          <a:xfrm>
            <a:off x="1303019" y="1708121"/>
            <a:ext cx="10235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* Tableau is a visual analytics platform transforming the way we use data to solve problems empowering people and organizations to make the most of their data.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83B2C5-309C-4261-9527-8012D01A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04" y="2212970"/>
            <a:ext cx="4344711" cy="30656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71825D-887E-40FA-8721-61D9B7F521B1}"/>
              </a:ext>
            </a:extLst>
          </p:cNvPr>
          <p:cNvSpPr txBox="1"/>
          <p:nvPr/>
        </p:nvSpPr>
        <p:spPr>
          <a:xfrm>
            <a:off x="1303019" y="2367110"/>
            <a:ext cx="6097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* Tableau</a:t>
            </a:r>
            <a:r>
              <a:rPr lang="en-US" dirty="0"/>
              <a:t> is a powerful and fastest growing data visualization tool used in the Business Intelligence Industry. It helps in simplifying raw data in a very easily understandable format. Tableau helps create the data that can be understood by professionals at any level in an organization. It also allows non-technical users to create customized dashboards. </a:t>
            </a:r>
          </a:p>
          <a:p>
            <a:r>
              <a:rPr lang="en-US" dirty="0"/>
              <a:t>Data analysis is very fast with Tableau tool and the visualizations created are in the form of dashboards and worksheets. </a:t>
            </a:r>
          </a:p>
          <a:p>
            <a:r>
              <a:rPr lang="en-US" dirty="0"/>
              <a:t>*The best features of Tableau software 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Blending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 time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Collaboration of data</a:t>
            </a:r>
          </a:p>
        </p:txBody>
      </p:sp>
    </p:spTree>
    <p:extLst>
      <p:ext uri="{BB962C8B-B14F-4D97-AF65-F5344CB8AC3E}">
        <p14:creationId xmlns:p14="http://schemas.microsoft.com/office/powerpoint/2010/main" val="16067275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80E698-814A-47F3-8B9F-0E04387C1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" t="8482" r="8479" b="19792"/>
          <a:stretch/>
        </p:blipFill>
        <p:spPr>
          <a:xfrm>
            <a:off x="0" y="1075024"/>
            <a:ext cx="12192000" cy="5899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F093B-E726-4B49-AB31-500918AAF2F0}"/>
              </a:ext>
            </a:extLst>
          </p:cNvPr>
          <p:cNvSpPr txBox="1"/>
          <p:nvPr/>
        </p:nvSpPr>
        <p:spPr>
          <a:xfrm>
            <a:off x="1841501" y="150690"/>
            <a:ext cx="850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showing the type of employees leaving the job</a:t>
            </a:r>
          </a:p>
        </p:txBody>
      </p:sp>
    </p:spTree>
    <p:extLst>
      <p:ext uri="{BB962C8B-B14F-4D97-AF65-F5344CB8AC3E}">
        <p14:creationId xmlns:p14="http://schemas.microsoft.com/office/powerpoint/2010/main" val="29717055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BE63-0143-4829-8FF2-F0BBAE8C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399"/>
            <a:ext cx="9601200" cy="102869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Major factors contributing to employee attrition as observed from the graphs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CEE5-5977-4DAE-8D8B-6CE86249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47775"/>
            <a:ext cx="9601200" cy="522135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b="1" u="sng" dirty="0">
                <a:solidFill>
                  <a:srgbClr val="0070C0"/>
                </a:solidFill>
              </a:rPr>
              <a:t>No promotion in the last 5 years- </a:t>
            </a:r>
          </a:p>
          <a:p>
            <a:r>
              <a:rPr lang="en-IN" dirty="0"/>
              <a:t>Employees tend to quit  if there is no promotional aspect to their job to  keep them motivated.</a:t>
            </a:r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457200" indent="-457200">
              <a:buAutoNum type="arabicParenR" startAt="2"/>
            </a:pPr>
            <a:r>
              <a:rPr lang="en-IN" b="1" u="sng" dirty="0">
                <a:solidFill>
                  <a:srgbClr val="0070C0"/>
                </a:solidFill>
              </a:rPr>
              <a:t>Time spent at the company-</a:t>
            </a:r>
          </a:p>
          <a:p>
            <a:r>
              <a:rPr lang="en-IN" dirty="0"/>
              <a:t>There is a higher chance of an employee resigning his job after completing 3 years of work.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arenR" startAt="3"/>
            </a:pPr>
            <a:r>
              <a:rPr lang="en-IN" b="1" u="sng" dirty="0">
                <a:solidFill>
                  <a:srgbClr val="0070C0"/>
                </a:solidFill>
              </a:rPr>
              <a:t>Salary-</a:t>
            </a:r>
          </a:p>
          <a:p>
            <a:r>
              <a:rPr lang="en-IN" dirty="0"/>
              <a:t>The lower the income higher are the chances of leaving the job.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arenR" startAt="4"/>
            </a:pPr>
            <a:r>
              <a:rPr lang="en-IN" b="1" u="sng" dirty="0">
                <a:solidFill>
                  <a:srgbClr val="0070C0"/>
                </a:solidFill>
              </a:rPr>
              <a:t>Accidents at workplace-</a:t>
            </a:r>
          </a:p>
          <a:p>
            <a:r>
              <a:rPr lang="en-IN" dirty="0"/>
              <a:t>This raises question on the safety of the employee at workplace which is also a determining factor for employee turnover. </a:t>
            </a:r>
          </a:p>
          <a:p>
            <a:pPr marL="457200" indent="-457200">
              <a:buAutoNum type="arabicParenR" startAt="3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3690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EC1-ADFD-47AF-BADB-D1B33E51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15" y="103684"/>
            <a:ext cx="10699105" cy="4538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Output Screenshots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3D1C-851B-4D12-8229-58A23CFB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7" y="557508"/>
            <a:ext cx="10606343" cy="62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5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EC1-ADFD-47AF-BADB-D1B33E51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15" y="103684"/>
            <a:ext cx="10699105" cy="4538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Output Screenshots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3D1C-851B-4D12-8229-58A23CFB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777" y="703920"/>
            <a:ext cx="10606343" cy="59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2458</TotalTime>
  <Words>1399</Words>
  <Application>Microsoft Office PowerPoint</Application>
  <PresentationFormat>Widescreen</PresentationFormat>
  <Paragraphs>373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Bahnschrift Condensed</vt:lpstr>
      <vt:lpstr>Bahnschrift SemiLight</vt:lpstr>
      <vt:lpstr>Calibri</vt:lpstr>
      <vt:lpstr>Calibri Light</vt:lpstr>
      <vt:lpstr>Candara</vt:lpstr>
      <vt:lpstr>Cooper Black</vt:lpstr>
      <vt:lpstr>Open Sans</vt:lpstr>
      <vt:lpstr>Times New Roman</vt:lpstr>
      <vt:lpstr>Tw Cen MT</vt:lpstr>
      <vt:lpstr>Wingdings</vt:lpstr>
      <vt:lpstr>Office Theme</vt:lpstr>
      <vt:lpstr>1_Droplet</vt:lpstr>
      <vt:lpstr>Droplet</vt:lpstr>
      <vt:lpstr>PowerPoint Presentation</vt:lpstr>
      <vt:lpstr>INTRODUCTON </vt:lpstr>
      <vt:lpstr>Problem Statement</vt:lpstr>
      <vt:lpstr>PowerPoint Presentation</vt:lpstr>
      <vt:lpstr>PowerPoint Presentation</vt:lpstr>
      <vt:lpstr>PowerPoint Presentation</vt:lpstr>
      <vt:lpstr>Major factors contributing to employee attrition as observed from the graphs are:</vt:lpstr>
      <vt:lpstr>Output Screenshots</vt:lpstr>
      <vt:lpstr>Output Screenshots</vt:lpstr>
      <vt:lpstr>Output Screenshots</vt:lpstr>
      <vt:lpstr>Output Screenshots</vt:lpstr>
      <vt:lpstr>Output Screenshots</vt:lpstr>
      <vt:lpstr>Output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bibiliography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B.Deekshitha Reddy</dc:creator>
  <cp:lastModifiedBy>Keerthi Reddy</cp:lastModifiedBy>
  <cp:revision>91</cp:revision>
  <dcterms:created xsi:type="dcterms:W3CDTF">2019-09-23T14:42:36Z</dcterms:created>
  <dcterms:modified xsi:type="dcterms:W3CDTF">2024-02-01T06:58:28Z</dcterms:modified>
</cp:coreProperties>
</file>