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327" y="5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70" dirty="0"/>
              <a:t> </a:t>
            </a:r>
            <a:r>
              <a:rPr spc="-5" dirty="0"/>
              <a:t>Mishra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70" dirty="0"/>
              <a:t> </a:t>
            </a:r>
            <a:r>
              <a:rPr spc="-5" dirty="0"/>
              <a:t>Mishra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70" dirty="0"/>
              <a:t> </a:t>
            </a:r>
            <a:r>
              <a:rPr spc="-5" dirty="0"/>
              <a:t>Mishra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70" dirty="0"/>
              <a:t> </a:t>
            </a:r>
            <a:r>
              <a:rPr spc="-5" dirty="0"/>
              <a:t>Mishra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70" dirty="0"/>
              <a:t> </a:t>
            </a:r>
            <a:r>
              <a:rPr spc="-5" dirty="0"/>
              <a:t>Mishra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5947" y="781938"/>
            <a:ext cx="1070010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5947" y="1472012"/>
            <a:ext cx="10700105" cy="4070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606034" y="6464680"/>
            <a:ext cx="9810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70" dirty="0"/>
              <a:t> </a:t>
            </a:r>
            <a:r>
              <a:rPr spc="-5" dirty="0"/>
              <a:t>Mishra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3" y="1231391"/>
              <a:ext cx="9916668" cy="265023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4974" y="1546301"/>
            <a:ext cx="839279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spc="-60" dirty="0">
                <a:latin typeface="Arial"/>
                <a:cs typeface="Arial"/>
              </a:rPr>
              <a:t>CREDIT</a:t>
            </a:r>
            <a:r>
              <a:rPr sz="9600" b="1" spc="-95" dirty="0">
                <a:latin typeface="Arial"/>
                <a:cs typeface="Arial"/>
              </a:rPr>
              <a:t> </a:t>
            </a:r>
            <a:r>
              <a:rPr sz="9600" b="1" spc="25" dirty="0">
                <a:latin typeface="Arial"/>
                <a:cs typeface="Arial"/>
              </a:rPr>
              <a:t>CARD</a:t>
            </a:r>
            <a:endParaRPr sz="9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71935" y="6426504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26719" y="3121151"/>
            <a:ext cx="11261090" cy="3235960"/>
            <a:chOff x="426719" y="3121151"/>
            <a:chExt cx="11261090" cy="323596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24288" y="4593335"/>
              <a:ext cx="1763268" cy="176326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6719" y="3121151"/>
              <a:ext cx="3535679" cy="160477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6719" y="3989831"/>
              <a:ext cx="5832348" cy="160477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870305" y="3331540"/>
            <a:ext cx="4907915" cy="1764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spc="-770" dirty="0">
                <a:solidFill>
                  <a:srgbClr val="FFC000"/>
                </a:solidFill>
                <a:latin typeface="Arial MT"/>
                <a:cs typeface="Arial MT"/>
              </a:rPr>
              <a:t>WEEKLY</a:t>
            </a:r>
            <a:endParaRPr sz="5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5700" spc="-685" dirty="0">
                <a:solidFill>
                  <a:srgbClr val="FFC000"/>
                </a:solidFill>
                <a:latin typeface="Arial MT"/>
                <a:cs typeface="Arial MT"/>
              </a:rPr>
              <a:t>S</a:t>
            </a:r>
            <a:r>
              <a:rPr sz="5700" spc="-975" dirty="0">
                <a:solidFill>
                  <a:srgbClr val="FFC000"/>
                </a:solidFill>
                <a:latin typeface="Arial MT"/>
                <a:cs typeface="Arial MT"/>
              </a:rPr>
              <a:t>T</a:t>
            </a:r>
            <a:r>
              <a:rPr sz="5700" spc="-1035" dirty="0">
                <a:solidFill>
                  <a:srgbClr val="FFC000"/>
                </a:solidFill>
                <a:latin typeface="Arial MT"/>
                <a:cs typeface="Arial MT"/>
              </a:rPr>
              <a:t>A</a:t>
            </a:r>
            <a:r>
              <a:rPr sz="5700" spc="-685" dirty="0">
                <a:solidFill>
                  <a:srgbClr val="FFC000"/>
                </a:solidFill>
                <a:latin typeface="Arial MT"/>
                <a:cs typeface="Arial MT"/>
              </a:rPr>
              <a:t>TUS</a:t>
            </a:r>
            <a:r>
              <a:rPr sz="5700" spc="-285" dirty="0">
                <a:solidFill>
                  <a:srgbClr val="FFC000"/>
                </a:solidFill>
                <a:latin typeface="Arial MT"/>
                <a:cs typeface="Arial MT"/>
              </a:rPr>
              <a:t> </a:t>
            </a:r>
            <a:r>
              <a:rPr sz="5700" spc="-730" dirty="0">
                <a:solidFill>
                  <a:srgbClr val="FFC000"/>
                </a:solidFill>
                <a:latin typeface="Arial MT"/>
                <a:cs typeface="Arial MT"/>
              </a:rPr>
              <a:t>REPO</a:t>
            </a:r>
            <a:r>
              <a:rPr sz="5700" spc="-830" dirty="0">
                <a:solidFill>
                  <a:srgbClr val="FFC000"/>
                </a:solidFill>
                <a:latin typeface="Arial MT"/>
                <a:cs typeface="Arial MT"/>
              </a:rPr>
              <a:t>R</a:t>
            </a:r>
            <a:r>
              <a:rPr sz="5700" spc="-630" dirty="0">
                <a:solidFill>
                  <a:srgbClr val="FFC000"/>
                </a:solidFill>
                <a:latin typeface="Arial MT"/>
                <a:cs typeface="Arial MT"/>
              </a:rPr>
              <a:t>T</a:t>
            </a:r>
            <a:endParaRPr sz="5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5947" y="465226"/>
            <a:ext cx="7980680" cy="4823460"/>
          </a:xfrm>
          <a:prstGeom prst="rect">
            <a:avLst/>
          </a:prstGeom>
        </p:spPr>
        <p:txBody>
          <a:bodyPr vert="horz" wrap="square" lIns="0" tIns="328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90"/>
              </a:spcBef>
            </a:pPr>
            <a:r>
              <a:rPr sz="4000" spc="-5" dirty="0">
                <a:solidFill>
                  <a:srgbClr val="FFC000"/>
                </a:solidFill>
                <a:latin typeface="Arial Black"/>
                <a:cs typeface="Arial Black"/>
              </a:rPr>
              <a:t>Content</a:t>
            </a:r>
            <a:r>
              <a:rPr sz="4000" spc="-15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sz="4000" spc="-5" dirty="0">
                <a:solidFill>
                  <a:srgbClr val="FFC000"/>
                </a:solidFill>
                <a:latin typeface="Arial Black"/>
                <a:cs typeface="Arial Black"/>
              </a:rPr>
              <a:t>in</a:t>
            </a:r>
            <a:r>
              <a:rPr sz="4000" spc="-10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sz="4000" spc="-5" dirty="0">
                <a:solidFill>
                  <a:srgbClr val="FFC000"/>
                </a:solidFill>
                <a:latin typeface="Arial Black"/>
                <a:cs typeface="Arial Black"/>
              </a:rPr>
              <a:t>this</a:t>
            </a:r>
            <a:r>
              <a:rPr sz="4000" spc="-15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sz="4000" spc="-5" dirty="0">
                <a:solidFill>
                  <a:srgbClr val="FFC000"/>
                </a:solidFill>
                <a:latin typeface="Arial Black"/>
                <a:cs typeface="Arial Black"/>
              </a:rPr>
              <a:t>tutorial video</a:t>
            </a:r>
            <a:endParaRPr sz="4000">
              <a:latin typeface="Arial Black"/>
              <a:cs typeface="Arial Black"/>
            </a:endParaRPr>
          </a:p>
          <a:p>
            <a:pPr marL="777875" indent="-744220">
              <a:lnSpc>
                <a:spcPct val="100000"/>
              </a:lnSpc>
              <a:spcBef>
                <a:spcPts val="2485"/>
              </a:spcBef>
              <a:buAutoNum type="arabicPeriod"/>
              <a:tabLst>
                <a:tab pos="777875" algn="l"/>
                <a:tab pos="778510" algn="l"/>
              </a:tabLst>
            </a:pP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sz="4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objective</a:t>
            </a:r>
            <a:endParaRPr sz="4000">
              <a:latin typeface="Calibri"/>
              <a:cs typeface="Calibri"/>
            </a:endParaRPr>
          </a:p>
          <a:p>
            <a:pPr marL="777875" indent="-744220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777875" algn="l"/>
                <a:tab pos="778510" algn="l"/>
              </a:tabLst>
            </a:pP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4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endParaRPr sz="4000">
              <a:latin typeface="Calibri"/>
              <a:cs typeface="Calibri"/>
            </a:endParaRPr>
          </a:p>
          <a:p>
            <a:pPr marL="777875" indent="-744220">
              <a:lnSpc>
                <a:spcPct val="100000"/>
              </a:lnSpc>
              <a:spcBef>
                <a:spcPts val="1005"/>
              </a:spcBef>
              <a:buAutoNum type="arabicPeriod"/>
              <a:tabLst>
                <a:tab pos="777875" algn="l"/>
                <a:tab pos="778510" algn="l"/>
              </a:tabLst>
            </a:pP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4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processing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DAX</a:t>
            </a:r>
            <a:endParaRPr sz="4000">
              <a:latin typeface="Calibri"/>
              <a:cs typeface="Calibri"/>
            </a:endParaRPr>
          </a:p>
          <a:p>
            <a:pPr marL="777875" indent="-744220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777875" algn="l"/>
                <a:tab pos="778510" algn="l"/>
              </a:tabLst>
            </a:pP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Dashboard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insights</a:t>
            </a:r>
            <a:endParaRPr sz="4000">
              <a:latin typeface="Calibri"/>
              <a:cs typeface="Calibri"/>
            </a:endParaRPr>
          </a:p>
          <a:p>
            <a:pPr marL="777875" indent="-744220">
              <a:lnSpc>
                <a:spcPct val="100000"/>
              </a:lnSpc>
              <a:spcBef>
                <a:spcPts val="994"/>
              </a:spcBef>
              <a:buAutoNum type="arabicPeriod"/>
              <a:tabLst>
                <a:tab pos="777875" algn="l"/>
                <a:tab pos="778510" algn="l"/>
              </a:tabLst>
            </a:pP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Export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share</a:t>
            </a:r>
            <a:r>
              <a:rPr sz="4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90688" y="2275332"/>
            <a:ext cx="4401311" cy="381609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5947" y="781938"/>
            <a:ext cx="7203440" cy="4929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FFC000"/>
                </a:solidFill>
                <a:latin typeface="Arial Black"/>
                <a:cs typeface="Arial Black"/>
              </a:rPr>
              <a:t>Project</a:t>
            </a:r>
            <a:r>
              <a:rPr sz="4000" spc="-35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sz="4000" spc="-20" dirty="0">
                <a:solidFill>
                  <a:srgbClr val="FFC000"/>
                </a:solidFill>
                <a:latin typeface="Arial Black"/>
                <a:cs typeface="Arial Black"/>
              </a:rPr>
              <a:t>Objective</a:t>
            </a:r>
            <a:endParaRPr sz="4000">
              <a:latin typeface="Arial Black"/>
              <a:cs typeface="Arial Black"/>
            </a:endParaRPr>
          </a:p>
          <a:p>
            <a:pPr marL="12700" marR="5080">
              <a:lnSpc>
                <a:spcPct val="90000"/>
              </a:lnSpc>
              <a:spcBef>
                <a:spcPts val="3570"/>
              </a:spcBef>
            </a:pPr>
            <a:r>
              <a:rPr sz="4000" spc="-18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develop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 comprehensive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credit </a:t>
            </a:r>
            <a:r>
              <a:rPr sz="4000" spc="-8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30" dirty="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weekly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dashboard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provides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real-time</a:t>
            </a:r>
            <a:r>
              <a:rPr sz="4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insights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65" dirty="0">
                <a:solidFill>
                  <a:srgbClr val="FFFFFF"/>
                </a:solidFill>
                <a:latin typeface="Calibri"/>
                <a:cs typeface="Calibri"/>
              </a:rPr>
              <a:t>key </a:t>
            </a:r>
            <a:r>
              <a:rPr sz="4000" spc="-8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performance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metrics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and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trends,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enabling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30" dirty="0">
                <a:solidFill>
                  <a:srgbClr val="FFFFFF"/>
                </a:solidFill>
                <a:latin typeface="Calibri"/>
                <a:cs typeface="Calibri"/>
              </a:rPr>
              <a:t>stakeholders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monitor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and 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analyze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credit </a:t>
            </a:r>
            <a:r>
              <a:rPr sz="4000" spc="-30" dirty="0">
                <a:solidFill>
                  <a:srgbClr val="FFFFFF"/>
                </a:solidFill>
                <a:latin typeface="Calibri"/>
                <a:cs typeface="Calibri"/>
              </a:rPr>
              <a:t>card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operations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45" dirty="0">
                <a:solidFill>
                  <a:srgbClr val="FFFFFF"/>
                </a:solidFill>
                <a:latin typeface="Calibri"/>
                <a:cs typeface="Calibri"/>
              </a:rPr>
              <a:t>effectively.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153400" y="1548383"/>
            <a:ext cx="3773804" cy="4913630"/>
            <a:chOff x="8153400" y="1548383"/>
            <a:chExt cx="3773804" cy="49136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06939" y="1633727"/>
              <a:ext cx="1379220" cy="6553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51464" y="2147315"/>
              <a:ext cx="705612" cy="69646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82939" y="2080259"/>
              <a:ext cx="961644" cy="95554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53400" y="2636519"/>
              <a:ext cx="3773424" cy="382524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85147" y="1548383"/>
              <a:ext cx="836676" cy="760476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5947" y="781938"/>
            <a:ext cx="80467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5" dirty="0"/>
              <a:t>Import</a:t>
            </a:r>
            <a:r>
              <a:rPr spc="-20" dirty="0"/>
              <a:t> </a:t>
            </a:r>
            <a:r>
              <a:rPr spc="-25" dirty="0"/>
              <a:t>data</a:t>
            </a:r>
            <a:r>
              <a:rPr spc="-15" dirty="0"/>
              <a:t> </a:t>
            </a:r>
            <a:r>
              <a:rPr spc="-5" dirty="0"/>
              <a:t>to </a:t>
            </a:r>
            <a:r>
              <a:rPr spc="-10" dirty="0"/>
              <a:t>SQL</a:t>
            </a:r>
            <a:r>
              <a:rPr spc="-5" dirty="0"/>
              <a:t> </a:t>
            </a:r>
            <a:r>
              <a:rPr spc="-10" dirty="0"/>
              <a:t>database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5947" y="1637563"/>
            <a:ext cx="5507355" cy="205295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756285" indent="-744220">
              <a:lnSpc>
                <a:spcPct val="100000"/>
              </a:lnSpc>
              <a:spcBef>
                <a:spcPts val="615"/>
              </a:spcBef>
              <a:buAutoNum type="arabicPeriod"/>
              <a:tabLst>
                <a:tab pos="756285" algn="l"/>
                <a:tab pos="756920" algn="l"/>
              </a:tabLst>
            </a:pP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Prepare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 csv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file</a:t>
            </a:r>
            <a:endParaRPr sz="4000">
              <a:latin typeface="Calibri"/>
              <a:cs typeface="Calibri"/>
            </a:endParaRPr>
          </a:p>
          <a:p>
            <a:pPr marL="756285" indent="-744220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756285" algn="l"/>
                <a:tab pos="756920" algn="l"/>
              </a:tabLst>
            </a:pP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sz="4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tables</a:t>
            </a:r>
            <a:r>
              <a:rPr sz="4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endParaRPr sz="4000">
              <a:latin typeface="Calibri"/>
              <a:cs typeface="Calibri"/>
            </a:endParaRPr>
          </a:p>
          <a:p>
            <a:pPr marL="756285" indent="-744220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756285" algn="l"/>
                <a:tab pos="756920" algn="l"/>
              </a:tabLst>
            </a:pP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import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csv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2052" y="3268979"/>
            <a:ext cx="900683" cy="81838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6390894" y="4258817"/>
            <a:ext cx="3529965" cy="1160145"/>
            <a:chOff x="6390894" y="4258817"/>
            <a:chExt cx="3529965" cy="116014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09944" y="4277867"/>
              <a:ext cx="3491484" cy="112166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400419" y="4268342"/>
              <a:ext cx="3510915" cy="1141095"/>
            </a:xfrm>
            <a:custGeom>
              <a:avLst/>
              <a:gdLst/>
              <a:ahLst/>
              <a:cxnLst/>
              <a:rect l="l" t="t" r="r" b="b"/>
              <a:pathLst>
                <a:path w="3510915" h="1141095">
                  <a:moveTo>
                    <a:pt x="0" y="1140713"/>
                  </a:moveTo>
                  <a:lnTo>
                    <a:pt x="3510534" y="1140713"/>
                  </a:lnTo>
                  <a:lnTo>
                    <a:pt x="3510534" y="0"/>
                  </a:lnTo>
                  <a:lnTo>
                    <a:pt x="0" y="0"/>
                  </a:lnTo>
                  <a:lnTo>
                    <a:pt x="0" y="1140713"/>
                  </a:lnTo>
                  <a:close/>
                </a:path>
              </a:pathLst>
            </a:custGeom>
            <a:ln w="190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82200" y="4216908"/>
            <a:ext cx="899922" cy="758189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0207752" y="1546860"/>
            <a:ext cx="1106805" cy="1619250"/>
            <a:chOff x="10207752" y="1546860"/>
            <a:chExt cx="1106805" cy="161925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07752" y="1546860"/>
              <a:ext cx="1106424" cy="110032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07624" y="2674620"/>
              <a:ext cx="180594" cy="38633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19232" y="2816352"/>
              <a:ext cx="227838" cy="34975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92384" y="2823972"/>
              <a:ext cx="290322" cy="342138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5947" y="781938"/>
            <a:ext cx="350075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DAX</a:t>
            </a:r>
            <a:r>
              <a:rPr spc="-90" dirty="0"/>
              <a:t> </a:t>
            </a:r>
            <a:r>
              <a:rPr spc="-5" dirty="0"/>
              <a:t>Queries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7076" y="3473196"/>
            <a:ext cx="4344924" cy="25176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45947" y="1552062"/>
            <a:ext cx="7964805" cy="46056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AgeGroup</a:t>
            </a:r>
            <a:r>
              <a:rPr sz="16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SWITCH(</a:t>
            </a:r>
            <a:endParaRPr sz="1600">
              <a:latin typeface="Calibri"/>
              <a:cs typeface="Calibri"/>
            </a:endParaRPr>
          </a:p>
          <a:p>
            <a:pPr marL="196850">
              <a:lnSpc>
                <a:spcPct val="100000"/>
              </a:lnSpc>
              <a:spcBef>
                <a:spcPts val="204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TRUE(),</a:t>
            </a:r>
            <a:endParaRPr sz="1600">
              <a:latin typeface="Calibri"/>
              <a:cs typeface="Calibri"/>
            </a:endParaRPr>
          </a:p>
          <a:p>
            <a:pPr marL="242570" algn="just">
              <a:lnSpc>
                <a:spcPct val="100000"/>
              </a:lnSpc>
              <a:spcBef>
                <a:spcPts val="195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&lt;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30,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"20-30",</a:t>
            </a:r>
            <a:endParaRPr sz="1600">
              <a:latin typeface="Calibri"/>
              <a:cs typeface="Calibri"/>
            </a:endParaRPr>
          </a:p>
          <a:p>
            <a:pPr marL="242570" marR="5080" algn="just">
              <a:lnSpc>
                <a:spcPct val="110400"/>
              </a:lnSpc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&gt;= 30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&amp;&amp;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&lt; 40, "30-40",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&gt;= 40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&amp;&amp;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&lt; 50, "40-50",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&gt;= 50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&amp;&amp;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&lt; 60, "50-60",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60,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"60+",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209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"unknown"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190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50">
              <a:latin typeface="Calibri"/>
              <a:cs typeface="Calibri"/>
            </a:endParaRPr>
          </a:p>
          <a:p>
            <a:pPr marL="242570" marR="5880735" indent="-230504">
              <a:lnSpc>
                <a:spcPct val="110000"/>
              </a:lnSpc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IncomeGroup</a:t>
            </a:r>
            <a:r>
              <a:rPr sz="16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SWITCH( </a:t>
            </a:r>
            <a:r>
              <a:rPr sz="1600" spc="-3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TRUE(),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204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&lt;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35000,</a:t>
            </a:r>
            <a:r>
              <a:rPr sz="16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"Low",</a:t>
            </a:r>
            <a:endParaRPr sz="1600">
              <a:latin typeface="Calibri"/>
              <a:cs typeface="Calibri"/>
            </a:endParaRPr>
          </a:p>
          <a:p>
            <a:pPr marL="242570" marR="651510">
              <a:lnSpc>
                <a:spcPct val="110000"/>
              </a:lnSpc>
              <a:spcBef>
                <a:spcPts val="15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35000</a:t>
            </a:r>
            <a:r>
              <a:rPr sz="16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&amp;&amp;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&lt;70000,</a:t>
            </a:r>
            <a:r>
              <a:rPr sz="16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"Med", </a:t>
            </a:r>
            <a:r>
              <a:rPr sz="1600" spc="-3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70000,</a:t>
            </a:r>
            <a:r>
              <a:rPr sz="16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"High",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200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"unknown"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5947" y="781938"/>
            <a:ext cx="350075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DAX</a:t>
            </a:r>
            <a:r>
              <a:rPr spc="-90" dirty="0"/>
              <a:t> </a:t>
            </a:r>
            <a:r>
              <a:rPr spc="-5" dirty="0"/>
              <a:t>Queries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7076" y="3473196"/>
            <a:ext cx="4344924" cy="25176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45947" y="1715516"/>
            <a:ext cx="9453880" cy="3896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week_num2</a:t>
            </a:r>
            <a:r>
              <a:rPr sz="16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WEEKNUM('public</a:t>
            </a:r>
            <a:r>
              <a:rPr sz="16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cc_detail'[week_start_date])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1600" b="1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cc_detail'[annual_fees]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16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cc_detail'[total_trans_amt]</a:t>
            </a:r>
            <a:r>
              <a:rPr sz="16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16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cc_detail'[interest_earned]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50">
              <a:latin typeface="Calibri"/>
              <a:cs typeface="Calibri"/>
            </a:endParaRPr>
          </a:p>
          <a:p>
            <a:pPr marL="196850" marR="6122670" indent="-184785">
              <a:lnSpc>
                <a:spcPct val="110700"/>
              </a:lnSpc>
              <a:spcBef>
                <a:spcPts val="5"/>
              </a:spcBef>
            </a:pP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Current_week_Reveneue</a:t>
            </a:r>
            <a:r>
              <a:rPr sz="1600" b="1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CALCULATE( </a:t>
            </a:r>
            <a:r>
              <a:rPr sz="1600" spc="-3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SUM('public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cc_detail'[Revenue]),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FILTER(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190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ALL('public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cc_detail'),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204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</a:t>
            </a:r>
            <a:r>
              <a:rPr sz="16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MAX('public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cc_detail'[week_num2])))</a:t>
            </a:r>
            <a:endParaRPr sz="1600">
              <a:latin typeface="Calibri"/>
              <a:cs typeface="Calibri"/>
            </a:endParaRPr>
          </a:p>
          <a:p>
            <a:pPr marL="196850" marR="6038215" indent="-184785">
              <a:lnSpc>
                <a:spcPct val="110700"/>
              </a:lnSpc>
              <a:spcBef>
                <a:spcPts val="1390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Previous_week_Reveneue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=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CALCULATE( </a:t>
            </a:r>
            <a:r>
              <a:rPr sz="1600" spc="-3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SUM('public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cc_detail'[Revenue]),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FILTER(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190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ALL('public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cc_detail'),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204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</a:t>
            </a:r>
            <a:r>
              <a:rPr sz="16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MAX('public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cc_detail'[week_num2])-1))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3247" y="781938"/>
            <a:ext cx="99961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8700770" algn="l"/>
              </a:tabLst>
            </a:pPr>
            <a:r>
              <a:rPr dirty="0"/>
              <a:t>Project</a:t>
            </a:r>
            <a:r>
              <a:rPr spc="10" dirty="0"/>
              <a:t> </a:t>
            </a:r>
            <a:r>
              <a:rPr spc="-5" dirty="0"/>
              <a:t>Insights-</a:t>
            </a:r>
            <a:r>
              <a:rPr spc="35" dirty="0"/>
              <a:t> </a:t>
            </a:r>
            <a:r>
              <a:rPr spc="-35" dirty="0"/>
              <a:t>Week</a:t>
            </a:r>
            <a:r>
              <a:rPr spc="10" dirty="0"/>
              <a:t> </a:t>
            </a:r>
            <a:r>
              <a:rPr spc="-5" dirty="0"/>
              <a:t>53</a:t>
            </a:r>
            <a:r>
              <a:rPr spc="10" dirty="0"/>
              <a:t> </a:t>
            </a:r>
            <a:r>
              <a:rPr dirty="0"/>
              <a:t>(31</a:t>
            </a:r>
            <a:r>
              <a:rPr sz="3975" baseline="25157" dirty="0"/>
              <a:t>st	</a:t>
            </a:r>
            <a:r>
              <a:rPr sz="4000" spc="-10" dirty="0"/>
              <a:t>Dec)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8427719" y="2019300"/>
            <a:ext cx="3538854" cy="4409440"/>
            <a:chOff x="8427719" y="2019300"/>
            <a:chExt cx="3538854" cy="44094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58883" y="2019300"/>
              <a:ext cx="1789176" cy="8503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27719" y="2840736"/>
              <a:ext cx="3538728" cy="358749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45947" y="1508433"/>
            <a:ext cx="10269220" cy="500457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200" b="1" spc="-35" dirty="0">
                <a:solidFill>
                  <a:srgbClr val="FFFFFF"/>
                </a:solidFill>
                <a:latin typeface="Calibri"/>
                <a:cs typeface="Calibri"/>
              </a:rPr>
              <a:t>WoW</a:t>
            </a: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FFFFFF"/>
                </a:solidFill>
                <a:latin typeface="Calibri"/>
                <a:cs typeface="Calibri"/>
              </a:rPr>
              <a:t>change:</a:t>
            </a:r>
            <a:endParaRPr sz="2200" dirty="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increased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28.8%,</a:t>
            </a:r>
            <a:endParaRPr sz="2000" dirty="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Amt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&amp;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Count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increased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xx%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xx%</a:t>
            </a:r>
            <a:endParaRPr sz="2000" dirty="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Customer count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increased by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xx%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200" b="1" spc="-10" dirty="0">
                <a:solidFill>
                  <a:srgbClr val="FFFFFF"/>
                </a:solidFill>
                <a:latin typeface="Calibri"/>
                <a:cs typeface="Calibri"/>
              </a:rPr>
              <a:t>Overview</a:t>
            </a:r>
            <a:r>
              <a:rPr sz="2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Calibri"/>
                <a:cs typeface="Calibri"/>
              </a:rPr>
              <a:t>YTD:</a:t>
            </a:r>
            <a:endParaRPr sz="2200" dirty="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revenue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57M</a:t>
            </a:r>
            <a:endParaRPr sz="2000" dirty="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interest</a:t>
            </a:r>
            <a:r>
              <a:rPr sz="20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8M</a:t>
            </a:r>
            <a:endParaRPr sz="2000" dirty="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transaction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amount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46M</a:t>
            </a:r>
            <a:endParaRPr sz="2000" dirty="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Male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customers</a:t>
            </a:r>
            <a:r>
              <a:rPr sz="20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contributing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31M,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female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26M</a:t>
            </a:r>
            <a:endParaRPr sz="2000" dirty="0">
              <a:latin typeface="Calibri"/>
              <a:cs typeface="Calibri"/>
            </a:endParaRPr>
          </a:p>
          <a:p>
            <a:pPr marL="454659" marR="3837304" indent="-360045">
              <a:lnSpc>
                <a:spcPct val="70000"/>
              </a:lnSpc>
              <a:spcBef>
                <a:spcPts val="994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Blue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Silver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credit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contributing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to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93%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overall </a:t>
            </a:r>
            <a:r>
              <a:rPr sz="2000" spc="-4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transactions</a:t>
            </a:r>
            <a:endParaRPr sz="2000" dirty="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TX,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NY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CA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contributing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68%</a:t>
            </a:r>
            <a:endParaRPr sz="2000" dirty="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Overall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Activation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is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57.5%</a:t>
            </a:r>
            <a:endParaRPr sz="2000" dirty="0">
              <a:latin typeface="Calibri"/>
              <a:cs typeface="Calibri"/>
            </a:endParaRPr>
          </a:p>
          <a:p>
            <a:pPr marL="454659" indent="-360045">
              <a:lnSpc>
                <a:spcPts val="223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Delinquent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is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6.06%</a:t>
            </a:r>
            <a:endParaRPr sz="2000" dirty="0">
              <a:latin typeface="Calibri"/>
              <a:cs typeface="Calibri"/>
            </a:endParaRPr>
          </a:p>
          <a:p>
            <a:pPr marR="5080" algn="r">
              <a:lnSpc>
                <a:spcPts val="1989"/>
              </a:lnSpc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5947" y="781938"/>
            <a:ext cx="40703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5" dirty="0"/>
              <a:t>Add</a:t>
            </a:r>
            <a:r>
              <a:rPr spc="-40" dirty="0"/>
              <a:t> </a:t>
            </a:r>
            <a:r>
              <a:rPr spc="-5" dirty="0"/>
              <a:t>to</a:t>
            </a:r>
            <a:r>
              <a:rPr spc="-45" dirty="0"/>
              <a:t> </a:t>
            </a:r>
            <a:r>
              <a:rPr spc="5" dirty="0"/>
              <a:t>resume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5947" y="1472012"/>
            <a:ext cx="7958455" cy="407098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Credit </a:t>
            </a:r>
            <a:r>
              <a:rPr sz="3200" b="1" spc="-15" dirty="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sz="32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financial</a:t>
            </a:r>
            <a:r>
              <a:rPr sz="32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dashboard</a:t>
            </a:r>
            <a:r>
              <a:rPr sz="32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3200" b="1" spc="-20" dirty="0">
                <a:solidFill>
                  <a:srgbClr val="FFFFFF"/>
                </a:solidFill>
                <a:latin typeface="Calibri"/>
                <a:cs typeface="Calibri"/>
              </a:rPr>
              <a:t> Power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BI:</a:t>
            </a:r>
            <a:endParaRPr sz="3200">
              <a:latin typeface="Calibri"/>
              <a:cs typeface="Calibri"/>
            </a:endParaRPr>
          </a:p>
          <a:p>
            <a:pPr marL="372110" marR="25400" indent="-360045">
              <a:lnSpc>
                <a:spcPts val="3020"/>
              </a:lnSpc>
              <a:spcBef>
                <a:spcPts val="1075"/>
              </a:spcBef>
              <a:buFont typeface="Arial MT"/>
              <a:buChar char="•"/>
              <a:tabLst>
                <a:tab pos="372110" algn="l"/>
                <a:tab pos="372745" algn="l"/>
              </a:tabLst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Developed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interactive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dashboard</a:t>
            </a:r>
            <a:r>
              <a:rPr sz="2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using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customer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database, </a:t>
            </a:r>
            <a:r>
              <a:rPr sz="2800" spc="-6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provide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real-time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insights.</a:t>
            </a:r>
            <a:endParaRPr sz="2800">
              <a:latin typeface="Calibri"/>
              <a:cs typeface="Calibri"/>
            </a:endParaRPr>
          </a:p>
          <a:p>
            <a:pPr marL="372110" marR="340995" indent="-360045">
              <a:lnSpc>
                <a:spcPts val="3030"/>
              </a:lnSpc>
              <a:spcBef>
                <a:spcPts val="1000"/>
              </a:spcBef>
              <a:buFont typeface="Arial MT"/>
              <a:buChar char="•"/>
              <a:tabLst>
                <a:tab pos="372110" algn="l"/>
                <a:tab pos="372745" algn="l"/>
              </a:tabLst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Streamlined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processing</a:t>
            </a:r>
            <a:r>
              <a:rPr sz="28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&amp;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r>
              <a:rPr sz="2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monitor </a:t>
            </a:r>
            <a:r>
              <a:rPr sz="2800" spc="-6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key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performance</a:t>
            </a:r>
            <a:r>
              <a:rPr sz="2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metrics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trends.</a:t>
            </a:r>
            <a:endParaRPr sz="2800">
              <a:latin typeface="Calibri"/>
              <a:cs typeface="Calibri"/>
            </a:endParaRPr>
          </a:p>
          <a:p>
            <a:pPr marL="372110" marR="240665" indent="-360045" algn="just">
              <a:lnSpc>
                <a:spcPts val="3020"/>
              </a:lnSpc>
              <a:spcBef>
                <a:spcPts val="994"/>
              </a:spcBef>
              <a:buFont typeface="Arial MT"/>
              <a:buChar char="•"/>
              <a:tabLst>
                <a:tab pos="372745" algn="l"/>
              </a:tabLst>
            </a:pP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Shared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actionable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insights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stakeholders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based </a:t>
            </a:r>
            <a:r>
              <a:rPr sz="2800" spc="-6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dashboard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findings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support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decision-making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processes.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9116" y="3134867"/>
            <a:ext cx="3128772" cy="312877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567</Words>
  <Application>Microsoft Office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Arial MT</vt:lpstr>
      <vt:lpstr>Calibri</vt:lpstr>
      <vt:lpstr>Office Theme</vt:lpstr>
      <vt:lpstr>CREDIT CARD</vt:lpstr>
      <vt:lpstr>PowerPoint Presentation</vt:lpstr>
      <vt:lpstr>PowerPoint Presentation</vt:lpstr>
      <vt:lpstr>Import data to SQL database</vt:lpstr>
      <vt:lpstr>DAX Queries</vt:lpstr>
      <vt:lpstr>DAX Queries</vt:lpstr>
      <vt:lpstr>Project Insights- Week 53 (31st Dec)</vt:lpstr>
      <vt:lpstr>Add to resume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Analyst Roadmap</dc:title>
  <dc:creator>Rishabh Mishra</dc:creator>
  <cp:lastModifiedBy>Vinay Pratap Singh</cp:lastModifiedBy>
  <cp:revision>1</cp:revision>
  <dcterms:created xsi:type="dcterms:W3CDTF">2024-08-06T21:30:01Z</dcterms:created>
  <dcterms:modified xsi:type="dcterms:W3CDTF">2024-08-06T22:47:56Z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2024-04-16T00:00:00Z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2024-08-06T00:00:00Z</vt:filetime>
  </property>
</Properties>
</file>