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3" r:id="rId6"/>
  </p:sldMasterIdLst>
  <p:notesMasterIdLst>
    <p:notesMasterId r:id="rId17"/>
  </p:notesMasterIdLst>
  <p:sldIdLst>
    <p:sldId id="293" r:id="rId7"/>
    <p:sldId id="343" r:id="rId8"/>
    <p:sldId id="310" r:id="rId9"/>
    <p:sldId id="344" r:id="rId10"/>
    <p:sldId id="345" r:id="rId11"/>
    <p:sldId id="346" r:id="rId12"/>
    <p:sldId id="348" r:id="rId13"/>
    <p:sldId id="350" r:id="rId14"/>
    <p:sldId id="349" r:id="rId15"/>
    <p:sldId id="35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99"/>
    <a:srgbClr val="A31D27"/>
    <a:srgbClr val="8D6D9F"/>
    <a:srgbClr val="1A7B9E"/>
    <a:srgbClr val="DE8F45"/>
    <a:srgbClr val="D93B47"/>
    <a:srgbClr val="2E6CA4"/>
    <a:srgbClr val="E9E9E6"/>
    <a:srgbClr val="7D9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73595" autoAdjust="0"/>
  </p:normalViewPr>
  <p:slideViewPr>
    <p:cSldViewPr snapToGrid="0">
      <p:cViewPr varScale="1">
        <p:scale>
          <a:sx n="60" d="100"/>
          <a:sy n="60" d="100"/>
        </p:scale>
        <p:origin x="16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5374-D808-4EAB-B241-AE29BF842794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C193-7655-4556-ABEC-FB27439A6C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28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main goal of this research to devise and validate a network slicing ring fencing ratio through an iterative heuristic energy-aware non-convex equation that converges in energy consumption by speed and refined computational execution time. Against a consistent convergence criterion,  the iterative heuristic energy-aware non-convex equation reported an efficiency gain of 91% in total energy consumption with cooling against a heuristic AUGMENT non-convex algorithm</a:t>
            </a:r>
            <a:r>
              <a:rPr lang="en-US" dirty="0"/>
              <a:t> and Priority Selection Offloading Algorithm.</a:t>
            </a:r>
          </a:p>
          <a:p>
            <a:endParaRPr lang="en-IE" dirty="0"/>
          </a:p>
          <a:p>
            <a:r>
              <a:rPr lang="en-IE" dirty="0"/>
              <a:t>The iterative heuristic energy-aware non-convex equation is well suited for heterogeneous architectures whose workloads vary to meet user service demand modelled by network operators. With a dataset and optimisation equation that idealises energy-efficient practices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 R 10"/>
              </a:rPr>
              <a:t>, the carbon footprint of large-scale data centers incorporating aggregated architectures is significantly reduced.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M R 10"/>
            </a:endParaRPr>
          </a:p>
          <a:p>
            <a:r>
              <a:rPr lang="en-IE" dirty="0"/>
              <a:t>Significant contributions for the increased search space in the incorporated algorithmic programs such as discretisation with increased complexity were leveraged by the supervisor, Mr Yasantha Samarawickrama. Implementing role-based IAM access with encryption of computational network resource data could be discussed as future recommendations in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1C193-7655-4556-ABEC-FB27439A6C0C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3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C193-7655-4556-ABEC-FB27439A6C0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346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C193-7655-4556-ABEC-FB27439A6C0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7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C193-7655-4556-ABEC-FB27439A6C0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389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C193-7655-4556-ABEC-FB27439A6C0C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468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C193-7655-4556-ABEC-FB27439A6C0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85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0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40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8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062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82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37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37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254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67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03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898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1050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47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157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795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25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563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338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25645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6171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9960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447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339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4634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023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1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1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8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89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70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8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 userDrawn="1"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 userDrawn="1"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/>
              <a:t>      </a:t>
            </a:r>
          </a:p>
        </p:txBody>
      </p:sp>
      <p:sp>
        <p:nvSpPr>
          <p:cNvPr id="9" name="Parallelogram 8"/>
          <p:cNvSpPr/>
          <p:nvPr userDrawn="1"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87882" y="365124"/>
            <a:ext cx="936881" cy="7406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l="3535" t="15190" r="1237" b="11650"/>
          <a:stretch/>
        </p:blipFill>
        <p:spPr>
          <a:xfrm>
            <a:off x="10472588" y="160338"/>
            <a:ext cx="1524812" cy="925033"/>
          </a:xfrm>
          <a:prstGeom prst="rect">
            <a:avLst/>
          </a:prstGeom>
        </p:spPr>
      </p:pic>
      <p:sp>
        <p:nvSpPr>
          <p:cNvPr id="12" name="Flowchart: Manual Input 11"/>
          <p:cNvSpPr/>
          <p:nvPr userDrawn="1"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2461" y="636845"/>
            <a:ext cx="10515600" cy="299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9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313B-E513-456C-B44B-7B83D8B872DA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1352-4EDD-4E25-9F43-1094390CCB27}" type="datetimeFigureOut">
              <a:rPr lang="en-IE" smtClean="0"/>
              <a:t>11/12/2024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731874" y="-730676"/>
            <a:ext cx="1584251" cy="3045600"/>
          </a:xfrm>
          <a:prstGeom prst="corner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35" t="15190" r="1237" b="11650"/>
          <a:stretch/>
        </p:blipFill>
        <p:spPr>
          <a:xfrm>
            <a:off x="10363701" y="268145"/>
            <a:ext cx="1392231" cy="844602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848600" y="2256940"/>
            <a:ext cx="10344381" cy="138089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B19100"/>
                </a:solidFill>
              </a:rPr>
              <a:t>Devising an Ideal Network Slicing Ring Fencing Ratio for Cloud Energy Infrastructure</a:t>
            </a:r>
            <a:endParaRPr lang="en-IE" sz="4800" dirty="0">
              <a:solidFill>
                <a:srgbClr val="B19100"/>
              </a:solidFill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911F57E8-EDF0-4671-ABEF-25EC81861994}"/>
              </a:ext>
            </a:extLst>
          </p:cNvPr>
          <p:cNvSpPr txBox="1">
            <a:spLocks/>
          </p:cNvSpPr>
          <p:nvPr/>
        </p:nvSpPr>
        <p:spPr>
          <a:xfrm>
            <a:off x="319596" y="4782026"/>
            <a:ext cx="11436335" cy="138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Student name: Vinay Sriram Iyer					Student ID: x23203595  </a:t>
            </a:r>
            <a:endParaRPr lang="en-IE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51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D111-5E4B-DB2D-06F0-E324F1E11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101724"/>
            <a:ext cx="9156700" cy="576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75" dirty="0"/>
              <a:t>Kwak, J. et al. (2017). Dynamic network slicing and resource allocation for heterogeneous wireless services, 2017 IEEE 28th Annual International Symposium on Personal, Indoor, and Mobile Radio Communications (PIMRC), IEEE, pp. 1–5.</a:t>
            </a:r>
          </a:p>
          <a:p>
            <a:pPr marL="0" indent="0">
              <a:buNone/>
            </a:pPr>
            <a:r>
              <a:rPr lang="en-IE" sz="1275" dirty="0"/>
              <a:t>Lorincz, J., Kukuruzovi´c, A. and Blaˇzevi´c, Z. (2024). A comprehensive overview of network slicing for improving the energy efficiency of fifth-generation networks, Sensors24(10): 3242.</a:t>
            </a:r>
          </a:p>
          <a:p>
            <a:pPr marL="0" indent="0">
              <a:buNone/>
            </a:pPr>
            <a:r>
              <a:rPr lang="en-IE" sz="1275" dirty="0"/>
              <a:t>Mao, Y., Zhang, J. and Letaief, K. (2016). Dynamic computation offloading for mobile-edge computing with energy harvesting devices, IEEE Journal on Selected Areas in Communications 34(12): 3590–3605.</a:t>
            </a:r>
          </a:p>
          <a:p>
            <a:pPr marL="0" indent="0">
              <a:buNone/>
            </a:pPr>
            <a:r>
              <a:rPr lang="en-IE" sz="1275" dirty="0"/>
              <a:t>Masoudi, M. et al. (2022). Energy-optimal end-to-end network slicing in cloud-based architecture, IEEE Open Journal of the Communications Society 3: 574–592.</a:t>
            </a:r>
          </a:p>
          <a:p>
            <a:pPr marL="0" indent="0">
              <a:buNone/>
            </a:pPr>
            <a:r>
              <a:rPr lang="en-IE" sz="1275" dirty="0"/>
              <a:t>Mesodiakaki, A. et al. (2021). 5G-COMPLETE: End-to-end Resource Allocation in Highly Heterogeneous Beyond 5G Networks, 2021 IEEE 4th 5G World Forum (5GWF),IEEE, pp. 412–417.</a:t>
            </a:r>
          </a:p>
          <a:p>
            <a:pPr marL="0" indent="0">
              <a:buNone/>
            </a:pPr>
            <a:r>
              <a:rPr lang="en-IE" sz="1275" dirty="0"/>
              <a:t>Saxena, S. and Sivalingam, K. M. (2022). Slice admission control using overbooking for enhancing provider revenue in 5g networks, NOMS 2022-2022 IEEE/IFIP Network Operations and Management Symposium, pp. 1–7.</a:t>
            </a:r>
          </a:p>
          <a:p>
            <a:pPr marL="0" indent="0">
              <a:buNone/>
            </a:pPr>
            <a:r>
              <a:rPr lang="en-IE" sz="1275" dirty="0"/>
              <a:t>Sriram, A. et al. (2019). Joint functional splitting and content placement for green hybrid cran, 2019 IEEE 30th Annual International Symposium on Personal, Indoor and Mobile Radio Communications (PIMRC), IEEE, pp. 1–7.</a:t>
            </a:r>
          </a:p>
          <a:p>
            <a:pPr marL="0" indent="0">
              <a:buNone/>
            </a:pPr>
            <a:r>
              <a:rPr lang="en-IE" sz="1275" dirty="0"/>
              <a:t>Tao, X. et al. (2017). Performance guaranteed computation offloading for mobile-edge cloud computing, IEEE Wireless Communications Letters 6(6): 774–777. Accessed: 1August 2024.URL: https://research.ebsco.com/linkprocessor/plink?id=ab850cc6-e715-3ac5-ab6e-4b657e94f6d3</a:t>
            </a:r>
          </a:p>
          <a:p>
            <a:pPr marL="0" indent="0">
              <a:buNone/>
            </a:pPr>
            <a:r>
              <a:rPr lang="en-IE" sz="1275" dirty="0"/>
              <a:t>Xiang, H., Zhou, W., Daneshmand, M. and Peng, M. (2017). Network slicing in fog radio access networks: Issues and challenges, IEEE Communications Magazine 55(12): 110–116.</a:t>
            </a:r>
          </a:p>
          <a:p>
            <a:pPr marL="0" indent="0">
              <a:buNone/>
            </a:pPr>
            <a:r>
              <a:rPr lang="en-IE" sz="1275" dirty="0"/>
              <a:t>Zhang, K. et al. (2016). Energy-efficient offloading for mobile edge computing in 5g heterogeneous networks, IEEE Access 4: 5896–5907.</a:t>
            </a:r>
          </a:p>
          <a:p>
            <a:pPr marL="0" indent="0">
              <a:buNone/>
            </a:pPr>
            <a:r>
              <a:rPr lang="en-IE" sz="1275" dirty="0"/>
              <a:t>Zhang, W., Kosta, S. and Mogensen, P. (2023). A scheduling method for tasks and services in iiot multi-cloud environments, 2023 19th International Conference on Distributed Computing in Smart Systems and the Internet of Things (DCOSS-IoT), IEEE, pp. 293–300.</a:t>
            </a:r>
          </a:p>
          <a:p>
            <a:pPr marL="0" indent="0">
              <a:buNone/>
            </a:pPr>
            <a:r>
              <a:rPr lang="en-IE" sz="1275" dirty="0"/>
              <a:t>Zhang, Y. et al. (2023). Joint resource allocation and task offloading for hybrid noma-assisted mec network with network slicing, 2023 25th International Conference on Advanced Communication Technology (ICACT), pp. 164–170.</a:t>
            </a:r>
          </a:p>
          <a:p>
            <a:endParaRPr lang="en-IN" sz="1275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430A4E-2F34-9CCC-1C03-F3D33F62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36588"/>
            <a:ext cx="10515600" cy="300037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IE" dirty="0"/>
              <a:t>eferences</a:t>
            </a:r>
          </a:p>
        </p:txBody>
      </p:sp>
    </p:spTree>
    <p:extLst>
      <p:ext uri="{BB962C8B-B14F-4D97-AF65-F5344CB8AC3E}">
        <p14:creationId xmlns:p14="http://schemas.microsoft.com/office/powerpoint/2010/main" val="4877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IE" dirty="0" err="1"/>
              <a:t>utline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79736" y="1522244"/>
            <a:ext cx="1112610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Introduction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Literature review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Methodology and Design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Evaluation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Main outcomes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400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0747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IE" dirty="0" err="1"/>
              <a:t>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4061" y="1262737"/>
            <a:ext cx="8084232" cy="4350054"/>
          </a:xfrm>
          <a:ln>
            <a:noFill/>
          </a:ln>
        </p:spPr>
        <p:txBody>
          <a:bodyPr>
            <a:noAutofit/>
          </a:bodyPr>
          <a:lstStyle/>
          <a:p>
            <a:r>
              <a:rPr lang="en-IE" sz="2600" dirty="0"/>
              <a:t>Heterogeneous cloud topologies fail to efficiently balance the Quality of Service (QoS) requirements for varied workload resource and user centric characteristics.</a:t>
            </a:r>
          </a:p>
          <a:p>
            <a:pPr marL="0" indent="0">
              <a:buNone/>
            </a:pPr>
            <a:endParaRPr lang="en-IE" sz="2600" dirty="0"/>
          </a:p>
          <a:p>
            <a:r>
              <a:rPr lang="en-IE" sz="2600" dirty="0"/>
              <a:t>An advantageous approach for cloud topologies is to ‘map’ out network resources efficiently in ‘high-quality’ network slices with improved ring fences through an iterative heuristic energy-aware non-convex equation.</a:t>
            </a:r>
          </a:p>
          <a:p>
            <a:pPr marL="0" indent="0">
              <a:buNone/>
            </a:pPr>
            <a:endParaRPr lang="en-IE" sz="2600" dirty="0"/>
          </a:p>
          <a:p>
            <a:r>
              <a:rPr lang="en-IE" sz="2600" dirty="0"/>
              <a:t>The goal of benchmarking this optimisation equation is to refine convergence in energy consumption with computational execution time.</a:t>
            </a:r>
          </a:p>
          <a:p>
            <a:endParaRPr lang="en-IE" sz="2600" dirty="0"/>
          </a:p>
          <a:p>
            <a:endParaRPr lang="en-IE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2E3B1-B92C-5225-075E-9A29C36E0B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531144"/>
            <a:ext cx="4268470" cy="37719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DD99C-C5E4-93CE-F2F9-120CD85D7778}"/>
              </a:ext>
            </a:extLst>
          </p:cNvPr>
          <p:cNvSpPr txBox="1"/>
          <p:nvPr/>
        </p:nvSpPr>
        <p:spPr>
          <a:xfrm>
            <a:off x="7886700" y="5326856"/>
            <a:ext cx="426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1. Centralised orchestration-based f-RAN network access slicing likened to the uneven network slicing ring fencing architecture in this project.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1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95838" y="1097637"/>
                <a:ext cx="9040262" cy="435005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E" b="1" dirty="0"/>
                  <a:t>Leveraging the desired ‘Network Slicing Parameters’:</a:t>
                </a:r>
              </a:p>
              <a:p>
                <a:pPr marL="0" indent="0">
                  <a:buNone/>
                </a:pPr>
                <a:r>
                  <a:rPr lang="en-IE" dirty="0"/>
                  <a:t>A holistic cloud energy framework that accounts for joint optimisation, communication and computational with SLA requirements that are non-vendor centric.</a:t>
                </a:r>
              </a:p>
              <a:p>
                <a:pPr marL="0" indent="0">
                  <a:buNone/>
                </a:pPr>
                <a:r>
                  <a:rPr lang="en-IE" b="1" dirty="0"/>
                  <a:t>Incorporating QoS through latency constraints:</a:t>
                </a:r>
              </a:p>
              <a:p>
                <a:pPr marL="0" indent="0">
                  <a:buNone/>
                </a:pPr>
                <a:r>
                  <a:rPr lang="en-IE" dirty="0"/>
                  <a:t>Incorporating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𝐷𝑚𝑖𝑛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𝐷𝑚𝑎𝑥</m:t>
                    </m:r>
                  </m:oMath>
                </a14:m>
                <a:r>
                  <a:rPr lang="en-IE" dirty="0"/>
                  <a:t> as latency constraints ensures baseline performance levels to a defined threshold with the specific ring-isolation efficiency.</a:t>
                </a:r>
              </a:p>
              <a:p>
                <a:pPr marL="0" indent="0">
                  <a:buNone/>
                </a:pPr>
                <a:r>
                  <a:rPr lang="en-IE" b="1" dirty="0"/>
                  <a:t>Incorporating Dynamic Voltage Scaling(DVS):</a:t>
                </a:r>
              </a:p>
              <a:p>
                <a:pPr marL="0" indent="0">
                  <a:buNone/>
                </a:pPr>
                <a:r>
                  <a:rPr lang="en-IE" dirty="0"/>
                  <a:t>Chip Design technique accounting for energy consumption should factor energy-aware scheduling with computational offloading which shall significantly lower per-task energy consumption.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5838" y="1097637"/>
                <a:ext cx="9040262" cy="4350054"/>
              </a:xfrm>
              <a:blipFill>
                <a:blip r:embed="rId3"/>
                <a:stretch>
                  <a:fillRect l="-1416" t="-2241" b="-35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90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Methodology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5961" y="1123037"/>
            <a:ext cx="8084232" cy="295445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100" b="1" dirty="0"/>
              <a:t>The Proposed Iterative Heuristic Energy-Aware Non-Convex Optimisation Equation:</a:t>
            </a:r>
          </a:p>
          <a:p>
            <a:pPr marL="0" indent="0">
              <a:buNone/>
            </a:pPr>
            <a:r>
              <a:rPr lang="en-IE" sz="2100" dirty="0"/>
              <a:t>The total energy consumption equation shall be expressed as the sum of energy consumption through the central cloud model, network slice, ring fence and network resource:</a:t>
            </a:r>
          </a:p>
          <a:p>
            <a:pPr marL="0" indent="0">
              <a:buNone/>
            </a:pPr>
            <a:endParaRPr lang="en-IE" sz="2100" dirty="0"/>
          </a:p>
          <a:p>
            <a:pPr marL="0" indent="0">
              <a:buNone/>
            </a:pPr>
            <a:endParaRPr lang="en-IE" sz="2100" dirty="0"/>
          </a:p>
          <a:p>
            <a:pPr marL="0" indent="0">
              <a:buNone/>
            </a:pPr>
            <a:endParaRPr lang="en-IE" sz="21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10221E-226B-2743-3582-1B839AFD4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54" y="1127124"/>
            <a:ext cx="4048962" cy="487997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E7F0-6757-ECCA-7481-BD4735E80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" y="2731293"/>
            <a:ext cx="8152710" cy="1490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3D5B9-A106-9FCD-9ECD-4E9B6776F3BB}"/>
              </a:ext>
            </a:extLst>
          </p:cNvPr>
          <p:cNvSpPr txBox="1"/>
          <p:nvPr/>
        </p:nvSpPr>
        <p:spPr>
          <a:xfrm>
            <a:off x="-87816" y="4221793"/>
            <a:ext cx="84341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dirty="0"/>
              <a:t>Preprocessing the GWA-T-12 Bitbrains Dataset and assessing performance with evaluating scalability through CloudSim and AWS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dirty="0"/>
              <a:t>Proposed Uneven Network Slicing Ring Fencing Architectural Diagrams for benchmarking the incorporated heuristic AUGMENT non-convex algorithm and priority selection offloading algorithm against a consistent convergence criterion.</a:t>
            </a:r>
          </a:p>
          <a:p>
            <a:endParaRPr lang="en-IN" sz="2100" b="1" dirty="0"/>
          </a:p>
          <a:p>
            <a:endParaRPr lang="en-IN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E4F67-1187-ADF9-45EC-D2957A684CC0}"/>
              </a:ext>
            </a:extLst>
          </p:cNvPr>
          <p:cNvSpPr txBox="1"/>
          <p:nvPr/>
        </p:nvSpPr>
        <p:spPr>
          <a:xfrm>
            <a:off x="7922446" y="6007100"/>
            <a:ext cx="426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2. Aggregated Uneven Network Slicing Ring Fencing Architecture for assessing scalability.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4061" y="1173836"/>
            <a:ext cx="8084232" cy="57349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100" b="1" dirty="0"/>
              <a:t>Conducted three experimental tests on the basis of optimising the network slicing ring to fencing ratio to idealise the iterative heuristic energy-aware non-convex equation:</a:t>
            </a:r>
          </a:p>
          <a:p>
            <a:pPr marL="0" indent="0">
              <a:buNone/>
            </a:pPr>
            <a:r>
              <a:rPr lang="en-IE" sz="2100" b="1" dirty="0"/>
              <a:t>Experimental Outcome 1: Preprocessing ‘GWA-T-12’ Bitbrains:</a:t>
            </a:r>
          </a:p>
          <a:p>
            <a:r>
              <a:rPr lang="en-IE" sz="2100" dirty="0"/>
              <a:t>preprocessed_rnd.csv reported an improved network bandwidth of 26% and 44% decrease in CPU utilisation as compared to preprocessed_fastStorage.csv.</a:t>
            </a:r>
          </a:p>
          <a:p>
            <a:pPr marL="0" indent="0">
              <a:buNone/>
            </a:pPr>
            <a:r>
              <a:rPr lang="en-IE" sz="2100" b="1" dirty="0"/>
              <a:t>Experimental Outcome 2: Evaluating Baseline Simulation Performance:</a:t>
            </a:r>
          </a:p>
          <a:p>
            <a:r>
              <a:rPr lang="en-IE" sz="2100" dirty="0"/>
              <a:t>The iterative heuristic energy-aware non-convex algorithmic program reported a small efficiency gain of 3% in energy consumption falling within acceptable limits. </a:t>
            </a:r>
          </a:p>
          <a:p>
            <a:r>
              <a:rPr lang="en-IE" sz="2100" b="1" dirty="0"/>
              <a:t>Experimental Outcome 3: Aggregating Scalability through real-world AWS Testing:</a:t>
            </a:r>
          </a:p>
          <a:p>
            <a:r>
              <a:rPr lang="en-IE" sz="2100" dirty="0"/>
              <a:t>An drop from 10680 kJ to 913 kJ with an efficiency gain of 91% in energy consumption with just one iteration validated the effectiveness of the final optimisation equation.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DCEF0-6AA8-706E-AE29-8A174A421691}"/>
              </a:ext>
            </a:extLst>
          </p:cNvPr>
          <p:cNvSpPr txBox="1"/>
          <p:nvPr/>
        </p:nvSpPr>
        <p:spPr>
          <a:xfrm>
            <a:off x="7960546" y="5753100"/>
            <a:ext cx="426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3. Energy Metrics for the aggregated algorithmic programs  through real-world AWS testing for evaluating performance.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B9A1B1-5960-B7A4-F39D-FEA9F26D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45" y="1135736"/>
            <a:ext cx="4224016" cy="459922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464057-97F9-7F9A-C934-A0492814EA5E}"/>
              </a:ext>
            </a:extLst>
          </p:cNvPr>
          <p:cNvCxnSpPr/>
          <p:nvPr/>
        </p:nvCxnSpPr>
        <p:spPr>
          <a:xfrm>
            <a:off x="7922446" y="5734964"/>
            <a:ext cx="4224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736619-8212-4A42-4DA6-F5208331E689}"/>
              </a:ext>
            </a:extLst>
          </p:cNvPr>
          <p:cNvCxnSpPr/>
          <p:nvPr/>
        </p:nvCxnSpPr>
        <p:spPr>
          <a:xfrm>
            <a:off x="12146461" y="1365337"/>
            <a:ext cx="0" cy="4369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90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Main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9461" y="1148437"/>
            <a:ext cx="9141862" cy="4350054"/>
          </a:xfrm>
          <a:ln>
            <a:noFill/>
          </a:ln>
        </p:spPr>
        <p:txBody>
          <a:bodyPr>
            <a:noAutofit/>
          </a:bodyPr>
          <a:lstStyle/>
          <a:p>
            <a:r>
              <a:rPr lang="en-IE" sz="2600" dirty="0"/>
              <a:t>The iterative heuristic energy-aware non-convex equation is most efficiently suited to model the network slicing to ring fencing ratio, meeting an efficiency gain of 3% and 91% by evaluating baseline simulation performance and assessing scalability.</a:t>
            </a:r>
          </a:p>
          <a:p>
            <a:endParaRPr lang="en-IE" sz="2600" dirty="0"/>
          </a:p>
          <a:p>
            <a:r>
              <a:rPr lang="en-IE" sz="2600" dirty="0"/>
              <a:t>The baseline heuristic AUGMENT non-convex algorithmic program reported a 76% in total energy consumption while the priority selection offloading algorithm reported 4 iterations on assessing scalability through AWS real-world testing.  </a:t>
            </a:r>
          </a:p>
          <a:p>
            <a:endParaRPr lang="en-IE" sz="2600" dirty="0"/>
          </a:p>
          <a:p>
            <a:r>
              <a:rPr lang="en-US" sz="2600" dirty="0"/>
              <a:t>Network architects can avail this optimisation equation to design distributed network topologies depending on the needs of the operator.</a:t>
            </a:r>
            <a:endParaRPr lang="en-IE" sz="2600" dirty="0"/>
          </a:p>
          <a:p>
            <a:endParaRPr lang="en-IE" sz="2600" dirty="0"/>
          </a:p>
          <a:p>
            <a:endParaRPr lang="en-IE" sz="2600" dirty="0"/>
          </a:p>
          <a:p>
            <a:endParaRPr lang="en-IE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7B9A6-B31B-26A6-EBE6-068895A4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699" y="1128760"/>
            <a:ext cx="3244943" cy="4695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95F10-70FD-24A6-2849-C34B25AB85A4}"/>
              </a:ext>
            </a:extLst>
          </p:cNvPr>
          <p:cNvSpPr txBox="1"/>
          <p:nvPr/>
        </p:nvSpPr>
        <p:spPr>
          <a:xfrm>
            <a:off x="8750300" y="5715000"/>
            <a:ext cx="355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4. Energy Metrics for the aggregated algorithmic programs  through real-world AWS testing for assessing scalability.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6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38" y="1084937"/>
            <a:ext cx="9370462" cy="435005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/>
              <a:t>By evaluating performance and assessing against a consistent convergence criterion, the iterative heuristic energy-aware non-convex equation was validated as a stable, optimised solution for heterogeneous architectures.</a:t>
            </a:r>
          </a:p>
          <a:p>
            <a:endParaRPr lang="en-US" sz="2400" dirty="0"/>
          </a:p>
          <a:p>
            <a:r>
              <a:rPr lang="en-US" sz="2400" dirty="0"/>
              <a:t>The same experimental objectives for the compared incorporated algorithmic programs might violate SLA constraints by each vendor.</a:t>
            </a:r>
          </a:p>
          <a:p>
            <a:endParaRPr lang="en-US" sz="2400" dirty="0"/>
          </a:p>
          <a:p>
            <a:r>
              <a:rPr lang="en-US" sz="2400" dirty="0"/>
              <a:t>Proper cost management of deployed resources through real-world testing on cloud platforms can mitigate exponential costs on large-scale organisations.</a:t>
            </a:r>
          </a:p>
          <a:p>
            <a:endParaRPr lang="en-US" sz="2400" dirty="0"/>
          </a:p>
          <a:p>
            <a:r>
              <a:rPr lang="en-US" sz="2400" dirty="0"/>
              <a:t>Security gaps can be addresses through least privilege access by IAM role-based access and aligning the final optimization equation on carbon footprint reduced data centers.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65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IE" dirty="0"/>
              <a:t>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738" y="1152668"/>
            <a:ext cx="9091061" cy="57561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300" dirty="0"/>
              <a:t>Abuajwa, O. and Mitani, S. (2024). Dynamic resource allocation for energy-efficient downlink NOMA systems in 5G networks, Heliyon 10(9).</a:t>
            </a:r>
          </a:p>
          <a:p>
            <a:pPr marL="0" indent="0">
              <a:buNone/>
            </a:pPr>
            <a:r>
              <a:rPr lang="en-IE" sz="1300" dirty="0"/>
              <a:t>Anajemba, J. et al. (2020). Optimal cooperative offloading scheme for energy efficient multi-access edge computation, IEEE Access 8: 53931–53941.</a:t>
            </a:r>
          </a:p>
          <a:p>
            <a:pPr marL="0" indent="0">
              <a:buNone/>
            </a:pPr>
            <a:r>
              <a:rPr lang="en-IE" sz="1300" dirty="0"/>
              <a:t>Auer, G. et al. (2011). How much energy is needed to run a wireless network?, IEEE Wireless Communications 18(5): 40–49.</a:t>
            </a:r>
          </a:p>
          <a:p>
            <a:pPr marL="0" indent="0">
              <a:buNone/>
            </a:pPr>
            <a:r>
              <a:rPr lang="en-IE" sz="1300" dirty="0"/>
              <a:t>Buzzi, S. et al. (2016). A survey of energy-efficient techniques for 5g networks and challenges ahead, IEEE Journal on Selected Areas in Communications 34(4): 697–709.</a:t>
            </a:r>
          </a:p>
          <a:p>
            <a:pPr marL="0" indent="0">
              <a:buNone/>
            </a:pPr>
            <a:r>
              <a:rPr lang="en-IE" sz="1300" dirty="0"/>
              <a:t>Calheiros, R. N., Ranjan, R., Beloglazov, A., Rose, C. A. F. D. and Buyya, R. (2011).CloudSim: a toolkit for modeling and simulation of cloud computing environments and evaluation of resource provisioning algorithms, Software: Practice and Experience41(1): 23–50.URL: https://doi.org/10.1002/spe.995</a:t>
            </a:r>
          </a:p>
          <a:p>
            <a:pPr marL="0" indent="0">
              <a:buNone/>
            </a:pPr>
            <a:r>
              <a:rPr lang="en-IE" sz="1300" dirty="0"/>
              <a:t>Chien, H.-T. et al. (2020). End-to-end slicing with optimized communication and computing resource allocation in multi-tenant 5g systems, IEEE Transactions on Vehicular Technology 69(2): 2079–2091.</a:t>
            </a:r>
          </a:p>
          <a:p>
            <a:pPr marL="0" indent="0">
              <a:buNone/>
            </a:pPr>
            <a:r>
              <a:rPr lang="en-IE" sz="1300" dirty="0"/>
              <a:t>Choudhary, R. and Perinpanayagam, S. (2022). Applications of Virtual Machine Using Multi-Objective Optimization Scheduling Algorithm for Improving CPU Utilization and Energy Efficiency in Cloud Computing, Energies 15(23).</a:t>
            </a:r>
          </a:p>
          <a:p>
            <a:pPr marL="0" indent="0">
              <a:buNone/>
            </a:pPr>
            <a:r>
              <a:rPr lang="en-IE" sz="1300" dirty="0"/>
              <a:t>Farreras, M. et al. (2024). Generation of a network slicing dataset: The foundations for ai-based b5g resource management, Data in Brief 55: 110738.</a:t>
            </a:r>
          </a:p>
          <a:p>
            <a:pPr marL="0" indent="0">
              <a:buNone/>
            </a:pPr>
            <a:r>
              <a:rPr lang="en-IE" sz="1300" dirty="0"/>
              <a:t>Fehske, A. et al. (2011). The global footprint of mobile communications: The ecological and economic perspective, IEEE Communications Magazine 49(8): 55–62.</a:t>
            </a:r>
          </a:p>
          <a:p>
            <a:pPr marL="0" indent="0">
              <a:buNone/>
            </a:pPr>
            <a:r>
              <a:rPr lang="en-IE" sz="1300" dirty="0"/>
              <a:t>Foukas, X. et al. (2017). Network slicing in 5g: Survey and challenges, IEEE Communications Magazine 55(5): 94–100.</a:t>
            </a:r>
          </a:p>
          <a:p>
            <a:pPr marL="0" indent="0">
              <a:buNone/>
            </a:pPr>
            <a:r>
              <a:rPr lang="en-IE" sz="1300" dirty="0"/>
              <a:t>Hossain, M. A. and Ansari, N. (2021). Energy aware latency minimization for network slicing enabled edge computing, IEEE Transactions on Green Communications and Networking 5(4): 2150–2159.</a:t>
            </a:r>
          </a:p>
          <a:p>
            <a:pPr marL="0" indent="0">
              <a:buNone/>
            </a:pPr>
            <a:r>
              <a:rPr lang="en-IE" sz="1300" dirty="0"/>
              <a:t>Huang, K., Wang, Z., Zhang, H., Fan, Z., Wan, X. and Xu, Y. (2019). Energy efficient resource allocation algorithm in multi-carrier noma systems, 2019 IEEE 20th International Conference on High Performance Switching and Routing (HPSR), pp. 1–5.</a:t>
            </a:r>
          </a:p>
          <a:p>
            <a:pPr marL="0" indent="0">
              <a:buNone/>
            </a:pPr>
            <a:endParaRPr lang="en-IE" sz="1300" dirty="0"/>
          </a:p>
          <a:p>
            <a:pPr marL="0" indent="0">
              <a:buNone/>
            </a:pPr>
            <a:endParaRPr lang="en-IE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406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69A9B15FEF84381D4C7FFC1ACB645" ma:contentTypeVersion="4" ma:contentTypeDescription="Create a new document." ma:contentTypeScope="" ma:versionID="f2388b527c458ccb5a20c0150dc91cc6">
  <xsd:schema xmlns:xsd="http://www.w3.org/2001/XMLSchema" xmlns:xs="http://www.w3.org/2001/XMLSchema" xmlns:p="http://schemas.microsoft.com/office/2006/metadata/properties" xmlns:ns2="a50c8d94-0c10-4ce5-a323-46498793fb17" targetNamespace="http://schemas.microsoft.com/office/2006/metadata/properties" ma:root="true" ma:fieldsID="bd0b69a553027ec09109b82ed53ea8bb" ns2:_="">
    <xsd:import namespace="a50c8d94-0c10-4ce5-a323-46498793fb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c8d94-0c10-4ce5-a323-46498793f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940334-28D7-452D-A43E-F03726B6B1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c8d94-0c10-4ce5-a323-46498793f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FDE279-B22A-4EF5-AAA6-BC24B1EED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07AC-AA93-4A6D-BF91-40717C85B584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2d3243f7-6c19-4845-80dd-0242ef8bf7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1796</Words>
  <Application>Microsoft Office PowerPoint</Application>
  <PresentationFormat>Widescreen</PresentationFormat>
  <Paragraphs>93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 R 10</vt:lpstr>
      <vt:lpstr>Office Theme</vt:lpstr>
      <vt:lpstr>Custom Design</vt:lpstr>
      <vt:lpstr>1_Office Theme</vt:lpstr>
      <vt:lpstr>Devising an Ideal Network Slicing Ring Fencing Ratio for Cloud Energy Infrastructure</vt:lpstr>
      <vt:lpstr>Outline</vt:lpstr>
      <vt:lpstr>Introduction</vt:lpstr>
      <vt:lpstr>Literature review</vt:lpstr>
      <vt:lpstr>Methodology and Design</vt:lpstr>
      <vt:lpstr>Evaluation</vt:lpstr>
      <vt:lpstr>Main outcomes</vt:lpstr>
      <vt:lpstr>Conclusions and future work</vt:lpstr>
      <vt:lpstr>References</vt:lpstr>
      <vt:lpstr>References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Murphy</dc:creator>
  <cp:lastModifiedBy>Vinay007 Pheonix</cp:lastModifiedBy>
  <cp:revision>86</cp:revision>
  <dcterms:created xsi:type="dcterms:W3CDTF">2017-05-04T13:25:25Z</dcterms:created>
  <dcterms:modified xsi:type="dcterms:W3CDTF">2024-12-11T11:44:13Z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33D4CE16-4E6B-44C2-A484-19BEFF62F117</vt:lpwstr>
  </property>
  <property fmtid="{D5CDD505-2E9C-101B-9397-08002B2CF9AE}" pid="3" name="ArticulatePath">
    <vt:lpwstr>School of Computing Faculty Support Network v1 16-5-2018</vt:lpwstr>
  </property>
  <property fmtid="{D5CDD505-2E9C-101B-9397-08002B2CF9AE}" pid="4" name="ContentTypeId">
    <vt:lpwstr>0x01010092769A9B15FEF84381D4C7FFC1ACB645</vt:lpwstr>
  </property>
</Properties>
</file>