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7"/>
  </p:notesMasterIdLst>
  <p:sldIdLst>
    <p:sldId id="256" r:id="rId2"/>
    <p:sldId id="296" r:id="rId3"/>
    <p:sldId id="266" r:id="rId4"/>
    <p:sldId id="297" r:id="rId5"/>
    <p:sldId id="268" r:id="rId6"/>
    <p:sldId id="298" r:id="rId7"/>
    <p:sldId id="299" r:id="rId8"/>
    <p:sldId id="300" r:id="rId9"/>
    <p:sldId id="283" r:id="rId10"/>
    <p:sldId id="301" r:id="rId11"/>
    <p:sldId id="267" r:id="rId12"/>
    <p:sldId id="304" r:id="rId13"/>
    <p:sldId id="305" r:id="rId14"/>
    <p:sldId id="306" r:id="rId15"/>
    <p:sldId id="307" r:id="rId16"/>
    <p:sldId id="303" r:id="rId17"/>
    <p:sldId id="302" r:id="rId18"/>
    <p:sldId id="308" r:id="rId19"/>
    <p:sldId id="310" r:id="rId20"/>
    <p:sldId id="269" r:id="rId21"/>
    <p:sldId id="311" r:id="rId22"/>
    <p:sldId id="312" r:id="rId23"/>
    <p:sldId id="313" r:id="rId24"/>
    <p:sldId id="314" r:id="rId25"/>
    <p:sldId id="315" r:id="rId26"/>
    <p:sldId id="318" r:id="rId27"/>
    <p:sldId id="319" r:id="rId28"/>
    <p:sldId id="320" r:id="rId29"/>
    <p:sldId id="321" r:id="rId30"/>
    <p:sldId id="322" r:id="rId31"/>
    <p:sldId id="323" r:id="rId32"/>
    <p:sldId id="324" r:id="rId33"/>
    <p:sldId id="325" r:id="rId34"/>
    <p:sldId id="327" r:id="rId35"/>
    <p:sldId id="317" r:id="rId36"/>
    <p:sldId id="328" r:id="rId37"/>
    <p:sldId id="329" r:id="rId38"/>
    <p:sldId id="330" r:id="rId39"/>
    <p:sldId id="331" r:id="rId40"/>
    <p:sldId id="332" r:id="rId41"/>
    <p:sldId id="333" r:id="rId42"/>
    <p:sldId id="342" r:id="rId43"/>
    <p:sldId id="343" r:id="rId44"/>
    <p:sldId id="334" r:id="rId45"/>
    <p:sldId id="294" r:id="rId46"/>
    <p:sldId id="295" r:id="rId47"/>
    <p:sldId id="337" r:id="rId48"/>
    <p:sldId id="338" r:id="rId49"/>
    <p:sldId id="336" r:id="rId50"/>
    <p:sldId id="335" r:id="rId51"/>
    <p:sldId id="345" r:id="rId52"/>
    <p:sldId id="265" r:id="rId53"/>
    <p:sldId id="344" r:id="rId54"/>
    <p:sldId id="346" r:id="rId55"/>
    <p:sldId id="34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5033" autoAdjust="0"/>
  </p:normalViewPr>
  <p:slideViewPr>
    <p:cSldViewPr snapToGrid="0">
      <p:cViewPr varScale="1">
        <p:scale>
          <a:sx n="78" d="100"/>
          <a:sy n="78" d="100"/>
        </p:scale>
        <p:origin x="715"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C730-4742-533E-9CE5-99C7D12AF7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2B4700-55FC-52A3-DA4B-68672EA38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275E9E-5A27-62CF-298B-F5C4DCAB0B32}"/>
              </a:ext>
            </a:extLst>
          </p:cNvPr>
          <p:cNvSpPr>
            <a:spLocks noGrp="1"/>
          </p:cNvSpPr>
          <p:nvPr>
            <p:ph type="dt" sz="half" idx="10"/>
          </p:nvPr>
        </p:nvSpPr>
        <p:spPr/>
        <p:txBody>
          <a:bodyPr/>
          <a:lstStyle/>
          <a:p>
            <a:fld id="{70C018FE-C8D6-4A9C-A702-41F1E0C1C452}" type="datetimeFigureOut">
              <a:rPr lang="en-IN" smtClean="0"/>
              <a:pPr/>
              <a:t>25-12-2024</a:t>
            </a:fld>
            <a:endParaRPr lang="en-IN"/>
          </a:p>
        </p:txBody>
      </p:sp>
      <p:sp>
        <p:nvSpPr>
          <p:cNvPr id="5" name="Footer Placeholder 4">
            <a:extLst>
              <a:ext uri="{FF2B5EF4-FFF2-40B4-BE49-F238E27FC236}">
                <a16:creationId xmlns:a16="http://schemas.microsoft.com/office/drawing/2014/main" id="{AEF1B0DA-E70F-0685-3534-E4854A6B7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FF527-3A86-EA07-74A6-5347070DCAEE}"/>
              </a:ext>
            </a:extLst>
          </p:cNvPr>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420931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240-B360-D4D5-73EE-AF5F83294C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573254-0DF8-6B73-F602-3B54B931C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DAC59-FAEE-A614-11AA-64CCE79828AB}"/>
              </a:ext>
            </a:extLst>
          </p:cNvPr>
          <p:cNvSpPr>
            <a:spLocks noGrp="1"/>
          </p:cNvSpPr>
          <p:nvPr>
            <p:ph type="dt" sz="half" idx="10"/>
          </p:nvPr>
        </p:nvSpPr>
        <p:spPr/>
        <p:txBody>
          <a:bodyPr/>
          <a:lstStyle/>
          <a:p>
            <a:fld id="{70C018FE-C8D6-4A9C-A702-41F1E0C1C452}" type="datetimeFigureOut">
              <a:rPr lang="en-IN" smtClean="0"/>
              <a:pPr/>
              <a:t>25-12-2024</a:t>
            </a:fld>
            <a:endParaRPr lang="en-IN"/>
          </a:p>
        </p:txBody>
      </p:sp>
      <p:sp>
        <p:nvSpPr>
          <p:cNvPr id="5" name="Footer Placeholder 4">
            <a:extLst>
              <a:ext uri="{FF2B5EF4-FFF2-40B4-BE49-F238E27FC236}">
                <a16:creationId xmlns:a16="http://schemas.microsoft.com/office/drawing/2014/main" id="{F9E811EA-2103-8AD6-A739-048D4FFA2D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9AA45-9D05-068D-3C0A-FAD5986B8740}"/>
              </a:ext>
            </a:extLst>
          </p:cNvPr>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05334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9F882-FDA9-8F20-7EDB-91C2D3B183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FF5172-34A8-57F6-3CA4-18647BF692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4B1676-BE10-5C9C-F014-C5EE35535C2D}"/>
              </a:ext>
            </a:extLst>
          </p:cNvPr>
          <p:cNvSpPr>
            <a:spLocks noGrp="1"/>
          </p:cNvSpPr>
          <p:nvPr>
            <p:ph type="dt" sz="half" idx="10"/>
          </p:nvPr>
        </p:nvSpPr>
        <p:spPr/>
        <p:txBody>
          <a:bodyPr/>
          <a:lstStyle/>
          <a:p>
            <a:fld id="{70C018FE-C8D6-4A9C-A702-41F1E0C1C452}" type="datetimeFigureOut">
              <a:rPr lang="en-IN" smtClean="0"/>
              <a:pPr/>
              <a:t>25-12-2024</a:t>
            </a:fld>
            <a:endParaRPr lang="en-IN"/>
          </a:p>
        </p:txBody>
      </p:sp>
      <p:sp>
        <p:nvSpPr>
          <p:cNvPr id="5" name="Footer Placeholder 4">
            <a:extLst>
              <a:ext uri="{FF2B5EF4-FFF2-40B4-BE49-F238E27FC236}">
                <a16:creationId xmlns:a16="http://schemas.microsoft.com/office/drawing/2014/main" id="{F8A189D0-7303-37BC-B379-604F5A7623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3C93F-D9CA-47EC-31AD-E559D7B6EDEB}"/>
              </a:ext>
            </a:extLst>
          </p:cNvPr>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95393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B751-EAC0-10C2-D9C8-31D9C65C2C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CE5924-2EA5-5066-2F96-9880128AC5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5B7B8D-C2B5-37BB-CE6B-68FFCA4258F7}"/>
              </a:ext>
            </a:extLst>
          </p:cNvPr>
          <p:cNvSpPr>
            <a:spLocks noGrp="1"/>
          </p:cNvSpPr>
          <p:nvPr>
            <p:ph type="dt" sz="half" idx="10"/>
          </p:nvPr>
        </p:nvSpPr>
        <p:spPr/>
        <p:txBody>
          <a:bodyPr/>
          <a:lstStyle/>
          <a:p>
            <a:r>
              <a:rPr lang="en-IN"/>
              <a:t>09-06-2016</a:t>
            </a:r>
            <a:endParaRPr lang="en-IN" dirty="0"/>
          </a:p>
        </p:txBody>
      </p:sp>
      <p:sp>
        <p:nvSpPr>
          <p:cNvPr id="5" name="Footer Placeholder 4">
            <a:extLst>
              <a:ext uri="{FF2B5EF4-FFF2-40B4-BE49-F238E27FC236}">
                <a16:creationId xmlns:a16="http://schemas.microsoft.com/office/drawing/2014/main" id="{C8501389-0B49-1299-F0E9-A8E6767F2AD4}"/>
              </a:ext>
            </a:extLst>
          </p:cNvPr>
          <p:cNvSpPr>
            <a:spLocks noGrp="1"/>
          </p:cNvSpPr>
          <p:nvPr>
            <p:ph type="ftr" sz="quarter" idx="11"/>
          </p:nvPr>
        </p:nvSpPr>
        <p:spPr/>
        <p:txBody>
          <a:bodyPr/>
          <a:lstStyle/>
          <a:p>
            <a:r>
              <a:rPr lang="en-IN"/>
              <a:t>Investment Case Study</a:t>
            </a:r>
            <a:endParaRPr lang="en-IN" dirty="0"/>
          </a:p>
        </p:txBody>
      </p:sp>
      <p:sp>
        <p:nvSpPr>
          <p:cNvPr id="6" name="Slide Number Placeholder 5">
            <a:extLst>
              <a:ext uri="{FF2B5EF4-FFF2-40B4-BE49-F238E27FC236}">
                <a16:creationId xmlns:a16="http://schemas.microsoft.com/office/drawing/2014/main" id="{F0DEE5CF-325C-827E-5E40-592046D007E9}"/>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28222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55A0-67F1-9565-F082-C28403994C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543F3C-D4F4-2404-9B72-CB8D2F23F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30E6C-8CBB-F41E-556C-62691D45BDE1}"/>
              </a:ext>
            </a:extLst>
          </p:cNvPr>
          <p:cNvSpPr>
            <a:spLocks noGrp="1"/>
          </p:cNvSpPr>
          <p:nvPr>
            <p:ph type="dt" sz="half" idx="10"/>
          </p:nvPr>
        </p:nvSpPr>
        <p:spPr/>
        <p:txBody>
          <a:bodyPr/>
          <a:lstStyle/>
          <a:p>
            <a:fld id="{70C018FE-C8D6-4A9C-A702-41F1E0C1C452}" type="datetimeFigureOut">
              <a:rPr lang="en-IN" smtClean="0"/>
              <a:pPr/>
              <a:t>25-12-2024</a:t>
            </a:fld>
            <a:endParaRPr lang="en-IN"/>
          </a:p>
        </p:txBody>
      </p:sp>
      <p:sp>
        <p:nvSpPr>
          <p:cNvPr id="5" name="Footer Placeholder 4">
            <a:extLst>
              <a:ext uri="{FF2B5EF4-FFF2-40B4-BE49-F238E27FC236}">
                <a16:creationId xmlns:a16="http://schemas.microsoft.com/office/drawing/2014/main" id="{6AC0B2DA-8AF7-3E6E-1439-46AC898D6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BDF0F-F341-2355-C537-2FBD2B6CF7D5}"/>
              </a:ext>
            </a:extLst>
          </p:cNvPr>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32298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BE52-C807-AD45-12AC-878878DB8E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FCDDCD-DD93-1444-F4D1-7E9CFB7561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4F1005-A810-F6CA-214E-05635D6F58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42027C-1BBD-727F-A20C-DDEFEF3B776E}"/>
              </a:ext>
            </a:extLst>
          </p:cNvPr>
          <p:cNvSpPr>
            <a:spLocks noGrp="1"/>
          </p:cNvSpPr>
          <p:nvPr>
            <p:ph type="dt" sz="half" idx="10"/>
          </p:nvPr>
        </p:nvSpPr>
        <p:spPr/>
        <p:txBody>
          <a:bodyPr/>
          <a:lstStyle/>
          <a:p>
            <a:fld id="{70C018FE-C8D6-4A9C-A702-41F1E0C1C452}" type="datetimeFigureOut">
              <a:rPr lang="en-IN" smtClean="0"/>
              <a:pPr/>
              <a:t>25-12-2024</a:t>
            </a:fld>
            <a:endParaRPr lang="en-IN"/>
          </a:p>
        </p:txBody>
      </p:sp>
      <p:sp>
        <p:nvSpPr>
          <p:cNvPr id="6" name="Footer Placeholder 5">
            <a:extLst>
              <a:ext uri="{FF2B5EF4-FFF2-40B4-BE49-F238E27FC236}">
                <a16:creationId xmlns:a16="http://schemas.microsoft.com/office/drawing/2014/main" id="{5C4C4348-3161-2DA2-7689-DA59708A67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A1489F-2494-0CDA-C8B4-1B0D3A828DDA}"/>
              </a:ext>
            </a:extLst>
          </p:cNvPr>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92274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8215-8BA4-DB58-A1AC-5236C03AAF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1D7D9B-C197-BE39-9C75-BB67E4EE3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B72246-C476-B211-A668-72BFD0E14A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06362A-573A-A4DF-A180-5830B4E979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951487-3A44-2BE9-D184-FF070780B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7DE2DF-FE7A-7468-A877-6434763D6B70}"/>
              </a:ext>
            </a:extLst>
          </p:cNvPr>
          <p:cNvSpPr>
            <a:spLocks noGrp="1"/>
          </p:cNvSpPr>
          <p:nvPr>
            <p:ph type="dt" sz="half" idx="10"/>
          </p:nvPr>
        </p:nvSpPr>
        <p:spPr/>
        <p:txBody>
          <a:bodyPr/>
          <a:lstStyle/>
          <a:p>
            <a:fld id="{70C018FE-C8D6-4A9C-A702-41F1E0C1C452}" type="datetimeFigureOut">
              <a:rPr lang="en-IN" smtClean="0"/>
              <a:pPr/>
              <a:t>25-12-2024</a:t>
            </a:fld>
            <a:endParaRPr lang="en-IN"/>
          </a:p>
        </p:txBody>
      </p:sp>
      <p:sp>
        <p:nvSpPr>
          <p:cNvPr id="8" name="Footer Placeholder 7">
            <a:extLst>
              <a:ext uri="{FF2B5EF4-FFF2-40B4-BE49-F238E27FC236}">
                <a16:creationId xmlns:a16="http://schemas.microsoft.com/office/drawing/2014/main" id="{B8BC190A-7A3C-7356-DE3F-DE1EC9D179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1F0E66-C919-FD74-A1BB-040063549E3B}"/>
              </a:ext>
            </a:extLst>
          </p:cNvPr>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22146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04B3-8B2F-0F68-85AA-4B6F210ED4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47684D-DE7B-A593-0112-3920351CF01D}"/>
              </a:ext>
            </a:extLst>
          </p:cNvPr>
          <p:cNvSpPr>
            <a:spLocks noGrp="1"/>
          </p:cNvSpPr>
          <p:nvPr>
            <p:ph type="dt" sz="half" idx="10"/>
          </p:nvPr>
        </p:nvSpPr>
        <p:spPr/>
        <p:txBody>
          <a:bodyPr/>
          <a:lstStyle/>
          <a:p>
            <a:fld id="{70C018FE-C8D6-4A9C-A702-41F1E0C1C452}" type="datetimeFigureOut">
              <a:rPr lang="en-IN" smtClean="0"/>
              <a:pPr/>
              <a:t>25-12-2024</a:t>
            </a:fld>
            <a:endParaRPr lang="en-IN"/>
          </a:p>
        </p:txBody>
      </p:sp>
      <p:sp>
        <p:nvSpPr>
          <p:cNvPr id="4" name="Footer Placeholder 3">
            <a:extLst>
              <a:ext uri="{FF2B5EF4-FFF2-40B4-BE49-F238E27FC236}">
                <a16:creationId xmlns:a16="http://schemas.microsoft.com/office/drawing/2014/main" id="{DDF6A38C-45D5-7641-CA46-08AF93C712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693B79-DA8B-452D-4C9C-172D08454726}"/>
              </a:ext>
            </a:extLst>
          </p:cNvPr>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91731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2AF60-6B3F-6D7E-F662-BE710BD9A760}"/>
              </a:ext>
            </a:extLst>
          </p:cNvPr>
          <p:cNvSpPr>
            <a:spLocks noGrp="1"/>
          </p:cNvSpPr>
          <p:nvPr>
            <p:ph type="dt" sz="half" idx="10"/>
          </p:nvPr>
        </p:nvSpPr>
        <p:spPr/>
        <p:txBody>
          <a:bodyPr/>
          <a:lstStyle/>
          <a:p>
            <a:fld id="{70C018FE-C8D6-4A9C-A702-41F1E0C1C452}" type="datetimeFigureOut">
              <a:rPr lang="en-IN" smtClean="0"/>
              <a:pPr/>
              <a:t>25-12-2024</a:t>
            </a:fld>
            <a:endParaRPr lang="en-IN"/>
          </a:p>
        </p:txBody>
      </p:sp>
      <p:sp>
        <p:nvSpPr>
          <p:cNvPr id="3" name="Footer Placeholder 2">
            <a:extLst>
              <a:ext uri="{FF2B5EF4-FFF2-40B4-BE49-F238E27FC236}">
                <a16:creationId xmlns:a16="http://schemas.microsoft.com/office/drawing/2014/main" id="{DB8EE7BE-2ED8-7C4C-B4F6-240ED90C4A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0CD5A3-6D55-6F7A-72E0-C78FD8DD2FFA}"/>
              </a:ext>
            </a:extLst>
          </p:cNvPr>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23382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A082-FFDE-10BD-C43D-DE500D8C1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051129-2044-0A4B-28EC-FF88BBA44B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E0844D-59D9-C6BD-2C42-C49812589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6FC7E-BF94-F288-D45B-36A89F8F7B88}"/>
              </a:ext>
            </a:extLst>
          </p:cNvPr>
          <p:cNvSpPr>
            <a:spLocks noGrp="1"/>
          </p:cNvSpPr>
          <p:nvPr>
            <p:ph type="dt" sz="half" idx="10"/>
          </p:nvPr>
        </p:nvSpPr>
        <p:spPr/>
        <p:txBody>
          <a:bodyPr/>
          <a:lstStyle/>
          <a:p>
            <a:fld id="{70C018FE-C8D6-4A9C-A702-41F1E0C1C452}" type="datetimeFigureOut">
              <a:rPr lang="en-IN" smtClean="0"/>
              <a:pPr/>
              <a:t>25-12-2024</a:t>
            </a:fld>
            <a:endParaRPr lang="en-IN"/>
          </a:p>
        </p:txBody>
      </p:sp>
      <p:sp>
        <p:nvSpPr>
          <p:cNvPr id="6" name="Footer Placeholder 5">
            <a:extLst>
              <a:ext uri="{FF2B5EF4-FFF2-40B4-BE49-F238E27FC236}">
                <a16:creationId xmlns:a16="http://schemas.microsoft.com/office/drawing/2014/main" id="{E1AF156F-469F-3019-25CF-562B046974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D46DC0-CFB4-A152-AAB8-35FCFDCC4945}"/>
              </a:ext>
            </a:extLst>
          </p:cNvPr>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426604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AD96-88E4-5610-0129-E0EAEFBD2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627B8E-8ED6-3306-ADCD-D130078C1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E1923F-641A-27B4-F5DB-748791AFB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50AAF-A078-5BD9-7E41-75157227D0EB}"/>
              </a:ext>
            </a:extLst>
          </p:cNvPr>
          <p:cNvSpPr>
            <a:spLocks noGrp="1"/>
          </p:cNvSpPr>
          <p:nvPr>
            <p:ph type="dt" sz="half" idx="10"/>
          </p:nvPr>
        </p:nvSpPr>
        <p:spPr/>
        <p:txBody>
          <a:bodyPr/>
          <a:lstStyle/>
          <a:p>
            <a:fld id="{70C018FE-C8D6-4A9C-A702-41F1E0C1C452}" type="datetimeFigureOut">
              <a:rPr lang="en-IN" smtClean="0"/>
              <a:pPr/>
              <a:t>25-12-2024</a:t>
            </a:fld>
            <a:endParaRPr lang="en-IN"/>
          </a:p>
        </p:txBody>
      </p:sp>
      <p:sp>
        <p:nvSpPr>
          <p:cNvPr id="6" name="Footer Placeholder 5">
            <a:extLst>
              <a:ext uri="{FF2B5EF4-FFF2-40B4-BE49-F238E27FC236}">
                <a16:creationId xmlns:a16="http://schemas.microsoft.com/office/drawing/2014/main" id="{F57EE563-4EF5-5F8A-3367-772C0DE768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E5AB32-2731-349C-0B58-6AAA1B8F8201}"/>
              </a:ext>
            </a:extLst>
          </p:cNvPr>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49586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4BF73-4534-AE70-3B98-580A794FC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6CBE2C-548D-EFEF-140F-700F061A34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F4C4D-9FB7-5493-3831-1D8C225A4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25-12-2024</a:t>
            </a:fld>
            <a:endParaRPr lang="en-IN" dirty="0"/>
          </a:p>
        </p:txBody>
      </p:sp>
      <p:sp>
        <p:nvSpPr>
          <p:cNvPr id="5" name="Footer Placeholder 4">
            <a:extLst>
              <a:ext uri="{FF2B5EF4-FFF2-40B4-BE49-F238E27FC236}">
                <a16:creationId xmlns:a16="http://schemas.microsoft.com/office/drawing/2014/main" id="{CD79E571-2026-8D66-8A2F-6B6B1B20A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Investment Case Study</a:t>
            </a:r>
            <a:endParaRPr lang="en-IN" dirty="0"/>
          </a:p>
        </p:txBody>
      </p:sp>
      <p:sp>
        <p:nvSpPr>
          <p:cNvPr id="6" name="Slide Number Placeholder 5">
            <a:extLst>
              <a:ext uri="{FF2B5EF4-FFF2-40B4-BE49-F238E27FC236}">
                <a16:creationId xmlns:a16="http://schemas.microsoft.com/office/drawing/2014/main" id="{D826A58E-0CDE-354E-BB4A-FFACBDFC5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a:t>1</a:t>
            </a:r>
            <a:endParaRPr lang="en-IN" dirty="0"/>
          </a:p>
        </p:txBody>
      </p:sp>
      <p:pic>
        <p:nvPicPr>
          <p:cNvPr id="7" name="Picture 6">
            <a:extLst>
              <a:ext uri="{FF2B5EF4-FFF2-40B4-BE49-F238E27FC236}">
                <a16:creationId xmlns:a16="http://schemas.microsoft.com/office/drawing/2014/main" id="{A81A49E2-CC18-E59B-D6CE-E528DDFC60D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a:extLst>
              <a:ext uri="{FF2B5EF4-FFF2-40B4-BE49-F238E27FC236}">
                <a16:creationId xmlns:a16="http://schemas.microsoft.com/office/drawing/2014/main" id="{026019FA-CEC1-ED18-5859-259A78DE9D6E}"/>
              </a:ext>
            </a:extLst>
          </p:cNvPr>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12218276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github.com/vinay1793/Lending_Club_Case_Stud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US" sz="4400" dirty="0">
                <a:latin typeface="Trebuchet MS" panose="020B0603020202020204" pitchFamily="34" charset="0"/>
              </a:rPr>
              <a:t>LENDING CLUB CASE STUDY (EDA)</a:t>
            </a:r>
            <a:endParaRPr lang="en-IN" sz="4400" dirty="0">
              <a:latin typeface="Trebuchet MS" panose="020B0603020202020204" pitchFamily="34" charset="0"/>
            </a:endParaRP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latin typeface="Trebuchet MS" panose="020B0603020202020204" pitchFamily="34" charset="0"/>
              </a:rPr>
              <a:t>Members</a:t>
            </a:r>
          </a:p>
          <a:p>
            <a:pPr algn="l"/>
            <a:r>
              <a:rPr lang="en-IN" sz="1800" dirty="0">
                <a:latin typeface="Trebuchet MS" panose="020B0603020202020204" pitchFamily="34" charset="0"/>
              </a:rPr>
              <a:t>1. Vinay Kumar</a:t>
            </a:r>
          </a:p>
          <a:p>
            <a:pPr algn="l"/>
            <a:r>
              <a:rPr lang="en-IN" sz="1800" dirty="0">
                <a:latin typeface="Trebuchet MS" panose="020B0603020202020204" pitchFamily="34" charset="0"/>
              </a:rPr>
              <a:t>2. Sharath kurup</a:t>
            </a:r>
          </a:p>
        </p:txBody>
      </p:sp>
      <p:sp>
        <p:nvSpPr>
          <p:cNvPr id="4" name="TextBox 3">
            <a:extLst>
              <a:ext uri="{FF2B5EF4-FFF2-40B4-BE49-F238E27FC236}">
                <a16:creationId xmlns:a16="http://schemas.microsoft.com/office/drawing/2014/main" id="{178D12C7-50B9-D34F-BEF0-91F9715E29D8}"/>
              </a:ext>
            </a:extLst>
          </p:cNvPr>
          <p:cNvSpPr txBox="1"/>
          <p:nvPr/>
        </p:nvSpPr>
        <p:spPr>
          <a:xfrm>
            <a:off x="1192696" y="4793845"/>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11F1-F638-EECB-BAB3-1AD041211F74}"/>
              </a:ext>
            </a:extLst>
          </p:cNvPr>
          <p:cNvSpPr>
            <a:spLocks noGrp="1"/>
          </p:cNvSpPr>
          <p:nvPr>
            <p:ph type="title"/>
          </p:nvPr>
        </p:nvSpPr>
        <p:spPr/>
        <p:txBody>
          <a:bodyPr>
            <a:normAutofit/>
          </a:bodyPr>
          <a:lstStyle/>
          <a:p>
            <a:r>
              <a:rPr lang="en-US" sz="3200" b="1" i="1" dirty="0">
                <a:latin typeface="Helvetica Neue"/>
              </a:rPr>
              <a:t>Univariate Analysis</a:t>
            </a:r>
            <a:endParaRPr lang="en-IN" sz="3200" dirty="0"/>
          </a:p>
        </p:txBody>
      </p:sp>
      <p:sp>
        <p:nvSpPr>
          <p:cNvPr id="3" name="Content Placeholder 2">
            <a:extLst>
              <a:ext uri="{FF2B5EF4-FFF2-40B4-BE49-F238E27FC236}">
                <a16:creationId xmlns:a16="http://schemas.microsoft.com/office/drawing/2014/main" id="{10076176-589C-0ADE-CF85-181264240E89}"/>
              </a:ext>
            </a:extLst>
          </p:cNvPr>
          <p:cNvSpPr>
            <a:spLocks noGrp="1"/>
          </p:cNvSpPr>
          <p:nvPr>
            <p:ph idx="1"/>
          </p:nvPr>
        </p:nvSpPr>
        <p:spPr>
          <a:xfrm>
            <a:off x="838200" y="1586204"/>
            <a:ext cx="10515600" cy="4906671"/>
          </a:xfrm>
        </p:spPr>
        <p:txBody>
          <a:bodyPr>
            <a:normAutofit/>
          </a:bodyPr>
          <a:lstStyle/>
          <a:p>
            <a:pPr marL="0" indent="0">
              <a:buNone/>
            </a:pPr>
            <a:r>
              <a:rPr lang="en-US" sz="2000" i="1" dirty="0">
                <a:latin typeface="Helvetica Neue"/>
              </a:rPr>
              <a:t>Univariate analysis is deals analysis of a single variable to understand its distribution, central tendency and dispersion.</a:t>
            </a:r>
          </a:p>
          <a:p>
            <a:pPr>
              <a:buFont typeface="Wingdings" panose="05000000000000000000" pitchFamily="2" charset="2"/>
              <a:buChar char="Ø"/>
            </a:pPr>
            <a:r>
              <a:rPr lang="en-US" sz="2000" i="1" dirty="0">
                <a:latin typeface="Helvetica Neue"/>
              </a:rPr>
              <a:t>Categorical </a:t>
            </a:r>
            <a:r>
              <a:rPr lang="en-IN" sz="2000" i="1" dirty="0">
                <a:latin typeface="Helvetica Neue"/>
              </a:rPr>
              <a:t>variable</a:t>
            </a:r>
            <a:endParaRPr lang="en-US" sz="2000" i="1" dirty="0">
              <a:latin typeface="Helvetica Neue"/>
            </a:endParaRPr>
          </a:p>
          <a:p>
            <a:pPr marL="0" indent="0">
              <a:buNone/>
            </a:pPr>
            <a:endParaRPr lang="en-US" b="1" i="1" dirty="0">
              <a:latin typeface="Helvetica Neue"/>
            </a:endParaRPr>
          </a:p>
          <a:p>
            <a:pPr marL="0" indent="0">
              <a:buNone/>
            </a:pPr>
            <a:endParaRPr lang="en-IN" b="1" i="1" dirty="0">
              <a:latin typeface="Helvetica Neue"/>
            </a:endParaRPr>
          </a:p>
          <a:p>
            <a:pPr marL="0" indent="0">
              <a:buNone/>
            </a:pPr>
            <a:endParaRPr lang="en-IN" b="1" i="1" dirty="0">
              <a:latin typeface="Helvetica Neue"/>
            </a:endParaRPr>
          </a:p>
          <a:p>
            <a:pPr>
              <a:buFont typeface="Wingdings" panose="05000000000000000000" pitchFamily="2" charset="2"/>
              <a:buChar char="Ø"/>
            </a:pPr>
            <a:r>
              <a:rPr lang="en-IN" sz="2000" i="1" dirty="0">
                <a:latin typeface="Helvetica Neue"/>
              </a:rPr>
              <a:t>Quantitative variable</a:t>
            </a:r>
          </a:p>
          <a:p>
            <a:pPr>
              <a:buFont typeface="Wingdings" panose="05000000000000000000" pitchFamily="2" charset="2"/>
              <a:buChar char="§"/>
            </a:pPr>
            <a:r>
              <a:rPr lang="en-IN" sz="1400" dirty="0">
                <a:latin typeface="Helvetica Neue"/>
              </a:rPr>
              <a:t>Interest Rate (</a:t>
            </a:r>
            <a:r>
              <a:rPr lang="en-IN" sz="1400" dirty="0" err="1">
                <a:latin typeface="Helvetica Neue"/>
              </a:rPr>
              <a:t>int_rate</a:t>
            </a:r>
            <a:r>
              <a:rPr lang="en-IN" sz="1400" dirty="0">
                <a:latin typeface="Helvetica Neue"/>
              </a:rPr>
              <a:t>)</a:t>
            </a:r>
          </a:p>
          <a:p>
            <a:pPr>
              <a:buFont typeface="Wingdings" panose="05000000000000000000" pitchFamily="2" charset="2"/>
              <a:buChar char="§"/>
            </a:pPr>
            <a:r>
              <a:rPr lang="en-IN" sz="1400" i="1" dirty="0">
                <a:latin typeface="Helvetica Neue"/>
              </a:rPr>
              <a:t>Debt to income ratio(</a:t>
            </a:r>
            <a:r>
              <a:rPr lang="en-IN" sz="1400" i="1" dirty="0" err="1">
                <a:latin typeface="Helvetica Neue"/>
              </a:rPr>
              <a:t>dti</a:t>
            </a:r>
            <a:r>
              <a:rPr lang="en-IN" sz="1400" i="1" dirty="0">
                <a:latin typeface="Helvetica Neue"/>
              </a:rPr>
              <a:t>)</a:t>
            </a:r>
          </a:p>
          <a:p>
            <a:pPr>
              <a:buFont typeface="Wingdings" panose="05000000000000000000" pitchFamily="2" charset="2"/>
              <a:buChar char="§"/>
            </a:pPr>
            <a:r>
              <a:rPr lang="en-IN" sz="1400" i="1" dirty="0">
                <a:latin typeface="Helvetica Neue"/>
              </a:rPr>
              <a:t> loan amount (</a:t>
            </a:r>
            <a:r>
              <a:rPr lang="en-IN" sz="1400" i="1" dirty="0" err="1">
                <a:latin typeface="Helvetica Neue"/>
              </a:rPr>
              <a:t>loan_amnt</a:t>
            </a:r>
            <a:r>
              <a:rPr lang="en-IN" sz="1400" i="1" dirty="0">
                <a:latin typeface="Helvetica Neue"/>
              </a:rPr>
              <a:t>)</a:t>
            </a:r>
          </a:p>
          <a:p>
            <a:pPr>
              <a:buFont typeface="Wingdings" panose="05000000000000000000" pitchFamily="2" charset="2"/>
              <a:buChar char="§"/>
            </a:pPr>
            <a:r>
              <a:rPr lang="en-IN" sz="1400" i="1" dirty="0">
                <a:latin typeface="Helvetica Neue"/>
              </a:rPr>
              <a:t>Annual income (</a:t>
            </a:r>
            <a:r>
              <a:rPr lang="en-IN" sz="1400" i="1" dirty="0" err="1">
                <a:latin typeface="Helvetica Neue"/>
              </a:rPr>
              <a:t>annual_amnt</a:t>
            </a:r>
            <a:r>
              <a:rPr lang="en-IN" sz="1400" i="1" dirty="0">
                <a:latin typeface="Helvetica Neue"/>
              </a:rPr>
              <a:t>)</a:t>
            </a:r>
          </a:p>
          <a:p>
            <a:pPr>
              <a:buFont typeface="Wingdings" panose="05000000000000000000" pitchFamily="2" charset="2"/>
              <a:buChar char="§"/>
            </a:pPr>
            <a:r>
              <a:rPr lang="en-IN" sz="1400" i="1" dirty="0">
                <a:latin typeface="Helvetica Neue"/>
              </a:rPr>
              <a:t>Monthly instalments(</a:t>
            </a:r>
            <a:r>
              <a:rPr lang="en-IN" sz="1400" i="1" dirty="0" err="1">
                <a:latin typeface="Helvetica Neue"/>
              </a:rPr>
              <a:t>installment</a:t>
            </a:r>
            <a:r>
              <a:rPr lang="en-IN" sz="1400" i="1" dirty="0">
                <a:latin typeface="Helvetica Neue"/>
              </a:rPr>
              <a:t>)</a:t>
            </a:r>
          </a:p>
          <a:p>
            <a:pPr>
              <a:buFont typeface="Wingdings" panose="05000000000000000000" pitchFamily="2" charset="2"/>
              <a:buChar char="§"/>
            </a:pPr>
            <a:r>
              <a:rPr lang="en-IN" sz="1400" i="1" dirty="0">
                <a:latin typeface="Helvetica Neue"/>
              </a:rPr>
              <a:t>Public record of bankruptcy(</a:t>
            </a:r>
            <a:r>
              <a:rPr lang="en-IN" sz="1400" i="1" dirty="0" err="1">
                <a:latin typeface="Helvetica Neue"/>
              </a:rPr>
              <a:t>pub_rec_bankruptcies</a:t>
            </a:r>
            <a:r>
              <a:rPr lang="en-IN" sz="1400" i="1" dirty="0">
                <a:latin typeface="Helvetica Neue"/>
              </a:rPr>
              <a:t>)</a:t>
            </a:r>
          </a:p>
          <a:p>
            <a:pPr marL="0" indent="0">
              <a:buNone/>
            </a:pPr>
            <a:endParaRPr lang="en-US" sz="2000" i="1" dirty="0">
              <a:latin typeface="Helvetica Neue"/>
            </a:endParaRPr>
          </a:p>
        </p:txBody>
      </p:sp>
      <p:pic>
        <p:nvPicPr>
          <p:cNvPr id="7" name="Picture 6">
            <a:extLst>
              <a:ext uri="{FF2B5EF4-FFF2-40B4-BE49-F238E27FC236}">
                <a16:creationId xmlns:a16="http://schemas.microsoft.com/office/drawing/2014/main" id="{7F84EDEB-4C5C-3674-71D2-10B2F8A88FC6}"/>
              </a:ext>
            </a:extLst>
          </p:cNvPr>
          <p:cNvPicPr>
            <a:picLocks noChangeAspect="1"/>
          </p:cNvPicPr>
          <p:nvPr/>
        </p:nvPicPr>
        <p:blipFill>
          <a:blip r:embed="rId2"/>
          <a:stretch>
            <a:fillRect/>
          </a:stretch>
        </p:blipFill>
        <p:spPr>
          <a:xfrm>
            <a:off x="2922316" y="2710261"/>
            <a:ext cx="4313294" cy="1120237"/>
          </a:xfrm>
          <a:prstGeom prst="rect">
            <a:avLst/>
          </a:prstGeom>
        </p:spPr>
      </p:pic>
    </p:spTree>
    <p:extLst>
      <p:ext uri="{BB962C8B-B14F-4D97-AF65-F5344CB8AC3E}">
        <p14:creationId xmlns:p14="http://schemas.microsoft.com/office/powerpoint/2010/main" val="324990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9946-1BD0-1F43-ACED-A0C722ADA71D}"/>
              </a:ext>
            </a:extLst>
          </p:cNvPr>
          <p:cNvSpPr>
            <a:spLocks noGrp="1"/>
          </p:cNvSpPr>
          <p:nvPr>
            <p:ph type="title"/>
          </p:nvPr>
        </p:nvSpPr>
        <p:spPr/>
        <p:txBody>
          <a:bodyPr>
            <a:normAutofit/>
          </a:bodyPr>
          <a:lstStyle/>
          <a:p>
            <a:r>
              <a:rPr lang="en-US" sz="3200" b="1" i="1" dirty="0"/>
              <a:t>Univariate Analysis(Unordered categorical)</a:t>
            </a:r>
          </a:p>
        </p:txBody>
      </p:sp>
      <p:sp>
        <p:nvSpPr>
          <p:cNvPr id="3" name="Content Placeholder 2">
            <a:extLst>
              <a:ext uri="{FF2B5EF4-FFF2-40B4-BE49-F238E27FC236}">
                <a16:creationId xmlns:a16="http://schemas.microsoft.com/office/drawing/2014/main" id="{86124F9A-244F-B544-9BD0-A771DFC2A230}"/>
              </a:ext>
            </a:extLst>
          </p:cNvPr>
          <p:cNvSpPr>
            <a:spLocks noGrp="1"/>
          </p:cNvSpPr>
          <p:nvPr>
            <p:ph idx="1"/>
          </p:nvPr>
        </p:nvSpPr>
        <p:spPr>
          <a:xfrm>
            <a:off x="838200" y="1838130"/>
            <a:ext cx="11198290" cy="5019869"/>
          </a:xfrm>
        </p:spPr>
        <p:txBody>
          <a:bodyPr/>
          <a:lstStyle/>
          <a:p>
            <a:pPr lvl="1">
              <a:buNone/>
            </a:pPr>
            <a:r>
              <a:rPr lang="en-US" dirty="0"/>
              <a:t>Loan Status                                                                              Verification Status</a:t>
            </a:r>
          </a:p>
        </p:txBody>
      </p:sp>
      <p:sp>
        <p:nvSpPr>
          <p:cNvPr id="6" name="Rectangle 5">
            <a:extLst>
              <a:ext uri="{FF2B5EF4-FFF2-40B4-BE49-F238E27FC236}">
                <a16:creationId xmlns:a16="http://schemas.microsoft.com/office/drawing/2014/main" id="{CD865759-65F0-B943-AC80-36F06C0122F7}"/>
              </a:ext>
            </a:extLst>
          </p:cNvPr>
          <p:cNvSpPr/>
          <p:nvPr/>
        </p:nvSpPr>
        <p:spPr>
          <a:xfrm>
            <a:off x="978842" y="5756988"/>
            <a:ext cx="10515600" cy="923330"/>
          </a:xfrm>
          <a:prstGeom prst="rect">
            <a:avLst/>
          </a:prstGeom>
        </p:spPr>
        <p:txBody>
          <a:bodyPr wrap="square">
            <a:spAutoFit/>
          </a:bodyPr>
          <a:lstStyle/>
          <a:p>
            <a:r>
              <a:rPr lang="en-US" b="1" dirty="0"/>
              <a:t>Observation</a:t>
            </a:r>
            <a:r>
              <a:rPr lang="en-US" dirty="0"/>
              <a:t>: </a:t>
            </a:r>
            <a:r>
              <a:rPr lang="en-US" i="1" dirty="0"/>
              <a:t>Around 14.6% of the loan are charged off. Which is high by industry standard</a:t>
            </a:r>
          </a:p>
          <a:p>
            <a:r>
              <a:rPr lang="en-US" b="1" dirty="0"/>
              <a:t>Observation: </a:t>
            </a:r>
            <a:r>
              <a:rPr lang="en-US" dirty="0"/>
              <a:t>More than 40% of loan application are not verified. This is right behavior</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999744" y="2260494"/>
            <a:ext cx="5289090" cy="3496494"/>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3E02D3AB-874E-0BA0-281E-C9528F35A7C6}"/>
              </a:ext>
            </a:extLst>
          </p:cNvPr>
          <p:cNvPicPr>
            <a:picLocks noChangeAspect="1"/>
          </p:cNvPicPr>
          <p:nvPr/>
        </p:nvPicPr>
        <p:blipFill>
          <a:blip r:embed="rId3"/>
          <a:stretch>
            <a:fillRect/>
          </a:stretch>
        </p:blipFill>
        <p:spPr>
          <a:xfrm>
            <a:off x="6191635" y="2305392"/>
            <a:ext cx="5942055" cy="3406698"/>
          </a:xfrm>
          <a:prstGeom prst="rect">
            <a:avLst/>
          </a:prstGeom>
        </p:spPr>
      </p:pic>
    </p:spTree>
    <p:extLst>
      <p:ext uri="{BB962C8B-B14F-4D97-AF65-F5344CB8AC3E}">
        <p14:creationId xmlns:p14="http://schemas.microsoft.com/office/powerpoint/2010/main" val="2067871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3B85-0449-0EAA-3BD0-43B625199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B4D83F-2DF0-C7AB-F1E8-6C82AC42AA31}"/>
              </a:ext>
            </a:extLst>
          </p:cNvPr>
          <p:cNvSpPr>
            <a:spLocks noGrp="1"/>
          </p:cNvSpPr>
          <p:nvPr>
            <p:ph type="title"/>
          </p:nvPr>
        </p:nvSpPr>
        <p:spPr/>
        <p:txBody>
          <a:bodyPr>
            <a:normAutofit/>
          </a:bodyPr>
          <a:lstStyle/>
          <a:p>
            <a:r>
              <a:rPr lang="en-US" sz="3200" b="1" i="1" dirty="0"/>
              <a:t>Univariate Analysis(Unordered categorical)</a:t>
            </a:r>
          </a:p>
        </p:txBody>
      </p:sp>
      <p:sp>
        <p:nvSpPr>
          <p:cNvPr id="3" name="Content Placeholder 2">
            <a:extLst>
              <a:ext uri="{FF2B5EF4-FFF2-40B4-BE49-F238E27FC236}">
                <a16:creationId xmlns:a16="http://schemas.microsoft.com/office/drawing/2014/main" id="{C8BCAF7A-55B9-1321-E86A-3AF4EA699310}"/>
              </a:ext>
            </a:extLst>
          </p:cNvPr>
          <p:cNvSpPr>
            <a:spLocks noGrp="1"/>
          </p:cNvSpPr>
          <p:nvPr>
            <p:ph idx="1"/>
          </p:nvPr>
        </p:nvSpPr>
        <p:spPr>
          <a:xfrm>
            <a:off x="838200" y="1690688"/>
            <a:ext cx="11468878" cy="5101998"/>
          </a:xfrm>
        </p:spPr>
        <p:txBody>
          <a:bodyPr/>
          <a:lstStyle/>
          <a:p>
            <a:pPr lvl="1">
              <a:buNone/>
            </a:pPr>
            <a:r>
              <a:rPr lang="en-US" dirty="0"/>
              <a:t>Loan Purpose</a:t>
            </a:r>
          </a:p>
        </p:txBody>
      </p:sp>
      <p:sp>
        <p:nvSpPr>
          <p:cNvPr id="6" name="Rectangle 5">
            <a:extLst>
              <a:ext uri="{FF2B5EF4-FFF2-40B4-BE49-F238E27FC236}">
                <a16:creationId xmlns:a16="http://schemas.microsoft.com/office/drawing/2014/main" id="{0519E60F-756E-DE14-A223-894E348CCDB5}"/>
              </a:ext>
            </a:extLst>
          </p:cNvPr>
          <p:cNvSpPr/>
          <p:nvPr/>
        </p:nvSpPr>
        <p:spPr>
          <a:xfrm>
            <a:off x="978842" y="5756988"/>
            <a:ext cx="10515600" cy="923330"/>
          </a:xfrm>
          <a:prstGeom prst="rect">
            <a:avLst/>
          </a:prstGeom>
        </p:spPr>
        <p:txBody>
          <a:bodyPr wrap="square">
            <a:spAutoFit/>
          </a:bodyPr>
          <a:lstStyle/>
          <a:p>
            <a:endParaRPr lang="en-US" dirty="0"/>
          </a:p>
          <a:p>
            <a:endParaRPr lang="en-US" dirty="0"/>
          </a:p>
          <a:p>
            <a:r>
              <a:rPr lang="en-US" dirty="0">
                <a:latin typeface="Helvetica Neue"/>
              </a:rPr>
              <a:t>Observation – Majority of the loan is taken for debt consolidation and credit card payment</a:t>
            </a:r>
          </a:p>
        </p:txBody>
      </p:sp>
      <p:pic>
        <p:nvPicPr>
          <p:cNvPr id="13" name="Picture 12">
            <a:extLst>
              <a:ext uri="{FF2B5EF4-FFF2-40B4-BE49-F238E27FC236}">
                <a16:creationId xmlns:a16="http://schemas.microsoft.com/office/drawing/2014/main" id="{9A926451-73F3-E20C-E5C4-317621943E86}"/>
              </a:ext>
            </a:extLst>
          </p:cNvPr>
          <p:cNvPicPr>
            <a:picLocks noChangeAspect="1"/>
          </p:cNvPicPr>
          <p:nvPr/>
        </p:nvPicPr>
        <p:blipFill>
          <a:blip r:embed="rId2"/>
          <a:stretch>
            <a:fillRect/>
          </a:stretch>
        </p:blipFill>
        <p:spPr>
          <a:xfrm>
            <a:off x="978842" y="2222232"/>
            <a:ext cx="6858872" cy="4073543"/>
          </a:xfrm>
          <a:prstGeom prst="rect">
            <a:avLst/>
          </a:prstGeom>
        </p:spPr>
      </p:pic>
    </p:spTree>
    <p:extLst>
      <p:ext uri="{BB962C8B-B14F-4D97-AF65-F5344CB8AC3E}">
        <p14:creationId xmlns:p14="http://schemas.microsoft.com/office/powerpoint/2010/main" val="427566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DE45A-1ED9-EAED-FD87-A9DB29CBA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C19105-DE14-1496-42AE-5542B0AB7E9D}"/>
              </a:ext>
            </a:extLst>
          </p:cNvPr>
          <p:cNvSpPr>
            <a:spLocks noGrp="1"/>
          </p:cNvSpPr>
          <p:nvPr>
            <p:ph type="title"/>
          </p:nvPr>
        </p:nvSpPr>
        <p:spPr/>
        <p:txBody>
          <a:bodyPr>
            <a:normAutofit/>
          </a:bodyPr>
          <a:lstStyle/>
          <a:p>
            <a:r>
              <a:rPr lang="en-US" sz="3200" b="1" i="1" dirty="0"/>
              <a:t>Univariate Analysis(Ordered categorical)</a:t>
            </a:r>
          </a:p>
        </p:txBody>
      </p:sp>
      <p:sp>
        <p:nvSpPr>
          <p:cNvPr id="3" name="Content Placeholder 2">
            <a:extLst>
              <a:ext uri="{FF2B5EF4-FFF2-40B4-BE49-F238E27FC236}">
                <a16:creationId xmlns:a16="http://schemas.microsoft.com/office/drawing/2014/main" id="{37E1FF2B-88EC-07C5-BB1A-8ADED3C19D6C}"/>
              </a:ext>
            </a:extLst>
          </p:cNvPr>
          <p:cNvSpPr>
            <a:spLocks noGrp="1"/>
          </p:cNvSpPr>
          <p:nvPr>
            <p:ph idx="1"/>
          </p:nvPr>
        </p:nvSpPr>
        <p:spPr>
          <a:xfrm>
            <a:off x="838200" y="1690688"/>
            <a:ext cx="11468878" cy="5101998"/>
          </a:xfrm>
        </p:spPr>
        <p:txBody>
          <a:bodyPr/>
          <a:lstStyle/>
          <a:p>
            <a:pPr lvl="1">
              <a:buNone/>
            </a:pPr>
            <a:r>
              <a:rPr lang="en-US" dirty="0"/>
              <a:t>Employment Length                                          Loan Term</a:t>
            </a:r>
          </a:p>
        </p:txBody>
      </p:sp>
      <p:sp>
        <p:nvSpPr>
          <p:cNvPr id="6" name="Rectangle 5">
            <a:extLst>
              <a:ext uri="{FF2B5EF4-FFF2-40B4-BE49-F238E27FC236}">
                <a16:creationId xmlns:a16="http://schemas.microsoft.com/office/drawing/2014/main" id="{765AB9A8-A618-FF9C-ED63-0AA6C53D59B8}"/>
              </a:ext>
            </a:extLst>
          </p:cNvPr>
          <p:cNvSpPr/>
          <p:nvPr/>
        </p:nvSpPr>
        <p:spPr>
          <a:xfrm>
            <a:off x="978842" y="5756988"/>
            <a:ext cx="10515600" cy="1200329"/>
          </a:xfrm>
          <a:prstGeom prst="rect">
            <a:avLst/>
          </a:prstGeom>
        </p:spPr>
        <p:txBody>
          <a:bodyPr wrap="square">
            <a:spAutoFit/>
          </a:bodyPr>
          <a:lstStyle/>
          <a:p>
            <a:r>
              <a:rPr lang="en-US" b="1" dirty="0">
                <a:latin typeface="Helvetica Neue"/>
              </a:rPr>
              <a:t>Observation</a:t>
            </a:r>
            <a:r>
              <a:rPr lang="en-US" dirty="0">
                <a:latin typeface="Helvetica Neue"/>
              </a:rPr>
              <a:t>: </a:t>
            </a:r>
            <a:r>
              <a:rPr lang="en-US" i="1" dirty="0">
                <a:latin typeface="Helvetica Neue"/>
              </a:rPr>
              <a:t>Customer with 10+ employment tenure are more likely to take loan</a:t>
            </a:r>
          </a:p>
          <a:p>
            <a:r>
              <a:rPr lang="en-US" b="1" dirty="0">
                <a:latin typeface="Helvetica Neue"/>
              </a:rPr>
              <a:t>Observation: </a:t>
            </a:r>
            <a:r>
              <a:rPr lang="en-US" dirty="0">
                <a:latin typeface="Helvetica Neue"/>
              </a:rPr>
              <a:t>3/4 of loan is for 36 month and 1/4 is for 60 month. Higher term usually result in default by industry standards</a:t>
            </a:r>
          </a:p>
          <a:p>
            <a:endParaRPr lang="en-US" dirty="0"/>
          </a:p>
        </p:txBody>
      </p:sp>
      <p:pic>
        <p:nvPicPr>
          <p:cNvPr id="5" name="Picture 4">
            <a:extLst>
              <a:ext uri="{FF2B5EF4-FFF2-40B4-BE49-F238E27FC236}">
                <a16:creationId xmlns:a16="http://schemas.microsoft.com/office/drawing/2014/main" id="{EA461E4A-C0F7-E3D2-84FD-98BFC822D898}"/>
              </a:ext>
            </a:extLst>
          </p:cNvPr>
          <p:cNvPicPr>
            <a:picLocks noChangeAspect="1"/>
          </p:cNvPicPr>
          <p:nvPr/>
        </p:nvPicPr>
        <p:blipFill>
          <a:blip r:embed="rId2"/>
          <a:stretch>
            <a:fillRect/>
          </a:stretch>
        </p:blipFill>
        <p:spPr>
          <a:xfrm>
            <a:off x="6163730" y="2260494"/>
            <a:ext cx="5952281" cy="3235237"/>
          </a:xfrm>
          <a:prstGeom prst="rect">
            <a:avLst/>
          </a:prstGeom>
        </p:spPr>
      </p:pic>
      <p:pic>
        <p:nvPicPr>
          <p:cNvPr id="9" name="Picture 8">
            <a:extLst>
              <a:ext uri="{FF2B5EF4-FFF2-40B4-BE49-F238E27FC236}">
                <a16:creationId xmlns:a16="http://schemas.microsoft.com/office/drawing/2014/main" id="{B92A596A-74E9-1761-2D68-270AB3C7127F}"/>
              </a:ext>
            </a:extLst>
          </p:cNvPr>
          <p:cNvPicPr>
            <a:picLocks noChangeAspect="1"/>
          </p:cNvPicPr>
          <p:nvPr/>
        </p:nvPicPr>
        <p:blipFill>
          <a:blip r:embed="rId3"/>
          <a:stretch>
            <a:fillRect/>
          </a:stretch>
        </p:blipFill>
        <p:spPr>
          <a:xfrm>
            <a:off x="838200" y="2207099"/>
            <a:ext cx="5325530" cy="3549889"/>
          </a:xfrm>
          <a:prstGeom prst="rect">
            <a:avLst/>
          </a:prstGeom>
        </p:spPr>
      </p:pic>
    </p:spTree>
    <p:extLst>
      <p:ext uri="{BB962C8B-B14F-4D97-AF65-F5344CB8AC3E}">
        <p14:creationId xmlns:p14="http://schemas.microsoft.com/office/powerpoint/2010/main" val="28074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9AA6-A1E6-4F1B-C802-57D0BFF941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CBB74-5578-EC2D-4B24-477639086A82}"/>
              </a:ext>
            </a:extLst>
          </p:cNvPr>
          <p:cNvSpPr>
            <a:spLocks noGrp="1"/>
          </p:cNvSpPr>
          <p:nvPr>
            <p:ph type="title"/>
          </p:nvPr>
        </p:nvSpPr>
        <p:spPr/>
        <p:txBody>
          <a:bodyPr>
            <a:normAutofit/>
          </a:bodyPr>
          <a:lstStyle/>
          <a:p>
            <a:r>
              <a:rPr lang="en-US" sz="3200" b="1" i="1" dirty="0">
                <a:latin typeface="Helvetica Neue"/>
              </a:rPr>
              <a:t>Univariate Analysis(Ordered categorical)</a:t>
            </a:r>
          </a:p>
        </p:txBody>
      </p:sp>
      <p:sp>
        <p:nvSpPr>
          <p:cNvPr id="3" name="Content Placeholder 2">
            <a:extLst>
              <a:ext uri="{FF2B5EF4-FFF2-40B4-BE49-F238E27FC236}">
                <a16:creationId xmlns:a16="http://schemas.microsoft.com/office/drawing/2014/main" id="{B0007239-B889-F988-E243-C382431DCCEE}"/>
              </a:ext>
            </a:extLst>
          </p:cNvPr>
          <p:cNvSpPr>
            <a:spLocks noGrp="1"/>
          </p:cNvSpPr>
          <p:nvPr>
            <p:ph idx="1"/>
          </p:nvPr>
        </p:nvSpPr>
        <p:spPr>
          <a:xfrm>
            <a:off x="838200" y="1690688"/>
            <a:ext cx="11468878" cy="5101998"/>
          </a:xfrm>
        </p:spPr>
        <p:txBody>
          <a:bodyPr/>
          <a:lstStyle/>
          <a:p>
            <a:pPr lvl="1">
              <a:buNone/>
            </a:pPr>
            <a:r>
              <a:rPr lang="en-US" dirty="0"/>
              <a:t>Loan Issue Year                                                 Loan Issue Month</a:t>
            </a:r>
          </a:p>
        </p:txBody>
      </p:sp>
      <p:sp>
        <p:nvSpPr>
          <p:cNvPr id="6" name="Rectangle 5">
            <a:extLst>
              <a:ext uri="{FF2B5EF4-FFF2-40B4-BE49-F238E27FC236}">
                <a16:creationId xmlns:a16="http://schemas.microsoft.com/office/drawing/2014/main" id="{2CA061EC-A386-9344-3946-DF02EE8C3346}"/>
              </a:ext>
            </a:extLst>
          </p:cNvPr>
          <p:cNvSpPr/>
          <p:nvPr/>
        </p:nvSpPr>
        <p:spPr>
          <a:xfrm>
            <a:off x="978842" y="5756988"/>
            <a:ext cx="10515600" cy="923330"/>
          </a:xfrm>
          <a:prstGeom prst="rect">
            <a:avLst/>
          </a:prstGeom>
        </p:spPr>
        <p:txBody>
          <a:bodyPr wrap="square">
            <a:spAutoFit/>
          </a:bodyPr>
          <a:lstStyle/>
          <a:p>
            <a:r>
              <a:rPr lang="en-US" b="1" dirty="0">
                <a:latin typeface="Helvetica Neue"/>
              </a:rPr>
              <a:t>Observation</a:t>
            </a:r>
            <a:r>
              <a:rPr lang="en-US" dirty="0">
                <a:latin typeface="Helvetica Neue"/>
              </a:rPr>
              <a:t>: </a:t>
            </a:r>
            <a:r>
              <a:rPr lang="en-US" i="1" dirty="0">
                <a:latin typeface="Helvetica Neue"/>
              </a:rPr>
              <a:t>Number of loan approved are increasing per year</a:t>
            </a:r>
          </a:p>
          <a:p>
            <a:r>
              <a:rPr lang="en-US" b="1" dirty="0">
                <a:latin typeface="Helvetica Neue"/>
              </a:rPr>
              <a:t>Observation: </a:t>
            </a:r>
            <a:r>
              <a:rPr lang="en-US" dirty="0">
                <a:latin typeface="Helvetica Neue"/>
              </a:rPr>
              <a:t>Most of the loan is taken in last quarter.</a:t>
            </a:r>
          </a:p>
          <a:p>
            <a:endParaRPr lang="en-US" dirty="0"/>
          </a:p>
        </p:txBody>
      </p:sp>
      <p:pic>
        <p:nvPicPr>
          <p:cNvPr id="7" name="Picture 6">
            <a:extLst>
              <a:ext uri="{FF2B5EF4-FFF2-40B4-BE49-F238E27FC236}">
                <a16:creationId xmlns:a16="http://schemas.microsoft.com/office/drawing/2014/main" id="{AE8F7EBD-C483-687D-F3F2-AB41BB809F61}"/>
              </a:ext>
            </a:extLst>
          </p:cNvPr>
          <p:cNvPicPr>
            <a:picLocks noChangeAspect="1"/>
          </p:cNvPicPr>
          <p:nvPr/>
        </p:nvPicPr>
        <p:blipFill>
          <a:blip r:embed="rId2"/>
          <a:stretch>
            <a:fillRect/>
          </a:stretch>
        </p:blipFill>
        <p:spPr>
          <a:xfrm>
            <a:off x="787775" y="2141478"/>
            <a:ext cx="4726617" cy="3712377"/>
          </a:xfrm>
          <a:prstGeom prst="rect">
            <a:avLst/>
          </a:prstGeom>
        </p:spPr>
      </p:pic>
      <p:pic>
        <p:nvPicPr>
          <p:cNvPr id="8" name="Picture 7">
            <a:extLst>
              <a:ext uri="{FF2B5EF4-FFF2-40B4-BE49-F238E27FC236}">
                <a16:creationId xmlns:a16="http://schemas.microsoft.com/office/drawing/2014/main" id="{9D72CC77-1D12-B0BE-14E6-D2A17277D436}"/>
              </a:ext>
            </a:extLst>
          </p:cNvPr>
          <p:cNvPicPr>
            <a:picLocks noChangeAspect="1"/>
          </p:cNvPicPr>
          <p:nvPr/>
        </p:nvPicPr>
        <p:blipFill>
          <a:blip r:embed="rId3"/>
          <a:stretch>
            <a:fillRect/>
          </a:stretch>
        </p:blipFill>
        <p:spPr>
          <a:xfrm>
            <a:off x="5564817" y="2141477"/>
            <a:ext cx="5867908" cy="3615511"/>
          </a:xfrm>
          <a:prstGeom prst="rect">
            <a:avLst/>
          </a:prstGeom>
        </p:spPr>
      </p:pic>
    </p:spTree>
    <p:extLst>
      <p:ext uri="{BB962C8B-B14F-4D97-AF65-F5344CB8AC3E}">
        <p14:creationId xmlns:p14="http://schemas.microsoft.com/office/powerpoint/2010/main" val="155780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B214A-A77C-6924-F1AE-E025C5D291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3EC49-8ABF-D633-2CC3-7E094FD47943}"/>
              </a:ext>
            </a:extLst>
          </p:cNvPr>
          <p:cNvSpPr>
            <a:spLocks noGrp="1"/>
          </p:cNvSpPr>
          <p:nvPr>
            <p:ph type="title"/>
          </p:nvPr>
        </p:nvSpPr>
        <p:spPr/>
        <p:txBody>
          <a:bodyPr>
            <a:normAutofit/>
          </a:bodyPr>
          <a:lstStyle/>
          <a:p>
            <a:r>
              <a:rPr lang="en-US" sz="3200" b="1" i="1" dirty="0">
                <a:latin typeface="Helvetica Neue"/>
              </a:rPr>
              <a:t>Univariate Analysis(Ordered categorical)</a:t>
            </a:r>
          </a:p>
        </p:txBody>
      </p:sp>
      <p:sp>
        <p:nvSpPr>
          <p:cNvPr id="3" name="Content Placeholder 2">
            <a:extLst>
              <a:ext uri="{FF2B5EF4-FFF2-40B4-BE49-F238E27FC236}">
                <a16:creationId xmlns:a16="http://schemas.microsoft.com/office/drawing/2014/main" id="{33D05159-B213-320B-94A2-D3032A65956B}"/>
              </a:ext>
            </a:extLst>
          </p:cNvPr>
          <p:cNvSpPr>
            <a:spLocks noGrp="1"/>
          </p:cNvSpPr>
          <p:nvPr>
            <p:ph idx="1"/>
          </p:nvPr>
        </p:nvSpPr>
        <p:spPr>
          <a:xfrm>
            <a:off x="838200" y="1690688"/>
            <a:ext cx="11468878" cy="5101998"/>
          </a:xfrm>
        </p:spPr>
        <p:txBody>
          <a:bodyPr/>
          <a:lstStyle/>
          <a:p>
            <a:pPr lvl="1">
              <a:buNone/>
            </a:pPr>
            <a:r>
              <a:rPr lang="en-US" dirty="0">
                <a:latin typeface="Helvetica Neue"/>
              </a:rPr>
              <a:t>Grade</a:t>
            </a:r>
          </a:p>
        </p:txBody>
      </p:sp>
      <p:sp>
        <p:nvSpPr>
          <p:cNvPr id="6" name="Rectangle 5">
            <a:extLst>
              <a:ext uri="{FF2B5EF4-FFF2-40B4-BE49-F238E27FC236}">
                <a16:creationId xmlns:a16="http://schemas.microsoft.com/office/drawing/2014/main" id="{B7E42517-BD9F-5A98-DF34-0727D3C651C5}"/>
              </a:ext>
            </a:extLst>
          </p:cNvPr>
          <p:cNvSpPr/>
          <p:nvPr/>
        </p:nvSpPr>
        <p:spPr>
          <a:xfrm>
            <a:off x="978842" y="5756988"/>
            <a:ext cx="10515600" cy="646331"/>
          </a:xfrm>
          <a:prstGeom prst="rect">
            <a:avLst/>
          </a:prstGeom>
        </p:spPr>
        <p:txBody>
          <a:bodyPr wrap="square">
            <a:spAutoFit/>
          </a:bodyPr>
          <a:lstStyle/>
          <a:p>
            <a:r>
              <a:rPr lang="en-US" b="1" dirty="0">
                <a:latin typeface="Helvetica Neue"/>
              </a:rPr>
              <a:t>Observation</a:t>
            </a:r>
            <a:r>
              <a:rPr lang="en-US" dirty="0">
                <a:latin typeface="Helvetica Neue"/>
              </a:rPr>
              <a:t>: </a:t>
            </a:r>
            <a:r>
              <a:rPr lang="en-US" i="1" dirty="0">
                <a:latin typeface="Helvetica Neue"/>
              </a:rPr>
              <a:t>Majority of loan have high grade</a:t>
            </a:r>
            <a:endParaRPr lang="en-US" dirty="0">
              <a:latin typeface="Helvetica Neue"/>
            </a:endParaRPr>
          </a:p>
          <a:p>
            <a:endParaRPr lang="en-US" dirty="0"/>
          </a:p>
        </p:txBody>
      </p:sp>
      <p:pic>
        <p:nvPicPr>
          <p:cNvPr id="5" name="Picture 4">
            <a:extLst>
              <a:ext uri="{FF2B5EF4-FFF2-40B4-BE49-F238E27FC236}">
                <a16:creationId xmlns:a16="http://schemas.microsoft.com/office/drawing/2014/main" id="{0A80FD27-DC4C-92FA-9FDB-2AE26DD2F9F5}"/>
              </a:ext>
            </a:extLst>
          </p:cNvPr>
          <p:cNvPicPr>
            <a:picLocks noChangeAspect="1"/>
          </p:cNvPicPr>
          <p:nvPr/>
        </p:nvPicPr>
        <p:blipFill>
          <a:blip r:embed="rId2"/>
          <a:stretch>
            <a:fillRect/>
          </a:stretch>
        </p:blipFill>
        <p:spPr>
          <a:xfrm>
            <a:off x="1194319" y="2088232"/>
            <a:ext cx="6014980" cy="3668756"/>
          </a:xfrm>
          <a:prstGeom prst="rect">
            <a:avLst/>
          </a:prstGeom>
        </p:spPr>
      </p:pic>
    </p:spTree>
    <p:extLst>
      <p:ext uri="{BB962C8B-B14F-4D97-AF65-F5344CB8AC3E}">
        <p14:creationId xmlns:p14="http://schemas.microsoft.com/office/powerpoint/2010/main" val="111031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CBA94-F7C4-8DBD-D4EF-CA12881EFF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7F1D3-A748-C358-2530-E151DD2AF06E}"/>
              </a:ext>
            </a:extLst>
          </p:cNvPr>
          <p:cNvSpPr>
            <a:spLocks noGrp="1"/>
          </p:cNvSpPr>
          <p:nvPr>
            <p:ph type="title"/>
          </p:nvPr>
        </p:nvSpPr>
        <p:spPr/>
        <p:txBody>
          <a:bodyPr>
            <a:normAutofit/>
          </a:bodyPr>
          <a:lstStyle/>
          <a:p>
            <a:r>
              <a:rPr lang="en-US" sz="3200" b="1" i="1" dirty="0">
                <a:latin typeface="Helvetica Neue"/>
              </a:rPr>
              <a:t>Univariate Analysis(Quantitative)</a:t>
            </a:r>
          </a:p>
        </p:txBody>
      </p:sp>
      <p:sp>
        <p:nvSpPr>
          <p:cNvPr id="3" name="Content Placeholder 2">
            <a:extLst>
              <a:ext uri="{FF2B5EF4-FFF2-40B4-BE49-F238E27FC236}">
                <a16:creationId xmlns:a16="http://schemas.microsoft.com/office/drawing/2014/main" id="{0D173D1E-856F-EFD8-C154-830667313CCF}"/>
              </a:ext>
            </a:extLst>
          </p:cNvPr>
          <p:cNvSpPr>
            <a:spLocks noGrp="1"/>
          </p:cNvSpPr>
          <p:nvPr>
            <p:ph idx="1"/>
          </p:nvPr>
        </p:nvSpPr>
        <p:spPr>
          <a:xfrm>
            <a:off x="838199" y="1825625"/>
            <a:ext cx="10582469" cy="4777308"/>
          </a:xfrm>
        </p:spPr>
        <p:txBody>
          <a:bodyPr/>
          <a:lstStyle/>
          <a:p>
            <a:pPr lvl="1">
              <a:buNone/>
            </a:pPr>
            <a:r>
              <a:rPr lang="en-US" dirty="0">
                <a:latin typeface="Helvetica Neue"/>
              </a:rPr>
              <a:t>Interest Rate</a:t>
            </a:r>
          </a:p>
        </p:txBody>
      </p:sp>
      <p:sp>
        <p:nvSpPr>
          <p:cNvPr id="6" name="Rectangle 5">
            <a:extLst>
              <a:ext uri="{FF2B5EF4-FFF2-40B4-BE49-F238E27FC236}">
                <a16:creationId xmlns:a16="http://schemas.microsoft.com/office/drawing/2014/main" id="{E472F86D-A54A-7290-B1B0-17BA89389C8E}"/>
              </a:ext>
            </a:extLst>
          </p:cNvPr>
          <p:cNvSpPr/>
          <p:nvPr/>
        </p:nvSpPr>
        <p:spPr>
          <a:xfrm>
            <a:off x="838201" y="5679603"/>
            <a:ext cx="10656242" cy="1200329"/>
          </a:xfrm>
          <a:prstGeom prst="rect">
            <a:avLst/>
          </a:prstGeom>
        </p:spPr>
        <p:txBody>
          <a:bodyPr wrap="square">
            <a:spAutoFit/>
          </a:bodyPr>
          <a:lstStyle/>
          <a:p>
            <a:r>
              <a:rPr lang="en-US" b="1" dirty="0">
                <a:latin typeface="Helvetica Neue"/>
              </a:rPr>
              <a:t>Observation</a:t>
            </a:r>
            <a:r>
              <a:rPr lang="en-US" dirty="0">
                <a:latin typeface="Helvetica Neue"/>
              </a:rPr>
              <a:t>: There appear to be two main peaks:</a:t>
            </a:r>
          </a:p>
          <a:p>
            <a:r>
              <a:rPr lang="en-US" dirty="0">
                <a:latin typeface="Helvetica Neue"/>
              </a:rPr>
              <a:t>        One around 7-8%</a:t>
            </a:r>
          </a:p>
          <a:p>
            <a:r>
              <a:rPr lang="en-US" dirty="0">
                <a:latin typeface="Helvetica Neue"/>
              </a:rPr>
              <a:t>        Another around 10-13%</a:t>
            </a:r>
          </a:p>
          <a:p>
            <a:r>
              <a:rPr lang="en-US" dirty="0">
                <a:latin typeface="Helvetica Neue"/>
              </a:rPr>
              <a:t>We can say most of the loan interest rate are between 5 to 13</a:t>
            </a:r>
          </a:p>
        </p:txBody>
      </p:sp>
      <p:pic>
        <p:nvPicPr>
          <p:cNvPr id="10" name="Picture 9">
            <a:extLst>
              <a:ext uri="{FF2B5EF4-FFF2-40B4-BE49-F238E27FC236}">
                <a16:creationId xmlns:a16="http://schemas.microsoft.com/office/drawing/2014/main" id="{0265F89F-DEAC-497F-2A46-5A8CBB2B0F15}"/>
              </a:ext>
            </a:extLst>
          </p:cNvPr>
          <p:cNvPicPr>
            <a:picLocks noChangeAspect="1"/>
          </p:cNvPicPr>
          <p:nvPr/>
        </p:nvPicPr>
        <p:blipFill>
          <a:blip r:embed="rId2"/>
          <a:stretch>
            <a:fillRect/>
          </a:stretch>
        </p:blipFill>
        <p:spPr>
          <a:xfrm>
            <a:off x="6818796" y="2384672"/>
            <a:ext cx="3947502" cy="2737834"/>
          </a:xfrm>
          <a:prstGeom prst="rect">
            <a:avLst/>
          </a:prstGeom>
        </p:spPr>
      </p:pic>
      <p:pic>
        <p:nvPicPr>
          <p:cNvPr id="12" name="Picture 11">
            <a:extLst>
              <a:ext uri="{FF2B5EF4-FFF2-40B4-BE49-F238E27FC236}">
                <a16:creationId xmlns:a16="http://schemas.microsoft.com/office/drawing/2014/main" id="{DDB9DD29-AE70-8AB0-58C1-087E7778587F}"/>
              </a:ext>
            </a:extLst>
          </p:cNvPr>
          <p:cNvPicPr>
            <a:picLocks noChangeAspect="1"/>
          </p:cNvPicPr>
          <p:nvPr/>
        </p:nvPicPr>
        <p:blipFill>
          <a:blip r:embed="rId3"/>
          <a:stretch>
            <a:fillRect/>
          </a:stretch>
        </p:blipFill>
        <p:spPr>
          <a:xfrm>
            <a:off x="1161185" y="2213315"/>
            <a:ext cx="5334626" cy="3331351"/>
          </a:xfrm>
          <a:prstGeom prst="rect">
            <a:avLst/>
          </a:prstGeom>
        </p:spPr>
      </p:pic>
    </p:spTree>
    <p:extLst>
      <p:ext uri="{BB962C8B-B14F-4D97-AF65-F5344CB8AC3E}">
        <p14:creationId xmlns:p14="http://schemas.microsoft.com/office/powerpoint/2010/main" val="364749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7A3C2-23B6-F4F2-7716-D33324A84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BE763-4CCF-BDA9-FA01-7921EE4EA768}"/>
              </a:ext>
            </a:extLst>
          </p:cNvPr>
          <p:cNvSpPr>
            <a:spLocks noGrp="1"/>
          </p:cNvSpPr>
          <p:nvPr>
            <p:ph type="title"/>
          </p:nvPr>
        </p:nvSpPr>
        <p:spPr/>
        <p:txBody>
          <a:bodyPr>
            <a:normAutofit/>
          </a:bodyPr>
          <a:lstStyle/>
          <a:p>
            <a:r>
              <a:rPr lang="en-US" sz="3200" b="1" i="1" dirty="0">
                <a:latin typeface="Helvetica Neue"/>
              </a:rPr>
              <a:t>Univariate Analysis(Quantitative)</a:t>
            </a:r>
          </a:p>
        </p:txBody>
      </p:sp>
      <p:sp>
        <p:nvSpPr>
          <p:cNvPr id="3" name="Content Placeholder 2">
            <a:extLst>
              <a:ext uri="{FF2B5EF4-FFF2-40B4-BE49-F238E27FC236}">
                <a16:creationId xmlns:a16="http://schemas.microsoft.com/office/drawing/2014/main" id="{5C3B3DE4-B3C3-A746-80B9-E6FC2EAE2F99}"/>
              </a:ext>
            </a:extLst>
          </p:cNvPr>
          <p:cNvSpPr>
            <a:spLocks noGrp="1"/>
          </p:cNvSpPr>
          <p:nvPr>
            <p:ph idx="1"/>
          </p:nvPr>
        </p:nvSpPr>
        <p:spPr/>
        <p:txBody>
          <a:bodyPr/>
          <a:lstStyle/>
          <a:p>
            <a:pPr lvl="1">
              <a:buNone/>
            </a:pPr>
            <a:r>
              <a:rPr lang="en-US" dirty="0">
                <a:latin typeface="Helvetica Neue"/>
              </a:rPr>
              <a:t>Installment</a:t>
            </a:r>
          </a:p>
        </p:txBody>
      </p:sp>
      <p:sp>
        <p:nvSpPr>
          <p:cNvPr id="6" name="Rectangle 5">
            <a:extLst>
              <a:ext uri="{FF2B5EF4-FFF2-40B4-BE49-F238E27FC236}">
                <a16:creationId xmlns:a16="http://schemas.microsoft.com/office/drawing/2014/main" id="{DD536112-2A40-663B-3126-E6394E358B46}"/>
              </a:ext>
            </a:extLst>
          </p:cNvPr>
          <p:cNvSpPr/>
          <p:nvPr/>
        </p:nvSpPr>
        <p:spPr>
          <a:xfrm>
            <a:off x="978843" y="5113176"/>
            <a:ext cx="10515599" cy="646331"/>
          </a:xfrm>
          <a:prstGeom prst="rect">
            <a:avLst/>
          </a:prstGeom>
        </p:spPr>
        <p:txBody>
          <a:bodyPr wrap="square">
            <a:spAutoFit/>
          </a:bodyPr>
          <a:lstStyle/>
          <a:p>
            <a:r>
              <a:rPr lang="en-US" b="1" dirty="0">
                <a:latin typeface="Helvetica Neue"/>
              </a:rPr>
              <a:t>Observation</a:t>
            </a:r>
            <a:r>
              <a:rPr lang="en-US" dirty="0">
                <a:latin typeface="Helvetica Neue"/>
              </a:rPr>
              <a:t>: </a:t>
            </a:r>
            <a:r>
              <a:rPr lang="en-US" i="1" dirty="0">
                <a:latin typeface="Helvetica Neue"/>
              </a:rPr>
              <a:t>Most of the loan seems to be having installment between 200 to 400.</a:t>
            </a:r>
          </a:p>
          <a:p>
            <a:r>
              <a:rPr lang="en-US" i="1" dirty="0">
                <a:latin typeface="Helvetica Neue"/>
              </a:rPr>
              <a:t>There are few high installments, this could be because of high loan amount with high interest</a:t>
            </a:r>
            <a:endParaRPr lang="en-US" dirty="0">
              <a:latin typeface="Helvetica Neue"/>
            </a:endParaRPr>
          </a:p>
        </p:txBody>
      </p:sp>
      <p:pic>
        <p:nvPicPr>
          <p:cNvPr id="5" name="Picture 4">
            <a:extLst>
              <a:ext uri="{FF2B5EF4-FFF2-40B4-BE49-F238E27FC236}">
                <a16:creationId xmlns:a16="http://schemas.microsoft.com/office/drawing/2014/main" id="{D2C98C5B-30BC-2073-E5CE-BAC29D4A5411}"/>
              </a:ext>
            </a:extLst>
          </p:cNvPr>
          <p:cNvPicPr>
            <a:picLocks noChangeAspect="1"/>
          </p:cNvPicPr>
          <p:nvPr/>
        </p:nvPicPr>
        <p:blipFill>
          <a:blip r:embed="rId2"/>
          <a:stretch>
            <a:fillRect/>
          </a:stretch>
        </p:blipFill>
        <p:spPr>
          <a:xfrm>
            <a:off x="1061050" y="2445934"/>
            <a:ext cx="8837659" cy="2284685"/>
          </a:xfrm>
          <a:prstGeom prst="rect">
            <a:avLst/>
          </a:prstGeom>
        </p:spPr>
      </p:pic>
    </p:spTree>
    <p:extLst>
      <p:ext uri="{BB962C8B-B14F-4D97-AF65-F5344CB8AC3E}">
        <p14:creationId xmlns:p14="http://schemas.microsoft.com/office/powerpoint/2010/main" val="3007046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51326-CB14-13BB-F29A-B74AF8DB53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10E95-DF0B-3297-14AD-D37747480D97}"/>
              </a:ext>
            </a:extLst>
          </p:cNvPr>
          <p:cNvSpPr>
            <a:spLocks noGrp="1"/>
          </p:cNvSpPr>
          <p:nvPr>
            <p:ph type="title"/>
          </p:nvPr>
        </p:nvSpPr>
        <p:spPr/>
        <p:txBody>
          <a:bodyPr>
            <a:normAutofit/>
          </a:bodyPr>
          <a:lstStyle/>
          <a:p>
            <a:r>
              <a:rPr lang="en-US" sz="4000" dirty="0">
                <a:latin typeface="Helvetica Neue"/>
              </a:rPr>
              <a:t>Univariate Analysis(Quantitative)</a:t>
            </a:r>
          </a:p>
        </p:txBody>
      </p:sp>
      <p:sp>
        <p:nvSpPr>
          <p:cNvPr id="3" name="Content Placeholder 2">
            <a:extLst>
              <a:ext uri="{FF2B5EF4-FFF2-40B4-BE49-F238E27FC236}">
                <a16:creationId xmlns:a16="http://schemas.microsoft.com/office/drawing/2014/main" id="{7C192470-593E-E4C9-1CBA-4353223B6F9E}"/>
              </a:ext>
            </a:extLst>
          </p:cNvPr>
          <p:cNvSpPr>
            <a:spLocks noGrp="1"/>
          </p:cNvSpPr>
          <p:nvPr>
            <p:ph idx="1"/>
          </p:nvPr>
        </p:nvSpPr>
        <p:spPr/>
        <p:txBody>
          <a:bodyPr/>
          <a:lstStyle/>
          <a:p>
            <a:pPr lvl="1">
              <a:buNone/>
            </a:pPr>
            <a:r>
              <a:rPr lang="en-US" dirty="0">
                <a:latin typeface="Helvetica Neue"/>
              </a:rPr>
              <a:t>Annual Income</a:t>
            </a:r>
          </a:p>
        </p:txBody>
      </p:sp>
      <p:sp>
        <p:nvSpPr>
          <p:cNvPr id="6" name="Rectangle 5">
            <a:extLst>
              <a:ext uri="{FF2B5EF4-FFF2-40B4-BE49-F238E27FC236}">
                <a16:creationId xmlns:a16="http://schemas.microsoft.com/office/drawing/2014/main" id="{947AA822-B9E5-0802-F209-8B146F157CBD}"/>
              </a:ext>
            </a:extLst>
          </p:cNvPr>
          <p:cNvSpPr/>
          <p:nvPr/>
        </p:nvSpPr>
        <p:spPr>
          <a:xfrm>
            <a:off x="978843" y="5113176"/>
            <a:ext cx="10515599" cy="369332"/>
          </a:xfrm>
          <a:prstGeom prst="rect">
            <a:avLst/>
          </a:prstGeom>
        </p:spPr>
        <p:txBody>
          <a:bodyPr wrap="square">
            <a:spAutoFit/>
          </a:bodyPr>
          <a:lstStyle/>
          <a:p>
            <a:pPr algn="l"/>
            <a:r>
              <a:rPr lang="en-US" b="1" dirty="0">
                <a:latin typeface="Helvetica Neue"/>
              </a:rPr>
              <a:t>Observation</a:t>
            </a:r>
            <a:r>
              <a:rPr lang="en-US" dirty="0">
                <a:latin typeface="Helvetica Neue"/>
              </a:rPr>
              <a:t>: </a:t>
            </a:r>
            <a:r>
              <a:rPr lang="en-US" b="1" i="0" dirty="0">
                <a:solidFill>
                  <a:srgbClr val="000000"/>
                </a:solidFill>
                <a:effectLst/>
                <a:latin typeface="Helvetica Neue"/>
              </a:rPr>
              <a:t>There are applicant with very high income.</a:t>
            </a:r>
          </a:p>
        </p:txBody>
      </p:sp>
      <p:pic>
        <p:nvPicPr>
          <p:cNvPr id="7" name="Picture 6">
            <a:extLst>
              <a:ext uri="{FF2B5EF4-FFF2-40B4-BE49-F238E27FC236}">
                <a16:creationId xmlns:a16="http://schemas.microsoft.com/office/drawing/2014/main" id="{F0070D60-12CC-30D5-C11A-D656A7FC9962}"/>
              </a:ext>
            </a:extLst>
          </p:cNvPr>
          <p:cNvPicPr>
            <a:picLocks noChangeAspect="1"/>
          </p:cNvPicPr>
          <p:nvPr/>
        </p:nvPicPr>
        <p:blipFill>
          <a:blip r:embed="rId2"/>
          <a:stretch>
            <a:fillRect/>
          </a:stretch>
        </p:blipFill>
        <p:spPr>
          <a:xfrm>
            <a:off x="1166328" y="2272994"/>
            <a:ext cx="4929672" cy="2840182"/>
          </a:xfrm>
          <a:prstGeom prst="rect">
            <a:avLst/>
          </a:prstGeom>
        </p:spPr>
      </p:pic>
      <p:pic>
        <p:nvPicPr>
          <p:cNvPr id="9" name="Picture 8">
            <a:extLst>
              <a:ext uri="{FF2B5EF4-FFF2-40B4-BE49-F238E27FC236}">
                <a16:creationId xmlns:a16="http://schemas.microsoft.com/office/drawing/2014/main" id="{FDF71030-2581-2E51-C6E4-0EC98C210ADD}"/>
              </a:ext>
            </a:extLst>
          </p:cNvPr>
          <p:cNvPicPr>
            <a:picLocks noChangeAspect="1"/>
          </p:cNvPicPr>
          <p:nvPr/>
        </p:nvPicPr>
        <p:blipFill>
          <a:blip r:embed="rId3"/>
          <a:stretch>
            <a:fillRect/>
          </a:stretch>
        </p:blipFill>
        <p:spPr>
          <a:xfrm>
            <a:off x="6204857" y="2174032"/>
            <a:ext cx="5617714" cy="2939144"/>
          </a:xfrm>
          <a:prstGeom prst="rect">
            <a:avLst/>
          </a:prstGeom>
        </p:spPr>
      </p:pic>
    </p:spTree>
    <p:extLst>
      <p:ext uri="{BB962C8B-B14F-4D97-AF65-F5344CB8AC3E}">
        <p14:creationId xmlns:p14="http://schemas.microsoft.com/office/powerpoint/2010/main" val="181993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3D3C1-2D9D-E5C9-1D1D-E587D6E196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710BB-08F3-AB76-2236-61B9F70B385E}"/>
              </a:ext>
            </a:extLst>
          </p:cNvPr>
          <p:cNvSpPr>
            <a:spLocks noGrp="1"/>
          </p:cNvSpPr>
          <p:nvPr>
            <p:ph type="title"/>
          </p:nvPr>
        </p:nvSpPr>
        <p:spPr/>
        <p:txBody>
          <a:bodyPr>
            <a:normAutofit/>
          </a:bodyPr>
          <a:lstStyle/>
          <a:p>
            <a:r>
              <a:rPr lang="en-US" sz="4000" dirty="0">
                <a:latin typeface="Helvetica Neue"/>
              </a:rPr>
              <a:t>Univariate Analysis(Quantitative)</a:t>
            </a:r>
          </a:p>
        </p:txBody>
      </p:sp>
      <p:sp>
        <p:nvSpPr>
          <p:cNvPr id="3" name="Content Placeholder 2">
            <a:extLst>
              <a:ext uri="{FF2B5EF4-FFF2-40B4-BE49-F238E27FC236}">
                <a16:creationId xmlns:a16="http://schemas.microsoft.com/office/drawing/2014/main" id="{456697DE-50C6-D52A-1FBF-4A9F75D86ED7}"/>
              </a:ext>
            </a:extLst>
          </p:cNvPr>
          <p:cNvSpPr>
            <a:spLocks noGrp="1"/>
          </p:cNvSpPr>
          <p:nvPr>
            <p:ph idx="1"/>
          </p:nvPr>
        </p:nvSpPr>
        <p:spPr/>
        <p:txBody>
          <a:bodyPr/>
          <a:lstStyle/>
          <a:p>
            <a:pPr lvl="1">
              <a:buNone/>
            </a:pPr>
            <a:r>
              <a:rPr lang="en-US" dirty="0">
                <a:latin typeface="Helvetica Neue"/>
              </a:rPr>
              <a:t>Public record of bankruptcy                   Debt to Income Ratio</a:t>
            </a:r>
          </a:p>
        </p:txBody>
      </p:sp>
      <p:sp>
        <p:nvSpPr>
          <p:cNvPr id="6" name="Rectangle 5">
            <a:extLst>
              <a:ext uri="{FF2B5EF4-FFF2-40B4-BE49-F238E27FC236}">
                <a16:creationId xmlns:a16="http://schemas.microsoft.com/office/drawing/2014/main" id="{8F148D29-9D8B-91CA-FA7B-1BEE5A5EC83E}"/>
              </a:ext>
            </a:extLst>
          </p:cNvPr>
          <p:cNvSpPr/>
          <p:nvPr/>
        </p:nvSpPr>
        <p:spPr>
          <a:xfrm>
            <a:off x="978843" y="5453374"/>
            <a:ext cx="10515599" cy="923330"/>
          </a:xfrm>
          <a:prstGeom prst="rect">
            <a:avLst/>
          </a:prstGeom>
        </p:spPr>
        <p:txBody>
          <a:bodyPr wrap="square">
            <a:spAutoFit/>
          </a:bodyPr>
          <a:lstStyle/>
          <a:p>
            <a:pPr algn="l"/>
            <a:endParaRPr lang="en-US" b="1" dirty="0">
              <a:latin typeface="Helvetica Neue"/>
            </a:endParaRPr>
          </a:p>
          <a:p>
            <a:pPr algn="l"/>
            <a:r>
              <a:rPr lang="en-US" dirty="0">
                <a:latin typeface="Helvetica Neue"/>
              </a:rPr>
              <a:t>Observation: </a:t>
            </a:r>
            <a:r>
              <a:rPr lang="en-US" dirty="0">
                <a:solidFill>
                  <a:srgbClr val="000000"/>
                </a:solidFill>
                <a:latin typeface="Helvetica Neue"/>
              </a:rPr>
              <a:t>Majority of the loan applicant does not have bankruptcy record</a:t>
            </a:r>
            <a:r>
              <a:rPr lang="en-US" b="1" i="0" dirty="0">
                <a:solidFill>
                  <a:srgbClr val="000000"/>
                </a:solidFill>
                <a:effectLst/>
                <a:latin typeface="Helvetica Neue"/>
              </a:rPr>
              <a:t>. </a:t>
            </a:r>
            <a:r>
              <a:rPr lang="en-US" i="0" dirty="0">
                <a:solidFill>
                  <a:srgbClr val="000000"/>
                </a:solidFill>
                <a:effectLst/>
                <a:latin typeface="Helvetica Neue"/>
              </a:rPr>
              <a:t>Most of the loan has DTI between 8 to 18.</a:t>
            </a:r>
          </a:p>
        </p:txBody>
      </p:sp>
      <p:pic>
        <p:nvPicPr>
          <p:cNvPr id="5" name="Picture 4">
            <a:extLst>
              <a:ext uri="{FF2B5EF4-FFF2-40B4-BE49-F238E27FC236}">
                <a16:creationId xmlns:a16="http://schemas.microsoft.com/office/drawing/2014/main" id="{2DAEBD3D-B357-115E-5549-01AE239505DB}"/>
              </a:ext>
            </a:extLst>
          </p:cNvPr>
          <p:cNvPicPr>
            <a:picLocks noChangeAspect="1"/>
          </p:cNvPicPr>
          <p:nvPr/>
        </p:nvPicPr>
        <p:blipFill>
          <a:blip r:embed="rId2"/>
          <a:stretch>
            <a:fillRect/>
          </a:stretch>
        </p:blipFill>
        <p:spPr>
          <a:xfrm>
            <a:off x="838200" y="2250880"/>
            <a:ext cx="4495572" cy="3202494"/>
          </a:xfrm>
          <a:prstGeom prst="rect">
            <a:avLst/>
          </a:prstGeom>
        </p:spPr>
      </p:pic>
      <p:pic>
        <p:nvPicPr>
          <p:cNvPr id="10" name="Picture 9">
            <a:extLst>
              <a:ext uri="{FF2B5EF4-FFF2-40B4-BE49-F238E27FC236}">
                <a16:creationId xmlns:a16="http://schemas.microsoft.com/office/drawing/2014/main" id="{E289D310-C613-6261-1614-A1952B6C4918}"/>
              </a:ext>
            </a:extLst>
          </p:cNvPr>
          <p:cNvPicPr>
            <a:picLocks noChangeAspect="1"/>
          </p:cNvPicPr>
          <p:nvPr/>
        </p:nvPicPr>
        <p:blipFill>
          <a:blip r:embed="rId3"/>
          <a:stretch>
            <a:fillRect/>
          </a:stretch>
        </p:blipFill>
        <p:spPr>
          <a:xfrm>
            <a:off x="6438122" y="2809289"/>
            <a:ext cx="4201654" cy="2131786"/>
          </a:xfrm>
          <a:prstGeom prst="rect">
            <a:avLst/>
          </a:prstGeom>
        </p:spPr>
      </p:pic>
    </p:spTree>
    <p:extLst>
      <p:ext uri="{BB962C8B-B14F-4D97-AF65-F5344CB8AC3E}">
        <p14:creationId xmlns:p14="http://schemas.microsoft.com/office/powerpoint/2010/main" val="96286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047E-297D-3D92-9B4F-0BBC2758A32C}"/>
              </a:ext>
            </a:extLst>
          </p:cNvPr>
          <p:cNvSpPr>
            <a:spLocks noGrp="1"/>
          </p:cNvSpPr>
          <p:nvPr>
            <p:ph type="title"/>
          </p:nvPr>
        </p:nvSpPr>
        <p:spPr>
          <a:xfrm>
            <a:off x="831850" y="1390261"/>
            <a:ext cx="10515600" cy="531846"/>
          </a:xfrm>
        </p:spPr>
        <p:txBody>
          <a:bodyPr>
            <a:noAutofit/>
          </a:bodyPr>
          <a:lstStyle/>
          <a:p>
            <a:r>
              <a:rPr lang="en-IN" sz="4000" b="1" i="1" dirty="0">
                <a:latin typeface="Helvetica Neue"/>
              </a:rPr>
              <a:t>Contents</a:t>
            </a:r>
          </a:p>
        </p:txBody>
      </p:sp>
      <p:sp>
        <p:nvSpPr>
          <p:cNvPr id="3" name="Text Placeholder 2">
            <a:extLst>
              <a:ext uri="{FF2B5EF4-FFF2-40B4-BE49-F238E27FC236}">
                <a16:creationId xmlns:a16="http://schemas.microsoft.com/office/drawing/2014/main" id="{B59B12E8-BCDB-88D8-73BE-1A463A8C5D6C}"/>
              </a:ext>
            </a:extLst>
          </p:cNvPr>
          <p:cNvSpPr>
            <a:spLocks noGrp="1"/>
          </p:cNvSpPr>
          <p:nvPr>
            <p:ph type="body" idx="1"/>
          </p:nvPr>
        </p:nvSpPr>
        <p:spPr>
          <a:xfrm>
            <a:off x="615820" y="1922107"/>
            <a:ext cx="10751717" cy="4599991"/>
          </a:xfrm>
        </p:spPr>
        <p:txBody>
          <a:bodyPr>
            <a:normAutofit/>
          </a:bodyPr>
          <a:lstStyle/>
          <a:p>
            <a:pPr marL="12700">
              <a:lnSpc>
                <a:spcPct val="100000"/>
              </a:lnSpc>
              <a:spcBef>
                <a:spcPts val="760"/>
              </a:spcBef>
              <a:tabLst>
                <a:tab pos="354965" algn="l"/>
              </a:tabLst>
            </a:pPr>
            <a:r>
              <a:rPr lang="en-IN" sz="1800" spc="75" dirty="0">
                <a:solidFill>
                  <a:schemeClr val="tx1"/>
                </a:solidFill>
                <a:latin typeface="DejaVu Sans"/>
                <a:cs typeface="DejaVu Sans"/>
              </a:rPr>
              <a:t>▶</a:t>
            </a:r>
            <a:r>
              <a:rPr lang="en-IN" sz="1800" dirty="0">
                <a:solidFill>
                  <a:srgbClr val="90C225"/>
                </a:solidFill>
                <a:latin typeface="DejaVu Sans"/>
                <a:cs typeface="DejaVu Sans"/>
              </a:rPr>
              <a:t>	</a:t>
            </a:r>
            <a:r>
              <a:rPr lang="en-US" spc="-10" dirty="0">
                <a:solidFill>
                  <a:srgbClr val="404040"/>
                </a:solidFill>
                <a:latin typeface="Helvetica Neue"/>
              </a:rPr>
              <a:t>Business Objectives</a:t>
            </a:r>
            <a:endParaRPr lang="en-IN" spc="-10" dirty="0">
              <a:solidFill>
                <a:srgbClr val="404040"/>
              </a:solidFill>
              <a:latin typeface="Helvetica Neue"/>
            </a:endParaRPr>
          </a:p>
          <a:p>
            <a:pPr marL="12700">
              <a:lnSpc>
                <a:spcPct val="100000"/>
              </a:lnSpc>
              <a:spcBef>
                <a:spcPts val="760"/>
              </a:spcBef>
              <a:tabLst>
                <a:tab pos="354965" algn="l"/>
              </a:tabLst>
            </a:pPr>
            <a:r>
              <a:rPr lang="en-IN" sz="1800" spc="75" dirty="0">
                <a:solidFill>
                  <a:schemeClr val="tx1"/>
                </a:solidFill>
                <a:latin typeface="Helvetica Neue"/>
                <a:cs typeface="DejaVu Sans"/>
              </a:rPr>
              <a:t>▶</a:t>
            </a:r>
            <a:r>
              <a:rPr lang="en-IN" sz="1800" dirty="0">
                <a:solidFill>
                  <a:srgbClr val="90C225"/>
                </a:solidFill>
                <a:latin typeface="Helvetica Neue"/>
                <a:cs typeface="DejaVu Sans"/>
              </a:rPr>
              <a:t>	</a:t>
            </a:r>
            <a:r>
              <a:rPr lang="en-IN" sz="2400" dirty="0">
                <a:solidFill>
                  <a:srgbClr val="404040"/>
                </a:solidFill>
                <a:latin typeface="Helvetica Neue"/>
                <a:cs typeface="Trebuchet MS"/>
              </a:rPr>
              <a:t>Data</a:t>
            </a:r>
            <a:r>
              <a:rPr lang="en-IN" sz="2400" spc="-20" dirty="0">
                <a:solidFill>
                  <a:srgbClr val="404040"/>
                </a:solidFill>
                <a:latin typeface="Helvetica Neue"/>
                <a:cs typeface="Trebuchet MS"/>
              </a:rPr>
              <a:t> </a:t>
            </a:r>
            <a:r>
              <a:rPr lang="en-IN" sz="2400" spc="-10" dirty="0">
                <a:solidFill>
                  <a:srgbClr val="404040"/>
                </a:solidFill>
                <a:latin typeface="Helvetica Neue"/>
                <a:cs typeface="Trebuchet MS"/>
              </a:rPr>
              <a:t>Description</a:t>
            </a:r>
            <a:endParaRPr lang="en-IN" spc="-10" dirty="0">
              <a:solidFill>
                <a:srgbClr val="404040"/>
              </a:solidFill>
              <a:latin typeface="Helvetica Neue"/>
            </a:endParaRPr>
          </a:p>
          <a:p>
            <a:pPr marL="12700">
              <a:lnSpc>
                <a:spcPct val="100000"/>
              </a:lnSpc>
              <a:spcBef>
                <a:spcPts val="660"/>
              </a:spcBef>
              <a:tabLst>
                <a:tab pos="354965" algn="l"/>
              </a:tabLst>
            </a:pPr>
            <a:r>
              <a:rPr lang="en-IN" sz="1800" spc="75" dirty="0">
                <a:solidFill>
                  <a:schemeClr val="tx1"/>
                </a:solidFill>
                <a:latin typeface="Helvetica Neue"/>
                <a:cs typeface="DejaVu Sans"/>
              </a:rPr>
              <a:t>▶</a:t>
            </a:r>
            <a:r>
              <a:rPr lang="en-IN" sz="1800" dirty="0">
                <a:solidFill>
                  <a:srgbClr val="90C225"/>
                </a:solidFill>
                <a:latin typeface="Helvetica Neue"/>
                <a:cs typeface="DejaVu Sans"/>
              </a:rPr>
              <a:t>	</a:t>
            </a:r>
            <a:r>
              <a:rPr lang="en-IN" sz="2400" dirty="0">
                <a:solidFill>
                  <a:srgbClr val="404040"/>
                </a:solidFill>
                <a:latin typeface="Helvetica Neue"/>
                <a:cs typeface="Trebuchet MS"/>
              </a:rPr>
              <a:t>Data</a:t>
            </a:r>
            <a:r>
              <a:rPr lang="en-IN" sz="2400" spc="-20" dirty="0">
                <a:solidFill>
                  <a:srgbClr val="404040"/>
                </a:solidFill>
                <a:latin typeface="Helvetica Neue"/>
                <a:cs typeface="Trebuchet MS"/>
              </a:rPr>
              <a:t> </a:t>
            </a:r>
            <a:r>
              <a:rPr lang="en-IN" sz="2400" spc="-10" dirty="0">
                <a:solidFill>
                  <a:srgbClr val="404040"/>
                </a:solidFill>
                <a:latin typeface="Helvetica Neue"/>
                <a:cs typeface="Trebuchet MS"/>
              </a:rPr>
              <a:t>Understanding</a:t>
            </a:r>
          </a:p>
          <a:p>
            <a:pPr marL="12700">
              <a:lnSpc>
                <a:spcPct val="100000"/>
              </a:lnSpc>
              <a:spcBef>
                <a:spcPts val="670"/>
              </a:spcBef>
              <a:tabLst>
                <a:tab pos="354965" algn="l"/>
              </a:tabLst>
            </a:pPr>
            <a:r>
              <a:rPr lang="en-IN" sz="1800" spc="75" dirty="0">
                <a:solidFill>
                  <a:schemeClr val="tx1"/>
                </a:solidFill>
                <a:latin typeface="Helvetica Neue"/>
                <a:cs typeface="DejaVu Sans"/>
              </a:rPr>
              <a:t>▶</a:t>
            </a:r>
            <a:r>
              <a:rPr lang="en-IN" sz="1800" dirty="0">
                <a:solidFill>
                  <a:srgbClr val="90C225"/>
                </a:solidFill>
                <a:latin typeface="Helvetica Neue"/>
                <a:cs typeface="DejaVu Sans"/>
              </a:rPr>
              <a:t>	</a:t>
            </a:r>
            <a:r>
              <a:rPr lang="en-IN" sz="2400" dirty="0">
                <a:solidFill>
                  <a:srgbClr val="404040"/>
                </a:solidFill>
                <a:latin typeface="Helvetica Neue"/>
                <a:cs typeface="Trebuchet MS"/>
              </a:rPr>
              <a:t>Data</a:t>
            </a:r>
            <a:r>
              <a:rPr lang="en-IN" sz="2400" spc="-10" dirty="0">
                <a:solidFill>
                  <a:srgbClr val="404040"/>
                </a:solidFill>
                <a:latin typeface="Helvetica Neue"/>
                <a:cs typeface="Trebuchet MS"/>
              </a:rPr>
              <a:t> </a:t>
            </a:r>
            <a:r>
              <a:rPr lang="en-IN" sz="2400" dirty="0">
                <a:solidFill>
                  <a:srgbClr val="404040"/>
                </a:solidFill>
                <a:latin typeface="Helvetica Neue"/>
                <a:cs typeface="Trebuchet MS"/>
              </a:rPr>
              <a:t>Cleaning</a:t>
            </a:r>
            <a:r>
              <a:rPr lang="en-IN" sz="2400" spc="-30" dirty="0">
                <a:solidFill>
                  <a:srgbClr val="404040"/>
                </a:solidFill>
                <a:latin typeface="Helvetica Neue"/>
                <a:cs typeface="Trebuchet MS"/>
              </a:rPr>
              <a:t> </a:t>
            </a:r>
            <a:r>
              <a:rPr lang="en-IN" spc="-30" dirty="0">
                <a:solidFill>
                  <a:srgbClr val="404040"/>
                </a:solidFill>
                <a:latin typeface="Helvetica Neue"/>
                <a:cs typeface="Trebuchet MS"/>
              </a:rPr>
              <a:t>and</a:t>
            </a:r>
            <a:r>
              <a:rPr lang="en-IN" sz="2400" spc="-5" dirty="0">
                <a:solidFill>
                  <a:srgbClr val="404040"/>
                </a:solidFill>
                <a:latin typeface="Helvetica Neue"/>
                <a:cs typeface="Trebuchet MS"/>
              </a:rPr>
              <a:t> </a:t>
            </a:r>
            <a:r>
              <a:rPr lang="en-IN" sz="2400" spc="-25" dirty="0">
                <a:solidFill>
                  <a:srgbClr val="404040"/>
                </a:solidFill>
                <a:latin typeface="Helvetica Neue"/>
                <a:cs typeface="Trebuchet MS"/>
              </a:rPr>
              <a:t>Pre-</a:t>
            </a:r>
            <a:r>
              <a:rPr lang="en-IN" sz="2400" spc="-10" dirty="0">
                <a:solidFill>
                  <a:srgbClr val="404040"/>
                </a:solidFill>
                <a:latin typeface="Helvetica Neue"/>
                <a:cs typeface="Trebuchet MS"/>
              </a:rPr>
              <a:t>processing</a:t>
            </a:r>
            <a:endParaRPr lang="en-IN" sz="2400" dirty="0">
              <a:latin typeface="Helvetica Neue"/>
              <a:cs typeface="Trebuchet MS"/>
            </a:endParaRPr>
          </a:p>
          <a:p>
            <a:pPr marL="12700">
              <a:lnSpc>
                <a:spcPct val="100000"/>
              </a:lnSpc>
              <a:spcBef>
                <a:spcPts val="660"/>
              </a:spcBef>
              <a:tabLst>
                <a:tab pos="354965" algn="l"/>
              </a:tabLst>
            </a:pPr>
            <a:r>
              <a:rPr lang="en-IN" sz="1800" spc="75" dirty="0">
                <a:solidFill>
                  <a:schemeClr val="tx1"/>
                </a:solidFill>
                <a:latin typeface="Helvetica Neue"/>
                <a:cs typeface="DejaVu Sans"/>
              </a:rPr>
              <a:t>▶</a:t>
            </a:r>
            <a:r>
              <a:rPr lang="en-IN" sz="1800" dirty="0">
                <a:solidFill>
                  <a:srgbClr val="90C225"/>
                </a:solidFill>
                <a:latin typeface="Helvetica Neue"/>
                <a:cs typeface="DejaVu Sans"/>
              </a:rPr>
              <a:t>	</a:t>
            </a:r>
            <a:r>
              <a:rPr lang="en-IN" sz="2400" spc="-10" dirty="0">
                <a:solidFill>
                  <a:srgbClr val="404040"/>
                </a:solidFill>
                <a:latin typeface="Helvetica Neue"/>
                <a:cs typeface="Trebuchet MS"/>
              </a:rPr>
              <a:t>Univariate</a:t>
            </a:r>
            <a:r>
              <a:rPr lang="en-IN" sz="2400" spc="-15" dirty="0">
                <a:solidFill>
                  <a:srgbClr val="404040"/>
                </a:solidFill>
                <a:latin typeface="Helvetica Neue"/>
                <a:cs typeface="Trebuchet MS"/>
              </a:rPr>
              <a:t> </a:t>
            </a:r>
            <a:r>
              <a:rPr lang="en-IN" sz="2400" spc="-10" dirty="0">
                <a:solidFill>
                  <a:srgbClr val="404040"/>
                </a:solidFill>
                <a:latin typeface="Helvetica Neue"/>
                <a:cs typeface="Trebuchet MS"/>
              </a:rPr>
              <a:t>Analysis</a:t>
            </a:r>
            <a:endParaRPr lang="en-IN" sz="2400" dirty="0">
              <a:latin typeface="Helvetica Neue"/>
              <a:cs typeface="Trebuchet MS"/>
            </a:endParaRPr>
          </a:p>
          <a:p>
            <a:pPr marL="12700">
              <a:lnSpc>
                <a:spcPct val="100000"/>
              </a:lnSpc>
              <a:spcBef>
                <a:spcPts val="660"/>
              </a:spcBef>
              <a:tabLst>
                <a:tab pos="354965" algn="l"/>
              </a:tabLst>
            </a:pPr>
            <a:r>
              <a:rPr lang="en-IN" sz="1800" spc="75" dirty="0">
                <a:solidFill>
                  <a:schemeClr val="tx1"/>
                </a:solidFill>
                <a:latin typeface="Helvetica Neue"/>
                <a:cs typeface="DejaVu Sans"/>
              </a:rPr>
              <a:t>▶</a:t>
            </a:r>
            <a:r>
              <a:rPr lang="en-IN" sz="1800" dirty="0">
                <a:solidFill>
                  <a:srgbClr val="90C225"/>
                </a:solidFill>
                <a:latin typeface="Helvetica Neue"/>
                <a:cs typeface="DejaVu Sans"/>
              </a:rPr>
              <a:t>	</a:t>
            </a:r>
            <a:r>
              <a:rPr lang="en-IN" sz="2400" spc="-10" dirty="0">
                <a:solidFill>
                  <a:srgbClr val="404040"/>
                </a:solidFill>
                <a:latin typeface="Helvetica Neue"/>
                <a:cs typeface="Trebuchet MS"/>
              </a:rPr>
              <a:t>Bivariate</a:t>
            </a:r>
            <a:r>
              <a:rPr lang="en-IN" sz="2400" spc="-40" dirty="0">
                <a:solidFill>
                  <a:srgbClr val="404040"/>
                </a:solidFill>
                <a:latin typeface="Helvetica Neue"/>
                <a:cs typeface="Trebuchet MS"/>
              </a:rPr>
              <a:t> </a:t>
            </a:r>
            <a:r>
              <a:rPr lang="en-IN" sz="2400" spc="-10" dirty="0">
                <a:solidFill>
                  <a:srgbClr val="404040"/>
                </a:solidFill>
                <a:latin typeface="Helvetica Neue"/>
                <a:cs typeface="Trebuchet MS"/>
              </a:rPr>
              <a:t>Analysis</a:t>
            </a:r>
            <a:endParaRPr lang="en-IN" sz="2400" dirty="0">
              <a:latin typeface="Helvetica Neue"/>
              <a:cs typeface="Trebuchet MS"/>
            </a:endParaRPr>
          </a:p>
          <a:p>
            <a:pPr marL="12700">
              <a:lnSpc>
                <a:spcPct val="100000"/>
              </a:lnSpc>
              <a:spcBef>
                <a:spcPts val="675"/>
              </a:spcBef>
              <a:tabLst>
                <a:tab pos="354965" algn="l"/>
              </a:tabLst>
            </a:pPr>
            <a:r>
              <a:rPr lang="en-IN" sz="1800" spc="75" dirty="0">
                <a:solidFill>
                  <a:schemeClr val="tx1"/>
                </a:solidFill>
                <a:latin typeface="Helvetica Neue"/>
                <a:cs typeface="DejaVu Sans"/>
              </a:rPr>
              <a:t>▶</a:t>
            </a:r>
            <a:r>
              <a:rPr lang="en-IN" sz="1800" dirty="0">
                <a:solidFill>
                  <a:srgbClr val="90C225"/>
                </a:solidFill>
                <a:latin typeface="Helvetica Neue"/>
                <a:cs typeface="DejaVu Sans"/>
              </a:rPr>
              <a:t>	</a:t>
            </a:r>
            <a:r>
              <a:rPr lang="en-IN" sz="2400" spc="-10" dirty="0">
                <a:solidFill>
                  <a:srgbClr val="404040"/>
                </a:solidFill>
                <a:latin typeface="Helvetica Neue"/>
                <a:cs typeface="Trebuchet MS"/>
              </a:rPr>
              <a:t>Multivariate</a:t>
            </a:r>
            <a:r>
              <a:rPr lang="en-IN" sz="2400" spc="-30" dirty="0">
                <a:solidFill>
                  <a:srgbClr val="404040"/>
                </a:solidFill>
                <a:latin typeface="Helvetica Neue"/>
                <a:cs typeface="Trebuchet MS"/>
              </a:rPr>
              <a:t> </a:t>
            </a:r>
            <a:r>
              <a:rPr lang="en-IN" sz="2400" spc="-10" dirty="0">
                <a:solidFill>
                  <a:srgbClr val="404040"/>
                </a:solidFill>
                <a:latin typeface="Helvetica Neue"/>
                <a:cs typeface="Trebuchet MS"/>
              </a:rPr>
              <a:t>Analysis</a:t>
            </a:r>
            <a:endParaRPr lang="en-IN" sz="2400" dirty="0">
              <a:latin typeface="Helvetica Neue"/>
              <a:cs typeface="Trebuchet MS"/>
            </a:endParaRPr>
          </a:p>
          <a:p>
            <a:pPr marL="12700">
              <a:lnSpc>
                <a:spcPct val="100000"/>
              </a:lnSpc>
              <a:spcBef>
                <a:spcPts val="660"/>
              </a:spcBef>
              <a:tabLst>
                <a:tab pos="354965" algn="l"/>
              </a:tabLst>
            </a:pPr>
            <a:r>
              <a:rPr lang="en-IN" sz="1800" spc="75" dirty="0">
                <a:solidFill>
                  <a:schemeClr val="tx1"/>
                </a:solidFill>
                <a:latin typeface="Helvetica Neue"/>
                <a:cs typeface="DejaVu Sans"/>
              </a:rPr>
              <a:t>▶</a:t>
            </a:r>
            <a:r>
              <a:rPr lang="en-IN" sz="1800" dirty="0">
                <a:solidFill>
                  <a:srgbClr val="90C225"/>
                </a:solidFill>
                <a:latin typeface="Helvetica Neue"/>
                <a:cs typeface="DejaVu Sans"/>
              </a:rPr>
              <a:t>	</a:t>
            </a:r>
            <a:r>
              <a:rPr lang="en-IN" spc="-10" dirty="0">
                <a:solidFill>
                  <a:srgbClr val="404040"/>
                </a:solidFill>
                <a:latin typeface="Helvetica Neue"/>
              </a:rPr>
              <a:t>Final Inference and </a:t>
            </a:r>
            <a:r>
              <a:rPr lang="en-IN" sz="2400" spc="-10" dirty="0">
                <a:solidFill>
                  <a:srgbClr val="404040"/>
                </a:solidFill>
                <a:latin typeface="Helvetica Neue"/>
                <a:cs typeface="Trebuchet MS"/>
              </a:rPr>
              <a:t>Suggestions</a:t>
            </a:r>
            <a:endParaRPr lang="en-IN" sz="2400" dirty="0">
              <a:latin typeface="Helvetica Neue"/>
              <a:cs typeface="Trebuchet MS"/>
            </a:endParaRPr>
          </a:p>
          <a:p>
            <a:pPr marL="12700">
              <a:lnSpc>
                <a:spcPct val="100000"/>
              </a:lnSpc>
              <a:spcBef>
                <a:spcPts val="675"/>
              </a:spcBef>
              <a:tabLst>
                <a:tab pos="354965" algn="l"/>
              </a:tabLst>
            </a:pPr>
            <a:r>
              <a:rPr lang="en-IN" sz="1800" spc="75" dirty="0">
                <a:solidFill>
                  <a:schemeClr val="tx1"/>
                </a:solidFill>
                <a:latin typeface="Helvetica Neue"/>
                <a:cs typeface="DejaVu Sans"/>
              </a:rPr>
              <a:t>▶</a:t>
            </a:r>
            <a:r>
              <a:rPr lang="en-IN" sz="1800" dirty="0">
                <a:solidFill>
                  <a:schemeClr val="tx1"/>
                </a:solidFill>
                <a:latin typeface="Helvetica Neue"/>
                <a:cs typeface="DejaVu Sans"/>
              </a:rPr>
              <a:t>	</a:t>
            </a:r>
            <a:r>
              <a:rPr lang="en-IN" sz="2400" dirty="0">
                <a:solidFill>
                  <a:srgbClr val="404040"/>
                </a:solidFill>
                <a:latin typeface="Helvetica Neue"/>
                <a:cs typeface="Trebuchet MS"/>
              </a:rPr>
              <a:t>Useful</a:t>
            </a:r>
            <a:r>
              <a:rPr lang="en-IN" sz="2400" spc="-45" dirty="0">
                <a:solidFill>
                  <a:srgbClr val="404040"/>
                </a:solidFill>
                <a:latin typeface="Helvetica Neue"/>
                <a:cs typeface="Trebuchet MS"/>
              </a:rPr>
              <a:t> </a:t>
            </a:r>
            <a:r>
              <a:rPr lang="en-IN" sz="2400" spc="-10" dirty="0">
                <a:solidFill>
                  <a:srgbClr val="404040"/>
                </a:solidFill>
                <a:latin typeface="Helvetica Neue"/>
                <a:cs typeface="Trebuchet MS"/>
              </a:rPr>
              <a:t>Links</a:t>
            </a:r>
            <a:endParaRPr lang="en-IN" sz="2400" dirty="0">
              <a:latin typeface="Helvetica Neue"/>
              <a:cs typeface="Trebuchet MS"/>
            </a:endParaRPr>
          </a:p>
          <a:p>
            <a:endParaRPr lang="en-IN" dirty="0"/>
          </a:p>
        </p:txBody>
      </p:sp>
    </p:spTree>
    <p:extLst>
      <p:ext uri="{BB962C8B-B14F-4D97-AF65-F5344CB8AC3E}">
        <p14:creationId xmlns:p14="http://schemas.microsoft.com/office/powerpoint/2010/main" val="1119917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0B50-93D8-2246-9182-422810E55FB1}"/>
              </a:ext>
            </a:extLst>
          </p:cNvPr>
          <p:cNvSpPr>
            <a:spLocks noGrp="1"/>
          </p:cNvSpPr>
          <p:nvPr>
            <p:ph type="title"/>
          </p:nvPr>
        </p:nvSpPr>
        <p:spPr/>
        <p:txBody>
          <a:bodyPr>
            <a:normAutofit/>
          </a:bodyPr>
          <a:lstStyle/>
          <a:p>
            <a:r>
              <a:rPr lang="en-US" sz="3200" b="1" i="1" dirty="0">
                <a:latin typeface="Helvetica Neue"/>
              </a:rPr>
              <a:t>Univariate Analysis(Quantitative)</a:t>
            </a:r>
          </a:p>
        </p:txBody>
      </p:sp>
      <p:sp>
        <p:nvSpPr>
          <p:cNvPr id="6" name="TextBox 5">
            <a:extLst>
              <a:ext uri="{FF2B5EF4-FFF2-40B4-BE49-F238E27FC236}">
                <a16:creationId xmlns:a16="http://schemas.microsoft.com/office/drawing/2014/main" id="{E2305436-F496-444E-815A-4C5C3165F041}"/>
              </a:ext>
            </a:extLst>
          </p:cNvPr>
          <p:cNvSpPr txBox="1"/>
          <p:nvPr/>
        </p:nvSpPr>
        <p:spPr>
          <a:xfrm>
            <a:off x="414068" y="5443268"/>
            <a:ext cx="12277705" cy="923330"/>
          </a:xfrm>
          <a:prstGeom prst="rect">
            <a:avLst/>
          </a:prstGeom>
          <a:noFill/>
        </p:spPr>
        <p:txBody>
          <a:bodyPr wrap="square" rtlCol="0">
            <a:spAutoFit/>
          </a:bodyPr>
          <a:lstStyle/>
          <a:p>
            <a:r>
              <a:rPr lang="en-US" b="1" dirty="0">
                <a:latin typeface="Helvetica Neue"/>
              </a:rPr>
              <a:t>Observation</a:t>
            </a:r>
            <a:r>
              <a:rPr lang="en-US" dirty="0">
                <a:latin typeface="Helvetica Neue"/>
              </a:rPr>
              <a:t> : Based on both the histogram and the box plot, the majority of loan amounts are concentrated between </a:t>
            </a:r>
          </a:p>
          <a:p>
            <a:r>
              <a:rPr lang="en-US" dirty="0">
                <a:latin typeface="Helvetica Neue"/>
              </a:rPr>
              <a:t>$5,000 and $15,000,with a particularly high concentration between $5,000 and $10,000.</a:t>
            </a:r>
          </a:p>
          <a:p>
            <a:r>
              <a:rPr lang="en-US" dirty="0">
                <a:latin typeface="Helvetica Neue"/>
              </a:rPr>
              <a:t> Loan amounts above $20,000 are less frequent.</a:t>
            </a:r>
          </a:p>
        </p:txBody>
      </p:sp>
      <p:pic>
        <p:nvPicPr>
          <p:cNvPr id="3" name="Picture 2"/>
          <p:cNvPicPr>
            <a:picLocks noChangeAspect="1" noChangeArrowheads="1"/>
          </p:cNvPicPr>
          <p:nvPr/>
        </p:nvPicPr>
        <p:blipFill>
          <a:blip r:embed="rId2"/>
          <a:srcRect/>
          <a:stretch>
            <a:fillRect/>
          </a:stretch>
        </p:blipFill>
        <p:spPr bwMode="auto">
          <a:xfrm>
            <a:off x="881063" y="2133599"/>
            <a:ext cx="10429875" cy="3171645"/>
          </a:xfrm>
          <a:prstGeom prst="rect">
            <a:avLst/>
          </a:prstGeom>
          <a:noFill/>
          <a:ln w="9525">
            <a:noFill/>
            <a:miter lim="800000"/>
            <a:headEnd/>
            <a:tailEnd/>
          </a:ln>
          <a:effectLst/>
        </p:spPr>
      </p:pic>
    </p:spTree>
    <p:extLst>
      <p:ext uri="{BB962C8B-B14F-4D97-AF65-F5344CB8AC3E}">
        <p14:creationId xmlns:p14="http://schemas.microsoft.com/office/powerpoint/2010/main" val="42700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7990-B5F8-E2E6-D7BE-A0B3734D0106}"/>
              </a:ext>
            </a:extLst>
          </p:cNvPr>
          <p:cNvSpPr>
            <a:spLocks noGrp="1"/>
          </p:cNvSpPr>
          <p:nvPr>
            <p:ph type="title"/>
          </p:nvPr>
        </p:nvSpPr>
        <p:spPr/>
        <p:txBody>
          <a:bodyPr>
            <a:normAutofit/>
          </a:bodyPr>
          <a:lstStyle/>
          <a:p>
            <a:r>
              <a:rPr lang="en-IN" sz="3200" b="1" i="1" dirty="0">
                <a:latin typeface="Helvetica Neue"/>
              </a:rPr>
              <a:t>Univariate Analysis</a:t>
            </a:r>
          </a:p>
        </p:txBody>
      </p:sp>
      <p:sp>
        <p:nvSpPr>
          <p:cNvPr id="3" name="Content Placeholder 2">
            <a:extLst>
              <a:ext uri="{FF2B5EF4-FFF2-40B4-BE49-F238E27FC236}">
                <a16:creationId xmlns:a16="http://schemas.microsoft.com/office/drawing/2014/main" id="{8E685734-0816-A77E-EBF0-DE11732C91E9}"/>
              </a:ext>
            </a:extLst>
          </p:cNvPr>
          <p:cNvSpPr>
            <a:spLocks noGrp="1"/>
          </p:cNvSpPr>
          <p:nvPr>
            <p:ph idx="1"/>
          </p:nvPr>
        </p:nvSpPr>
        <p:spPr>
          <a:xfrm>
            <a:off x="838200" y="1604865"/>
            <a:ext cx="10515600" cy="4572098"/>
          </a:xfrm>
        </p:spPr>
        <p:txBody>
          <a:bodyPr>
            <a:normAutofit fontScale="62500" lnSpcReduction="20000"/>
          </a:bodyPr>
          <a:lstStyle/>
          <a:p>
            <a:pPr marL="0" indent="0">
              <a:buNone/>
            </a:pPr>
            <a:r>
              <a:rPr lang="en-IN" dirty="0"/>
              <a:t> </a:t>
            </a:r>
            <a:r>
              <a:rPr lang="en-IN" sz="4400" dirty="0"/>
              <a:t>Observation &amp; Inference</a:t>
            </a:r>
          </a:p>
          <a:p>
            <a:pPr>
              <a:buFont typeface="Wingdings" panose="05000000000000000000" pitchFamily="2" charset="2"/>
              <a:buChar char="Ø"/>
            </a:pPr>
            <a:r>
              <a:rPr lang="en-US" sz="2500" i="0" dirty="0">
                <a:solidFill>
                  <a:srgbClr val="000000"/>
                </a:solidFill>
                <a:effectLst/>
                <a:latin typeface="Helvetica Neue"/>
              </a:rPr>
              <a:t>Around 14.6% of the loan are charged off. Which is high by industry standard.</a:t>
            </a:r>
          </a:p>
          <a:p>
            <a:pPr>
              <a:buFont typeface="Wingdings" panose="05000000000000000000" pitchFamily="2" charset="2"/>
              <a:buChar char="Ø"/>
            </a:pPr>
            <a:r>
              <a:rPr lang="en-US" sz="2500" i="0" dirty="0">
                <a:solidFill>
                  <a:srgbClr val="000000"/>
                </a:solidFill>
                <a:effectLst/>
                <a:latin typeface="Helvetica Neue"/>
              </a:rPr>
              <a:t>Majority of application comes from state CA. </a:t>
            </a:r>
          </a:p>
          <a:p>
            <a:pPr>
              <a:buFont typeface="Wingdings" panose="05000000000000000000" pitchFamily="2" charset="2"/>
              <a:buChar char="Ø"/>
            </a:pPr>
            <a:r>
              <a:rPr lang="en-US" sz="2500" i="0" dirty="0">
                <a:solidFill>
                  <a:srgbClr val="000000"/>
                </a:solidFill>
                <a:effectLst/>
                <a:latin typeface="Helvetica Neue"/>
              </a:rPr>
              <a:t>Majority of applicant does not have own house. </a:t>
            </a:r>
            <a:r>
              <a:rPr lang="en-US" sz="2500" dirty="0">
                <a:solidFill>
                  <a:srgbClr val="000000"/>
                </a:solidFill>
                <a:latin typeface="Helvetica Neue"/>
              </a:rPr>
              <a:t>They are rented or mortgaged.</a:t>
            </a:r>
          </a:p>
          <a:p>
            <a:pPr marL="0" indent="0">
              <a:buNone/>
            </a:pPr>
            <a:r>
              <a:rPr lang="en-US" sz="2500" i="0" dirty="0">
                <a:solidFill>
                  <a:srgbClr val="000000"/>
                </a:solidFill>
                <a:effectLst/>
                <a:latin typeface="Helvetica Neue"/>
              </a:rPr>
              <a:t>     This could be risky as house act as a good collateral.</a:t>
            </a:r>
            <a:endParaRPr lang="en-US" sz="2500" dirty="0">
              <a:solidFill>
                <a:srgbClr val="000000"/>
              </a:solidFill>
              <a:latin typeface="Helvetica Neue"/>
            </a:endParaRPr>
          </a:p>
          <a:p>
            <a:pPr>
              <a:buFont typeface="Wingdings" panose="05000000000000000000" pitchFamily="2" charset="2"/>
              <a:buChar char="Ø"/>
            </a:pPr>
            <a:r>
              <a:rPr lang="en-US" sz="2500" i="0" dirty="0">
                <a:solidFill>
                  <a:srgbClr val="000000"/>
                </a:solidFill>
                <a:effectLst/>
                <a:latin typeface="Helvetica Neue"/>
              </a:rPr>
              <a:t>Majority of application are not verified. This is not the best practice. </a:t>
            </a:r>
          </a:p>
          <a:p>
            <a:pPr>
              <a:buFont typeface="Wingdings" panose="05000000000000000000" pitchFamily="2" charset="2"/>
              <a:buChar char="Ø"/>
            </a:pPr>
            <a:r>
              <a:rPr lang="en-US" sz="2500" i="0" dirty="0">
                <a:solidFill>
                  <a:srgbClr val="000000"/>
                </a:solidFill>
                <a:effectLst/>
                <a:latin typeface="Helvetica Neue"/>
              </a:rPr>
              <a:t> </a:t>
            </a:r>
            <a:r>
              <a:rPr lang="en-US" sz="2500" dirty="0">
                <a:solidFill>
                  <a:srgbClr val="000000"/>
                </a:solidFill>
                <a:latin typeface="Helvetica Neue"/>
              </a:rPr>
              <a:t>3/4 of loan is for 36 month and 1/4 is for 60 month. Higher term usually result in default by industry standards.</a:t>
            </a:r>
          </a:p>
          <a:p>
            <a:pPr>
              <a:spcAft>
                <a:spcPts val="675"/>
              </a:spcAft>
              <a:buFont typeface="Wingdings" panose="05000000000000000000" pitchFamily="2" charset="2"/>
              <a:buChar char="Ø"/>
            </a:pPr>
            <a:r>
              <a:rPr lang="en-US" sz="2500" dirty="0">
                <a:solidFill>
                  <a:srgbClr val="000000"/>
                </a:solidFill>
                <a:latin typeface="Helvetica Neue"/>
              </a:rPr>
              <a:t>majority of loan amounts are concentrated between 5,000 and 15,000</a:t>
            </a:r>
          </a:p>
          <a:p>
            <a:pPr>
              <a:spcAft>
                <a:spcPts val="675"/>
              </a:spcAft>
              <a:buFont typeface="Wingdings" panose="05000000000000000000" pitchFamily="2" charset="2"/>
              <a:buChar char="Ø"/>
            </a:pPr>
            <a:r>
              <a:rPr lang="en-US" sz="2500" dirty="0">
                <a:solidFill>
                  <a:srgbClr val="000000"/>
                </a:solidFill>
                <a:latin typeface="Helvetica Neue"/>
              </a:rPr>
              <a:t>Majority of interest rate is between 5 to 13.</a:t>
            </a:r>
          </a:p>
          <a:p>
            <a:pPr>
              <a:spcAft>
                <a:spcPts val="675"/>
              </a:spcAft>
              <a:buFont typeface="Wingdings" panose="05000000000000000000" pitchFamily="2" charset="2"/>
              <a:buChar char="Ø"/>
            </a:pPr>
            <a:r>
              <a:rPr lang="en-US" sz="2500" dirty="0">
                <a:solidFill>
                  <a:srgbClr val="000000"/>
                </a:solidFill>
                <a:latin typeface="Helvetica Neue"/>
              </a:rPr>
              <a:t>Some borrowers are paying significantly higher interest rates. This might be due to lower credit scores, higher risk loans, or specific loan characteristics.</a:t>
            </a:r>
          </a:p>
          <a:p>
            <a:pPr>
              <a:spcAft>
                <a:spcPts val="675"/>
              </a:spcAft>
              <a:buFont typeface="Wingdings" panose="05000000000000000000" pitchFamily="2" charset="2"/>
              <a:buChar char="Ø"/>
            </a:pPr>
            <a:r>
              <a:rPr lang="en-US" sz="2500" dirty="0">
                <a:solidFill>
                  <a:srgbClr val="000000"/>
                </a:solidFill>
                <a:latin typeface="Helvetica Neue"/>
              </a:rPr>
              <a:t>Debit consolidation and credit card is the most common reason to take loan</a:t>
            </a:r>
          </a:p>
          <a:p>
            <a:pPr>
              <a:spcAft>
                <a:spcPts val="675"/>
              </a:spcAft>
              <a:buFont typeface="Wingdings" panose="05000000000000000000" pitchFamily="2" charset="2"/>
              <a:buChar char="Ø"/>
            </a:pPr>
            <a:r>
              <a:rPr lang="en-US" sz="2500" dirty="0">
                <a:solidFill>
                  <a:srgbClr val="000000"/>
                </a:solidFill>
                <a:latin typeface="Helvetica Neue"/>
              </a:rPr>
              <a:t>Most of the loan are taken in the last quarter of the year. This fits with the loan purpose. As people usually try to clear their debt by EOY</a:t>
            </a:r>
            <a:endParaRPr lang="en-US" sz="2500" i="0" dirty="0">
              <a:solidFill>
                <a:srgbClr val="000000"/>
              </a:solidFill>
              <a:effectLst/>
              <a:latin typeface="Helvetica Neue"/>
            </a:endParaRPr>
          </a:p>
          <a:p>
            <a:endParaRPr lang="en-US" sz="220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4145133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9D67C-4B0D-E349-CF3A-653265123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E28952-DD46-FDE3-A20E-C024ADF3336B}"/>
              </a:ext>
            </a:extLst>
          </p:cNvPr>
          <p:cNvSpPr>
            <a:spLocks noGrp="1"/>
          </p:cNvSpPr>
          <p:nvPr>
            <p:ph type="title"/>
          </p:nvPr>
        </p:nvSpPr>
        <p:spPr/>
        <p:txBody>
          <a:bodyPr>
            <a:normAutofit/>
          </a:bodyPr>
          <a:lstStyle/>
          <a:p>
            <a:r>
              <a:rPr lang="en-IN" sz="3200" b="1" i="1" dirty="0">
                <a:latin typeface="Helvetica Neue"/>
              </a:rPr>
              <a:t>Univariate Analysis</a:t>
            </a:r>
          </a:p>
        </p:txBody>
      </p:sp>
      <p:sp>
        <p:nvSpPr>
          <p:cNvPr id="3" name="Content Placeholder 2">
            <a:extLst>
              <a:ext uri="{FF2B5EF4-FFF2-40B4-BE49-F238E27FC236}">
                <a16:creationId xmlns:a16="http://schemas.microsoft.com/office/drawing/2014/main" id="{4729985F-4DF2-F431-9881-0061DC40A999}"/>
              </a:ext>
            </a:extLst>
          </p:cNvPr>
          <p:cNvSpPr>
            <a:spLocks noGrp="1"/>
          </p:cNvSpPr>
          <p:nvPr>
            <p:ph idx="1"/>
          </p:nvPr>
        </p:nvSpPr>
        <p:spPr/>
        <p:txBody>
          <a:bodyPr>
            <a:normAutofit/>
          </a:bodyPr>
          <a:lstStyle/>
          <a:p>
            <a:pPr marL="0" indent="0">
              <a:buNone/>
            </a:pPr>
            <a:r>
              <a:rPr lang="en-IN" dirty="0"/>
              <a:t> </a:t>
            </a:r>
            <a:r>
              <a:rPr lang="en-IN" sz="2500" dirty="0"/>
              <a:t>Observation &amp; Inference</a:t>
            </a:r>
          </a:p>
          <a:p>
            <a:pPr>
              <a:spcAft>
                <a:spcPts val="675"/>
              </a:spcAft>
              <a:buFont typeface="Wingdings" panose="05000000000000000000" pitchFamily="2" charset="2"/>
              <a:buChar char="Ø"/>
            </a:pPr>
            <a:r>
              <a:rPr lang="en-US" sz="1400" dirty="0">
                <a:solidFill>
                  <a:srgbClr val="000000"/>
                </a:solidFill>
                <a:latin typeface="Helvetica Neue"/>
              </a:rPr>
              <a:t>There is gradual increase in number of loans per year</a:t>
            </a:r>
          </a:p>
          <a:p>
            <a:pPr>
              <a:spcAft>
                <a:spcPts val="675"/>
              </a:spcAft>
              <a:buFont typeface="Wingdings" panose="05000000000000000000" pitchFamily="2" charset="2"/>
              <a:buChar char="Ø"/>
            </a:pPr>
            <a:r>
              <a:rPr lang="en-US" sz="1400" dirty="0">
                <a:solidFill>
                  <a:srgbClr val="000000"/>
                </a:solidFill>
                <a:latin typeface="Helvetica Neue"/>
              </a:rPr>
              <a:t>Majority of the loan applicant has 10+ year of experience. This is because complacency is shown for such candidate</a:t>
            </a:r>
          </a:p>
          <a:p>
            <a:pPr>
              <a:spcAft>
                <a:spcPts val="675"/>
              </a:spcAft>
              <a:buFont typeface="Wingdings" panose="05000000000000000000" pitchFamily="2" charset="2"/>
              <a:buChar char="Ø"/>
            </a:pPr>
            <a:r>
              <a:rPr lang="en-US" sz="1400" dirty="0">
                <a:solidFill>
                  <a:srgbClr val="000000"/>
                </a:solidFill>
                <a:latin typeface="Helvetica Neue"/>
              </a:rPr>
              <a:t>Majority of loan has B grade. Overall, most of them have high grade. </a:t>
            </a:r>
          </a:p>
          <a:p>
            <a:pPr>
              <a:spcAft>
                <a:spcPts val="675"/>
              </a:spcAft>
              <a:buFont typeface="Wingdings" panose="05000000000000000000" pitchFamily="2" charset="2"/>
              <a:buChar char="Ø"/>
            </a:pPr>
            <a:r>
              <a:rPr lang="en-US" sz="1400" dirty="0">
                <a:solidFill>
                  <a:srgbClr val="000000"/>
                </a:solidFill>
                <a:latin typeface="Helvetica Neue"/>
              </a:rPr>
              <a:t>Max number of loan have 200- 400 installment amount</a:t>
            </a:r>
          </a:p>
          <a:p>
            <a:pPr>
              <a:spcAft>
                <a:spcPts val="675"/>
              </a:spcAft>
              <a:buFont typeface="Wingdings" panose="05000000000000000000" pitchFamily="2" charset="2"/>
              <a:buChar char="Ø"/>
            </a:pPr>
            <a:r>
              <a:rPr lang="en-US" sz="1400" i="0" dirty="0">
                <a:solidFill>
                  <a:srgbClr val="000000"/>
                </a:solidFill>
                <a:effectLst/>
                <a:latin typeface="Helvetica Neue"/>
              </a:rPr>
              <a:t>Majority of the applicant either have very high income or have very low income</a:t>
            </a:r>
            <a:r>
              <a:rPr lang="en-US" sz="1050" b="1" i="0" dirty="0">
                <a:solidFill>
                  <a:srgbClr val="000000"/>
                </a:solidFill>
                <a:effectLst/>
                <a:latin typeface="Helvetica Neue"/>
              </a:rPr>
              <a:t>.</a:t>
            </a:r>
            <a:endParaRPr lang="en-US" sz="1400" dirty="0">
              <a:solidFill>
                <a:srgbClr val="000000"/>
              </a:solidFill>
              <a:latin typeface="Helvetica Neue"/>
            </a:endParaRPr>
          </a:p>
          <a:p>
            <a:pPr>
              <a:buFont typeface="Wingdings" panose="05000000000000000000" pitchFamily="2" charset="2"/>
              <a:buChar char="Ø"/>
            </a:pPr>
            <a:endParaRPr lang="en-US" sz="1200" i="0" dirty="0">
              <a:solidFill>
                <a:srgbClr val="000000"/>
              </a:solidFill>
              <a:effectLst/>
              <a:latin typeface="Helvetica Neue"/>
            </a:endParaRPr>
          </a:p>
          <a:p>
            <a:endParaRPr lang="en-US" sz="120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2116342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B894-DBC1-E21C-7FB9-1AF3B7DAAFA4}"/>
              </a:ext>
            </a:extLst>
          </p:cNvPr>
          <p:cNvSpPr>
            <a:spLocks noGrp="1"/>
          </p:cNvSpPr>
          <p:nvPr>
            <p:ph type="title"/>
          </p:nvPr>
        </p:nvSpPr>
        <p:spPr/>
        <p:txBody>
          <a:bodyPr>
            <a:normAutofit/>
          </a:bodyPr>
          <a:lstStyle/>
          <a:p>
            <a:r>
              <a:rPr lang="en-IN" sz="3200" b="1" i="1" dirty="0">
                <a:latin typeface="Helvetica Neue"/>
              </a:rPr>
              <a:t>Bivariate Analysis</a:t>
            </a:r>
          </a:p>
        </p:txBody>
      </p:sp>
      <p:sp>
        <p:nvSpPr>
          <p:cNvPr id="3" name="Content Placeholder 2">
            <a:extLst>
              <a:ext uri="{FF2B5EF4-FFF2-40B4-BE49-F238E27FC236}">
                <a16:creationId xmlns:a16="http://schemas.microsoft.com/office/drawing/2014/main" id="{E71A5DCE-1CDB-D5F1-BC9E-DD7276E7D48C}"/>
              </a:ext>
            </a:extLst>
          </p:cNvPr>
          <p:cNvSpPr>
            <a:spLocks noGrp="1"/>
          </p:cNvSpPr>
          <p:nvPr>
            <p:ph idx="1"/>
          </p:nvPr>
        </p:nvSpPr>
        <p:spPr/>
        <p:txBody>
          <a:bodyPr>
            <a:normAutofit/>
          </a:bodyPr>
          <a:lstStyle/>
          <a:p>
            <a:pPr marL="12065" marR="5080" indent="0" algn="just">
              <a:lnSpc>
                <a:spcPct val="90000"/>
              </a:lnSpc>
              <a:spcBef>
                <a:spcPts val="280"/>
              </a:spcBef>
              <a:buClr>
                <a:srgbClr val="90C225"/>
              </a:buClr>
              <a:buSzPct val="80000"/>
              <a:buNone/>
              <a:tabLst>
                <a:tab pos="299085" algn="l"/>
              </a:tabLst>
            </a:pPr>
            <a:r>
              <a:rPr lang="en-US" sz="1200" dirty="0">
                <a:solidFill>
                  <a:srgbClr val="404040"/>
                </a:solidFill>
                <a:latin typeface="Helvetica Neue"/>
                <a:cs typeface="Trebuchet MS"/>
              </a:rPr>
              <a:t>Bivariate</a:t>
            </a:r>
            <a:r>
              <a:rPr lang="en-US" sz="1200" spc="409" dirty="0">
                <a:solidFill>
                  <a:srgbClr val="404040"/>
                </a:solidFill>
                <a:latin typeface="Helvetica Neue"/>
                <a:cs typeface="Trebuchet MS"/>
              </a:rPr>
              <a:t> </a:t>
            </a:r>
            <a:r>
              <a:rPr lang="en-US" sz="1200" dirty="0">
                <a:solidFill>
                  <a:srgbClr val="404040"/>
                </a:solidFill>
                <a:latin typeface="Helvetica Neue"/>
                <a:cs typeface="Trebuchet MS"/>
              </a:rPr>
              <a:t>analysis aims</a:t>
            </a:r>
            <a:r>
              <a:rPr lang="en-US" sz="1200" spc="445" dirty="0">
                <a:solidFill>
                  <a:srgbClr val="404040"/>
                </a:solidFill>
                <a:latin typeface="Helvetica Neue"/>
                <a:cs typeface="Trebuchet MS"/>
              </a:rPr>
              <a:t> </a:t>
            </a:r>
            <a:r>
              <a:rPr lang="en-US" sz="1200" dirty="0">
                <a:solidFill>
                  <a:srgbClr val="404040"/>
                </a:solidFill>
                <a:latin typeface="Helvetica Neue"/>
                <a:cs typeface="Trebuchet MS"/>
              </a:rPr>
              <a:t>to</a:t>
            </a:r>
            <a:r>
              <a:rPr lang="en-US" sz="1200" spc="440" dirty="0">
                <a:solidFill>
                  <a:srgbClr val="404040"/>
                </a:solidFill>
                <a:latin typeface="Helvetica Neue"/>
                <a:cs typeface="Trebuchet MS"/>
              </a:rPr>
              <a:t> </a:t>
            </a:r>
            <a:r>
              <a:rPr lang="en-US" sz="1200" dirty="0">
                <a:solidFill>
                  <a:srgbClr val="404040"/>
                </a:solidFill>
                <a:latin typeface="Helvetica Neue"/>
                <a:cs typeface="Trebuchet MS"/>
              </a:rPr>
              <a:t>determine</a:t>
            </a:r>
            <a:r>
              <a:rPr lang="en-US" sz="1200" spc="455" dirty="0">
                <a:solidFill>
                  <a:srgbClr val="404040"/>
                </a:solidFill>
                <a:latin typeface="Helvetica Neue"/>
                <a:cs typeface="Trebuchet MS"/>
              </a:rPr>
              <a:t> </a:t>
            </a:r>
            <a:r>
              <a:rPr lang="en-US" sz="1200" dirty="0">
                <a:solidFill>
                  <a:srgbClr val="404040"/>
                </a:solidFill>
                <a:latin typeface="Helvetica Neue"/>
                <a:cs typeface="Trebuchet MS"/>
              </a:rPr>
              <a:t>the</a:t>
            </a:r>
            <a:r>
              <a:rPr lang="en-US" sz="1200" spc="434" dirty="0">
                <a:solidFill>
                  <a:srgbClr val="404040"/>
                </a:solidFill>
                <a:latin typeface="Helvetica Neue"/>
                <a:cs typeface="Trebuchet MS"/>
              </a:rPr>
              <a:t> </a:t>
            </a:r>
            <a:r>
              <a:rPr lang="en-US" sz="1200" dirty="0">
                <a:solidFill>
                  <a:srgbClr val="404040"/>
                </a:solidFill>
                <a:latin typeface="Helvetica Neue"/>
                <a:cs typeface="Trebuchet MS"/>
              </a:rPr>
              <a:t>relationship</a:t>
            </a:r>
            <a:r>
              <a:rPr lang="en-US" sz="1200" spc="455" dirty="0">
                <a:solidFill>
                  <a:srgbClr val="404040"/>
                </a:solidFill>
                <a:latin typeface="Helvetica Neue"/>
                <a:cs typeface="Trebuchet MS"/>
              </a:rPr>
              <a:t> </a:t>
            </a:r>
            <a:r>
              <a:rPr lang="en-US" sz="1200" dirty="0">
                <a:solidFill>
                  <a:srgbClr val="404040"/>
                </a:solidFill>
                <a:latin typeface="Helvetica Neue"/>
                <a:cs typeface="Trebuchet MS"/>
              </a:rPr>
              <a:t>2 variables(factor).</a:t>
            </a:r>
            <a:r>
              <a:rPr lang="en-US" sz="1200" spc="455" dirty="0">
                <a:solidFill>
                  <a:srgbClr val="404040"/>
                </a:solidFill>
                <a:latin typeface="Helvetica Neue"/>
                <a:cs typeface="Trebuchet MS"/>
              </a:rPr>
              <a:t> </a:t>
            </a:r>
            <a:r>
              <a:rPr lang="en-US" sz="1200" spc="-25" dirty="0">
                <a:solidFill>
                  <a:srgbClr val="404040"/>
                </a:solidFill>
                <a:latin typeface="Helvetica Neue"/>
                <a:cs typeface="Trebuchet MS"/>
              </a:rPr>
              <a:t>The </a:t>
            </a:r>
            <a:r>
              <a:rPr lang="en-US" sz="1200" dirty="0">
                <a:solidFill>
                  <a:srgbClr val="404040"/>
                </a:solidFill>
                <a:latin typeface="Helvetica Neue"/>
                <a:cs typeface="Trebuchet MS"/>
              </a:rPr>
              <a:t>analysis</a:t>
            </a:r>
            <a:r>
              <a:rPr lang="en-US" sz="1200" spc="125" dirty="0">
                <a:solidFill>
                  <a:srgbClr val="404040"/>
                </a:solidFill>
                <a:latin typeface="Helvetica Neue"/>
                <a:cs typeface="Trebuchet MS"/>
              </a:rPr>
              <a:t> </a:t>
            </a:r>
            <a:r>
              <a:rPr lang="en-US" sz="1200" dirty="0">
                <a:solidFill>
                  <a:srgbClr val="404040"/>
                </a:solidFill>
                <a:latin typeface="Helvetica Neue"/>
                <a:cs typeface="Trebuchet MS"/>
              </a:rPr>
              <a:t>can</a:t>
            </a:r>
            <a:r>
              <a:rPr lang="en-US" sz="1200" spc="125" dirty="0">
                <a:solidFill>
                  <a:srgbClr val="404040"/>
                </a:solidFill>
                <a:latin typeface="Helvetica Neue"/>
                <a:cs typeface="Trebuchet MS"/>
              </a:rPr>
              <a:t> </a:t>
            </a:r>
            <a:r>
              <a:rPr lang="en-US" sz="1200" dirty="0">
                <a:solidFill>
                  <a:srgbClr val="404040"/>
                </a:solidFill>
                <a:latin typeface="Helvetica Neue"/>
                <a:cs typeface="Trebuchet MS"/>
              </a:rPr>
              <a:t>be</a:t>
            </a:r>
            <a:r>
              <a:rPr lang="en-US" sz="1200" spc="125" dirty="0">
                <a:solidFill>
                  <a:srgbClr val="404040"/>
                </a:solidFill>
                <a:latin typeface="Helvetica Neue"/>
                <a:cs typeface="Trebuchet MS"/>
              </a:rPr>
              <a:t> </a:t>
            </a:r>
            <a:r>
              <a:rPr lang="en-US" sz="1200" dirty="0">
                <a:solidFill>
                  <a:srgbClr val="404040"/>
                </a:solidFill>
                <a:latin typeface="Helvetica Neue"/>
                <a:cs typeface="Trebuchet MS"/>
              </a:rPr>
              <a:t>used</a:t>
            </a:r>
            <a:r>
              <a:rPr lang="en-US" sz="1200" spc="130" dirty="0">
                <a:solidFill>
                  <a:srgbClr val="404040"/>
                </a:solidFill>
                <a:latin typeface="Helvetica Neue"/>
                <a:cs typeface="Trebuchet MS"/>
              </a:rPr>
              <a:t> </a:t>
            </a:r>
            <a:r>
              <a:rPr lang="en-US" sz="1200" dirty="0">
                <a:solidFill>
                  <a:srgbClr val="404040"/>
                </a:solidFill>
                <a:latin typeface="Helvetica Neue"/>
                <a:cs typeface="Trebuchet MS"/>
              </a:rPr>
              <a:t>to</a:t>
            </a:r>
            <a:r>
              <a:rPr lang="en-US" sz="1200" spc="125" dirty="0">
                <a:solidFill>
                  <a:srgbClr val="404040"/>
                </a:solidFill>
                <a:latin typeface="Helvetica Neue"/>
                <a:cs typeface="Trebuchet MS"/>
              </a:rPr>
              <a:t> </a:t>
            </a:r>
            <a:r>
              <a:rPr lang="en-US" sz="1200" dirty="0">
                <a:solidFill>
                  <a:srgbClr val="404040"/>
                </a:solidFill>
                <a:latin typeface="Helvetica Neue"/>
                <a:cs typeface="Trebuchet MS"/>
              </a:rPr>
              <a:t>test</a:t>
            </a:r>
            <a:r>
              <a:rPr lang="en-US" sz="1200" spc="135" dirty="0">
                <a:solidFill>
                  <a:srgbClr val="404040"/>
                </a:solidFill>
                <a:latin typeface="Helvetica Neue"/>
                <a:cs typeface="Trebuchet MS"/>
              </a:rPr>
              <a:t> </a:t>
            </a:r>
            <a:r>
              <a:rPr lang="en-US" sz="1200" dirty="0">
                <a:solidFill>
                  <a:srgbClr val="404040"/>
                </a:solidFill>
                <a:latin typeface="Helvetica Neue"/>
                <a:cs typeface="Trebuchet MS"/>
              </a:rPr>
              <a:t>hypotheses,</a:t>
            </a:r>
            <a:r>
              <a:rPr lang="en-US" sz="1200" spc="125" dirty="0">
                <a:solidFill>
                  <a:srgbClr val="404040"/>
                </a:solidFill>
                <a:latin typeface="Helvetica Neue"/>
                <a:cs typeface="Trebuchet MS"/>
              </a:rPr>
              <a:t> </a:t>
            </a:r>
            <a:r>
              <a:rPr lang="en-US" sz="1200" dirty="0">
                <a:solidFill>
                  <a:srgbClr val="404040"/>
                </a:solidFill>
                <a:latin typeface="Helvetica Neue"/>
                <a:cs typeface="Trebuchet MS"/>
              </a:rPr>
              <a:t>identify</a:t>
            </a:r>
            <a:r>
              <a:rPr lang="en-US" sz="1200" spc="114" dirty="0">
                <a:solidFill>
                  <a:srgbClr val="404040"/>
                </a:solidFill>
                <a:latin typeface="Helvetica Neue"/>
                <a:cs typeface="Trebuchet MS"/>
              </a:rPr>
              <a:t> </a:t>
            </a:r>
            <a:r>
              <a:rPr lang="en-US" sz="1200" dirty="0">
                <a:solidFill>
                  <a:srgbClr val="404040"/>
                </a:solidFill>
                <a:latin typeface="Helvetica Neue"/>
                <a:cs typeface="Trebuchet MS"/>
              </a:rPr>
              <a:t>patterns,</a:t>
            </a:r>
            <a:r>
              <a:rPr lang="en-US" sz="1200" spc="125" dirty="0">
                <a:solidFill>
                  <a:srgbClr val="404040"/>
                </a:solidFill>
                <a:latin typeface="Helvetica Neue"/>
                <a:cs typeface="Trebuchet MS"/>
              </a:rPr>
              <a:t> </a:t>
            </a:r>
            <a:r>
              <a:rPr lang="en-US" sz="1200" dirty="0">
                <a:solidFill>
                  <a:srgbClr val="404040"/>
                </a:solidFill>
                <a:latin typeface="Helvetica Neue"/>
                <a:cs typeface="Trebuchet MS"/>
              </a:rPr>
              <a:t>or</a:t>
            </a:r>
            <a:r>
              <a:rPr lang="en-US" sz="1200" spc="120" dirty="0">
                <a:solidFill>
                  <a:srgbClr val="404040"/>
                </a:solidFill>
                <a:latin typeface="Helvetica Neue"/>
                <a:cs typeface="Trebuchet MS"/>
              </a:rPr>
              <a:t> </a:t>
            </a:r>
            <a:r>
              <a:rPr lang="en-US" sz="1200" dirty="0">
                <a:solidFill>
                  <a:srgbClr val="404040"/>
                </a:solidFill>
                <a:latin typeface="Helvetica Neue"/>
                <a:cs typeface="Trebuchet MS"/>
              </a:rPr>
              <a:t>explore</a:t>
            </a:r>
            <a:r>
              <a:rPr lang="en-US" sz="1200" spc="125" dirty="0">
                <a:solidFill>
                  <a:srgbClr val="404040"/>
                </a:solidFill>
                <a:latin typeface="Helvetica Neue"/>
                <a:cs typeface="Trebuchet MS"/>
              </a:rPr>
              <a:t> </a:t>
            </a:r>
            <a:r>
              <a:rPr lang="en-US" sz="1200" dirty="0">
                <a:solidFill>
                  <a:srgbClr val="404040"/>
                </a:solidFill>
                <a:latin typeface="Helvetica Neue"/>
                <a:cs typeface="Trebuchet MS"/>
              </a:rPr>
              <a:t>relationships</a:t>
            </a:r>
            <a:r>
              <a:rPr lang="en-US" sz="1200" spc="135" dirty="0">
                <a:solidFill>
                  <a:srgbClr val="404040"/>
                </a:solidFill>
                <a:latin typeface="Helvetica Neue"/>
                <a:cs typeface="Trebuchet MS"/>
              </a:rPr>
              <a:t> </a:t>
            </a:r>
            <a:r>
              <a:rPr lang="en-US" sz="1200" spc="-10" dirty="0">
                <a:solidFill>
                  <a:srgbClr val="404040"/>
                </a:solidFill>
                <a:latin typeface="Helvetica Neue"/>
                <a:cs typeface="Trebuchet MS"/>
              </a:rPr>
              <a:t>between </a:t>
            </a:r>
            <a:r>
              <a:rPr lang="en-US" sz="1200" dirty="0">
                <a:solidFill>
                  <a:srgbClr val="404040"/>
                </a:solidFill>
                <a:latin typeface="Helvetica Neue"/>
                <a:cs typeface="Trebuchet MS"/>
              </a:rPr>
              <a:t>the</a:t>
            </a:r>
            <a:r>
              <a:rPr lang="en-US" sz="1200" spc="-15" dirty="0">
                <a:solidFill>
                  <a:srgbClr val="404040"/>
                </a:solidFill>
                <a:latin typeface="Helvetica Neue"/>
                <a:cs typeface="Trebuchet MS"/>
              </a:rPr>
              <a:t> </a:t>
            </a:r>
            <a:r>
              <a:rPr lang="en-US" sz="1200" spc="-10" dirty="0">
                <a:solidFill>
                  <a:srgbClr val="404040"/>
                </a:solidFill>
                <a:latin typeface="Helvetica Neue"/>
                <a:cs typeface="Trebuchet MS"/>
              </a:rPr>
              <a:t>variables.</a:t>
            </a:r>
            <a:endParaRPr lang="en-US" sz="1200" dirty="0">
              <a:latin typeface="Helvetica Neue"/>
              <a:cs typeface="Trebuchet MS"/>
            </a:endParaRPr>
          </a:p>
          <a:p>
            <a:pPr marL="12700" indent="0" algn="just">
              <a:lnSpc>
                <a:spcPct val="100000"/>
              </a:lnSpc>
              <a:spcBef>
                <a:spcPts val="830"/>
              </a:spcBef>
              <a:buClr>
                <a:srgbClr val="90C225"/>
              </a:buClr>
              <a:buSzPct val="80000"/>
              <a:buNone/>
              <a:tabLst>
                <a:tab pos="298450" algn="l"/>
              </a:tabLst>
            </a:pPr>
            <a:r>
              <a:rPr lang="en-US" sz="1200" dirty="0">
                <a:solidFill>
                  <a:srgbClr val="404040"/>
                </a:solidFill>
                <a:latin typeface="Helvetica Neue"/>
                <a:cs typeface="Trebuchet MS"/>
              </a:rPr>
              <a:t>It</a:t>
            </a:r>
            <a:r>
              <a:rPr lang="en-US" sz="1200" spc="-35" dirty="0">
                <a:solidFill>
                  <a:srgbClr val="404040"/>
                </a:solidFill>
                <a:latin typeface="Helvetica Neue"/>
                <a:cs typeface="Trebuchet MS"/>
              </a:rPr>
              <a:t> </a:t>
            </a:r>
            <a:r>
              <a:rPr lang="en-US" sz="1200" dirty="0">
                <a:solidFill>
                  <a:srgbClr val="404040"/>
                </a:solidFill>
                <a:latin typeface="Helvetica Neue"/>
                <a:cs typeface="Trebuchet MS"/>
              </a:rPr>
              <a:t>was</a:t>
            </a:r>
            <a:r>
              <a:rPr lang="en-US" sz="1200" spc="-30" dirty="0">
                <a:solidFill>
                  <a:srgbClr val="404040"/>
                </a:solidFill>
                <a:latin typeface="Helvetica Neue"/>
                <a:cs typeface="Trebuchet MS"/>
              </a:rPr>
              <a:t> </a:t>
            </a:r>
            <a:r>
              <a:rPr lang="en-US" sz="1200" dirty="0">
                <a:solidFill>
                  <a:srgbClr val="404040"/>
                </a:solidFill>
                <a:latin typeface="Helvetica Neue"/>
                <a:cs typeface="Trebuchet MS"/>
              </a:rPr>
              <a:t>carried</a:t>
            </a:r>
            <a:r>
              <a:rPr lang="en-US" sz="1200" spc="-55" dirty="0">
                <a:solidFill>
                  <a:srgbClr val="404040"/>
                </a:solidFill>
                <a:latin typeface="Helvetica Neue"/>
                <a:cs typeface="Trebuchet MS"/>
              </a:rPr>
              <a:t> </a:t>
            </a:r>
            <a:r>
              <a:rPr lang="en-US" sz="1200" dirty="0">
                <a:solidFill>
                  <a:srgbClr val="404040"/>
                </a:solidFill>
                <a:latin typeface="Helvetica Neue"/>
                <a:cs typeface="Trebuchet MS"/>
              </a:rPr>
              <a:t>out</a:t>
            </a:r>
            <a:r>
              <a:rPr lang="en-US" sz="1200" spc="-15" dirty="0">
                <a:solidFill>
                  <a:srgbClr val="404040"/>
                </a:solidFill>
                <a:latin typeface="Helvetica Neue"/>
                <a:cs typeface="Trebuchet MS"/>
              </a:rPr>
              <a:t> </a:t>
            </a:r>
            <a:r>
              <a:rPr lang="en-US" sz="1200" dirty="0">
                <a:solidFill>
                  <a:srgbClr val="404040"/>
                </a:solidFill>
                <a:latin typeface="Helvetica Neue"/>
                <a:cs typeface="Trebuchet MS"/>
              </a:rPr>
              <a:t>for</a:t>
            </a:r>
            <a:r>
              <a:rPr lang="en-US" sz="1200" spc="-35" dirty="0">
                <a:solidFill>
                  <a:srgbClr val="404040"/>
                </a:solidFill>
                <a:latin typeface="Helvetica Neue"/>
                <a:cs typeface="Trebuchet MS"/>
              </a:rPr>
              <a:t> </a:t>
            </a:r>
            <a:r>
              <a:rPr lang="en-US" sz="1200" dirty="0">
                <a:solidFill>
                  <a:srgbClr val="404040"/>
                </a:solidFill>
                <a:latin typeface="Helvetica Neue"/>
                <a:cs typeface="Trebuchet MS"/>
              </a:rPr>
              <a:t>both</a:t>
            </a:r>
            <a:r>
              <a:rPr lang="en-US" sz="1200" spc="-25" dirty="0">
                <a:solidFill>
                  <a:srgbClr val="404040"/>
                </a:solidFill>
                <a:latin typeface="Helvetica Neue"/>
                <a:cs typeface="Trebuchet MS"/>
              </a:rPr>
              <a:t> </a:t>
            </a:r>
            <a:r>
              <a:rPr lang="en-US" sz="1200" dirty="0">
                <a:solidFill>
                  <a:srgbClr val="404040"/>
                </a:solidFill>
                <a:latin typeface="Helvetica Neue"/>
                <a:cs typeface="Trebuchet MS"/>
              </a:rPr>
              <a:t>Categorical</a:t>
            </a:r>
            <a:r>
              <a:rPr lang="en-US" sz="1200" spc="-65" dirty="0">
                <a:solidFill>
                  <a:srgbClr val="404040"/>
                </a:solidFill>
                <a:latin typeface="Helvetica Neue"/>
                <a:cs typeface="Trebuchet MS"/>
              </a:rPr>
              <a:t> </a:t>
            </a:r>
            <a:r>
              <a:rPr lang="en-US" sz="1200" dirty="0">
                <a:solidFill>
                  <a:srgbClr val="404040"/>
                </a:solidFill>
                <a:latin typeface="Helvetica Neue"/>
                <a:cs typeface="Trebuchet MS"/>
              </a:rPr>
              <a:t>and</a:t>
            </a:r>
            <a:r>
              <a:rPr lang="en-US" sz="1200" spc="-35" dirty="0">
                <a:solidFill>
                  <a:srgbClr val="404040"/>
                </a:solidFill>
                <a:latin typeface="Helvetica Neue"/>
                <a:cs typeface="Trebuchet MS"/>
              </a:rPr>
              <a:t> </a:t>
            </a:r>
            <a:r>
              <a:rPr lang="en-US" sz="1200" dirty="0">
                <a:solidFill>
                  <a:srgbClr val="404040"/>
                </a:solidFill>
                <a:latin typeface="Helvetica Neue"/>
                <a:cs typeface="Trebuchet MS"/>
              </a:rPr>
              <a:t>Quantitative</a:t>
            </a:r>
            <a:r>
              <a:rPr lang="en-US" sz="1200" spc="-20" dirty="0">
                <a:solidFill>
                  <a:srgbClr val="404040"/>
                </a:solidFill>
                <a:latin typeface="Helvetica Neue"/>
                <a:cs typeface="Trebuchet MS"/>
              </a:rPr>
              <a:t> </a:t>
            </a:r>
            <a:r>
              <a:rPr lang="en-US" sz="1200" spc="-10" dirty="0">
                <a:solidFill>
                  <a:srgbClr val="404040"/>
                </a:solidFill>
                <a:latin typeface="Helvetica Neue"/>
                <a:cs typeface="Trebuchet MS"/>
              </a:rPr>
              <a:t>Variables</a:t>
            </a:r>
            <a:endParaRPr lang="en-US" sz="1200" dirty="0">
              <a:latin typeface="Helvetica Neue"/>
              <a:cs typeface="Trebuchet MS"/>
            </a:endParaRPr>
          </a:p>
          <a:p>
            <a:pPr marL="755650" lvl="1" indent="-285750" algn="just">
              <a:lnSpc>
                <a:spcPct val="100000"/>
              </a:lnSpc>
              <a:spcBef>
                <a:spcPts val="844"/>
              </a:spcBef>
              <a:buClr>
                <a:srgbClr val="90C225"/>
              </a:buClr>
              <a:buSzPct val="80769"/>
              <a:tabLst>
                <a:tab pos="808990" algn="l"/>
              </a:tabLst>
            </a:pPr>
            <a:r>
              <a:rPr lang="en-US" sz="1400" b="1" dirty="0">
                <a:solidFill>
                  <a:srgbClr val="404040"/>
                </a:solidFill>
                <a:latin typeface="Helvetica Neue"/>
                <a:cs typeface="Trebuchet MS"/>
              </a:rPr>
              <a:t>Categorical</a:t>
            </a:r>
            <a:r>
              <a:rPr lang="en-US" sz="1400" b="1" spc="-95" dirty="0">
                <a:solidFill>
                  <a:srgbClr val="404040"/>
                </a:solidFill>
                <a:latin typeface="Helvetica Neue"/>
                <a:cs typeface="Trebuchet MS"/>
              </a:rPr>
              <a:t> </a:t>
            </a:r>
            <a:r>
              <a:rPr lang="en-US" sz="1400" b="1" spc="-10" dirty="0">
                <a:solidFill>
                  <a:srgbClr val="404040"/>
                </a:solidFill>
                <a:latin typeface="Helvetica Neue"/>
                <a:cs typeface="Trebuchet MS"/>
              </a:rPr>
              <a:t>Variables</a:t>
            </a:r>
            <a:r>
              <a:rPr lang="en-US" sz="1200" spc="-10" dirty="0">
                <a:solidFill>
                  <a:srgbClr val="404040"/>
                </a:solidFill>
                <a:latin typeface="Helvetica Neue"/>
                <a:cs typeface="Trebuchet MS"/>
              </a:rPr>
              <a:t>:</a:t>
            </a:r>
          </a:p>
          <a:p>
            <a:pPr marL="469900" lvl="1" indent="0" algn="just">
              <a:lnSpc>
                <a:spcPct val="100000"/>
              </a:lnSpc>
              <a:spcBef>
                <a:spcPts val="844"/>
              </a:spcBef>
              <a:buClr>
                <a:srgbClr val="90C225"/>
              </a:buClr>
              <a:buSzPct val="80769"/>
              <a:buNone/>
              <a:tabLst>
                <a:tab pos="808990" algn="l"/>
              </a:tabLst>
            </a:pPr>
            <a:endParaRPr lang="en-IN" sz="1200" dirty="0">
              <a:latin typeface="Helvetica Neue"/>
              <a:cs typeface="Trebuchet MS"/>
            </a:endParaRPr>
          </a:p>
          <a:p>
            <a:pPr marL="469900" lvl="1" indent="0" algn="just">
              <a:lnSpc>
                <a:spcPct val="100000"/>
              </a:lnSpc>
              <a:spcBef>
                <a:spcPts val="844"/>
              </a:spcBef>
              <a:buClr>
                <a:srgbClr val="90C225"/>
              </a:buClr>
              <a:buSzPct val="80769"/>
              <a:buNone/>
              <a:tabLst>
                <a:tab pos="808990" algn="l"/>
              </a:tabLst>
            </a:pPr>
            <a:endParaRPr lang="en-IN" sz="1200" dirty="0">
              <a:latin typeface="Helvetica Neue"/>
              <a:cs typeface="Trebuchet MS"/>
            </a:endParaRPr>
          </a:p>
          <a:p>
            <a:pPr marL="469900" lvl="1" indent="0" algn="just">
              <a:lnSpc>
                <a:spcPct val="100000"/>
              </a:lnSpc>
              <a:spcBef>
                <a:spcPts val="844"/>
              </a:spcBef>
              <a:buClr>
                <a:srgbClr val="90C225"/>
              </a:buClr>
              <a:buSzPct val="80769"/>
              <a:buNone/>
              <a:tabLst>
                <a:tab pos="808990" algn="l"/>
              </a:tabLst>
            </a:pPr>
            <a:endParaRPr lang="en-IN" sz="1200" dirty="0">
              <a:latin typeface="Helvetica Neue"/>
              <a:cs typeface="Trebuchet MS"/>
            </a:endParaRPr>
          </a:p>
          <a:p>
            <a:pPr marL="469900" lvl="1" indent="0" algn="just">
              <a:lnSpc>
                <a:spcPct val="100000"/>
              </a:lnSpc>
              <a:spcBef>
                <a:spcPts val="844"/>
              </a:spcBef>
              <a:buClr>
                <a:srgbClr val="90C225"/>
              </a:buClr>
              <a:buSzPct val="80769"/>
              <a:buNone/>
              <a:tabLst>
                <a:tab pos="808990" algn="l"/>
              </a:tabLst>
            </a:pPr>
            <a:endParaRPr lang="en-IN" sz="1200" dirty="0">
              <a:latin typeface="Helvetica Neue"/>
              <a:cs typeface="Trebuchet MS"/>
            </a:endParaRPr>
          </a:p>
          <a:p>
            <a:pPr marL="469900" lvl="1" indent="0" algn="just">
              <a:lnSpc>
                <a:spcPct val="100000"/>
              </a:lnSpc>
              <a:spcBef>
                <a:spcPts val="844"/>
              </a:spcBef>
              <a:buClr>
                <a:srgbClr val="90C225"/>
              </a:buClr>
              <a:buSzPct val="80769"/>
              <a:buNone/>
              <a:tabLst>
                <a:tab pos="808990" algn="l"/>
              </a:tabLst>
            </a:pPr>
            <a:endParaRPr lang="en-IN" sz="1200" dirty="0">
              <a:latin typeface="Helvetica Neue"/>
              <a:cs typeface="Trebuchet MS"/>
            </a:endParaRPr>
          </a:p>
          <a:p>
            <a:pPr marL="755650" lvl="1" indent="-285750" algn="just">
              <a:lnSpc>
                <a:spcPct val="100000"/>
              </a:lnSpc>
              <a:spcBef>
                <a:spcPts val="844"/>
              </a:spcBef>
              <a:buClr>
                <a:srgbClr val="90C225"/>
              </a:buClr>
              <a:buSzPct val="80769"/>
              <a:tabLst>
                <a:tab pos="808990" algn="l"/>
              </a:tabLst>
            </a:pPr>
            <a:r>
              <a:rPr lang="en-IN" sz="1400" b="1" dirty="0">
                <a:latin typeface="Helvetica Neue"/>
                <a:cs typeface="Trebuchet MS"/>
              </a:rPr>
              <a:t>Quantitative variable</a:t>
            </a:r>
          </a:p>
          <a:p>
            <a:pPr marL="469900" lvl="1" indent="0" algn="just">
              <a:lnSpc>
                <a:spcPct val="100000"/>
              </a:lnSpc>
              <a:spcBef>
                <a:spcPts val="844"/>
              </a:spcBef>
              <a:buClr>
                <a:srgbClr val="90C225"/>
              </a:buClr>
              <a:buSzPct val="80769"/>
              <a:buNone/>
              <a:tabLst>
                <a:tab pos="808990" algn="l"/>
              </a:tabLst>
            </a:pPr>
            <a:r>
              <a:rPr lang="en-US" sz="1200" dirty="0">
                <a:latin typeface="Helvetica Neue"/>
                <a:cs typeface="Trebuchet MS"/>
              </a:rPr>
              <a:t>    * Interest Rate Bucket( </a:t>
            </a:r>
            <a:r>
              <a:rPr lang="en-US" sz="1200" dirty="0" err="1">
                <a:latin typeface="Helvetica Neue"/>
                <a:cs typeface="Trebuchet MS"/>
              </a:rPr>
              <a:t>int_rate_bucket</a:t>
            </a:r>
            <a:r>
              <a:rPr lang="en-US" sz="1200" dirty="0">
                <a:latin typeface="Helvetica Neue"/>
                <a:cs typeface="Trebuchet MS"/>
              </a:rPr>
              <a:t>)</a:t>
            </a:r>
          </a:p>
          <a:p>
            <a:pPr marL="469900" lvl="1" indent="0" algn="just">
              <a:lnSpc>
                <a:spcPct val="100000"/>
              </a:lnSpc>
              <a:spcBef>
                <a:spcPts val="844"/>
              </a:spcBef>
              <a:buClr>
                <a:srgbClr val="90C225"/>
              </a:buClr>
              <a:buSzPct val="80769"/>
              <a:buNone/>
              <a:tabLst>
                <a:tab pos="808990" algn="l"/>
              </a:tabLst>
            </a:pPr>
            <a:r>
              <a:rPr lang="en-US" sz="1200" dirty="0">
                <a:latin typeface="Helvetica Neue"/>
                <a:cs typeface="Trebuchet MS"/>
              </a:rPr>
              <a:t>    * Debt to income ratio Bucket(</a:t>
            </a:r>
            <a:r>
              <a:rPr lang="en-US" sz="1200" dirty="0" err="1">
                <a:latin typeface="Helvetica Neue"/>
                <a:cs typeface="Trebuchet MS"/>
              </a:rPr>
              <a:t>dti_bucket</a:t>
            </a:r>
            <a:r>
              <a:rPr lang="en-US" sz="1200" dirty="0">
                <a:latin typeface="Helvetica Neue"/>
                <a:cs typeface="Trebuchet MS"/>
              </a:rPr>
              <a:t>)</a:t>
            </a:r>
          </a:p>
          <a:p>
            <a:pPr marL="469900" lvl="1" indent="0" algn="just">
              <a:lnSpc>
                <a:spcPct val="100000"/>
              </a:lnSpc>
              <a:spcBef>
                <a:spcPts val="844"/>
              </a:spcBef>
              <a:buClr>
                <a:srgbClr val="90C225"/>
              </a:buClr>
              <a:buSzPct val="80769"/>
              <a:buNone/>
              <a:tabLst>
                <a:tab pos="808990" algn="l"/>
              </a:tabLst>
            </a:pPr>
            <a:r>
              <a:rPr lang="en-US" sz="1200" dirty="0">
                <a:latin typeface="Helvetica Neue"/>
                <a:cs typeface="Trebuchet MS"/>
              </a:rPr>
              <a:t>    * loan amount Bucket( </a:t>
            </a:r>
            <a:r>
              <a:rPr lang="en-US" sz="1200" dirty="0" err="1">
                <a:latin typeface="Helvetica Neue"/>
                <a:cs typeface="Trebuchet MS"/>
              </a:rPr>
              <a:t>loan_amnt_bucket</a:t>
            </a:r>
            <a:r>
              <a:rPr lang="en-US" sz="1200" dirty="0">
                <a:latin typeface="Helvetica Neue"/>
                <a:cs typeface="Trebuchet MS"/>
              </a:rPr>
              <a:t>)</a:t>
            </a:r>
          </a:p>
          <a:p>
            <a:pPr marL="469900" lvl="1" indent="0" algn="just">
              <a:lnSpc>
                <a:spcPct val="100000"/>
              </a:lnSpc>
              <a:spcBef>
                <a:spcPts val="844"/>
              </a:spcBef>
              <a:buClr>
                <a:srgbClr val="90C225"/>
              </a:buClr>
              <a:buSzPct val="80769"/>
              <a:buNone/>
              <a:tabLst>
                <a:tab pos="808990" algn="l"/>
              </a:tabLst>
            </a:pPr>
            <a:r>
              <a:rPr lang="en-US" sz="1200" dirty="0">
                <a:latin typeface="Helvetica Neue"/>
                <a:cs typeface="Trebuchet MS"/>
              </a:rPr>
              <a:t>    * Annual income Bucket ( </a:t>
            </a:r>
            <a:r>
              <a:rPr lang="en-US" sz="1200" dirty="0" err="1">
                <a:latin typeface="Helvetica Neue"/>
                <a:cs typeface="Trebuchet MS"/>
              </a:rPr>
              <a:t>annual_amnt_bucket</a:t>
            </a:r>
            <a:r>
              <a:rPr lang="en-US" sz="1200" dirty="0">
                <a:latin typeface="Helvetica Neue"/>
                <a:cs typeface="Trebuchet MS"/>
              </a:rPr>
              <a:t>)</a:t>
            </a:r>
          </a:p>
          <a:p>
            <a:pPr marL="469900" lvl="1" indent="0" algn="just">
              <a:lnSpc>
                <a:spcPct val="100000"/>
              </a:lnSpc>
              <a:spcBef>
                <a:spcPts val="844"/>
              </a:spcBef>
              <a:buClr>
                <a:srgbClr val="90C225"/>
              </a:buClr>
              <a:buSzPct val="80769"/>
              <a:buNone/>
              <a:tabLst>
                <a:tab pos="808990" algn="l"/>
              </a:tabLst>
            </a:pPr>
            <a:r>
              <a:rPr lang="en-US" sz="1200" dirty="0">
                <a:latin typeface="Helvetica Neue"/>
                <a:cs typeface="Trebuchet MS"/>
              </a:rPr>
              <a:t>    * Monthly instalments Bucket( </a:t>
            </a:r>
            <a:r>
              <a:rPr lang="en-US" sz="1200" dirty="0" err="1">
                <a:latin typeface="Helvetica Neue"/>
                <a:cs typeface="Trebuchet MS"/>
              </a:rPr>
              <a:t>installment_bucket</a:t>
            </a:r>
            <a:r>
              <a:rPr lang="en-US" sz="1200" dirty="0">
                <a:latin typeface="Helvetica Neue"/>
                <a:cs typeface="Trebuchet MS"/>
              </a:rPr>
              <a:t>)</a:t>
            </a:r>
          </a:p>
        </p:txBody>
      </p:sp>
      <p:pic>
        <p:nvPicPr>
          <p:cNvPr id="5" name="Picture 4">
            <a:extLst>
              <a:ext uri="{FF2B5EF4-FFF2-40B4-BE49-F238E27FC236}">
                <a16:creationId xmlns:a16="http://schemas.microsoft.com/office/drawing/2014/main" id="{B1D2006F-3472-1DF4-B3A2-C38BD69A58CA}"/>
              </a:ext>
            </a:extLst>
          </p:cNvPr>
          <p:cNvPicPr>
            <a:picLocks noChangeAspect="1"/>
          </p:cNvPicPr>
          <p:nvPr/>
        </p:nvPicPr>
        <p:blipFill>
          <a:blip r:embed="rId2"/>
          <a:stretch>
            <a:fillRect/>
          </a:stretch>
        </p:blipFill>
        <p:spPr>
          <a:xfrm>
            <a:off x="1528486" y="2999510"/>
            <a:ext cx="4115157" cy="1120237"/>
          </a:xfrm>
          <a:prstGeom prst="rect">
            <a:avLst/>
          </a:prstGeom>
        </p:spPr>
      </p:pic>
    </p:spTree>
    <p:extLst>
      <p:ext uri="{BB962C8B-B14F-4D97-AF65-F5344CB8AC3E}">
        <p14:creationId xmlns:p14="http://schemas.microsoft.com/office/powerpoint/2010/main" val="656315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ED38-ED69-731D-725A-DC925D1A7C97}"/>
              </a:ext>
            </a:extLst>
          </p:cNvPr>
          <p:cNvSpPr>
            <a:spLocks noGrp="1"/>
          </p:cNvSpPr>
          <p:nvPr>
            <p:ph type="title"/>
          </p:nvPr>
        </p:nvSpPr>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(Unordered</a:t>
            </a:r>
            <a:r>
              <a:rPr lang="en-IN" sz="3200" b="1" i="1" spc="-114" dirty="0">
                <a:latin typeface="Helvetica Neue"/>
              </a:rPr>
              <a:t> </a:t>
            </a:r>
            <a:r>
              <a:rPr lang="en-IN" sz="3200" b="1" i="1" spc="-10" dirty="0">
                <a:latin typeface="Helvetica Neue"/>
              </a:rPr>
              <a:t>Categorical)</a:t>
            </a:r>
            <a:endParaRPr lang="en-IN" sz="3200" b="1" i="1" dirty="0">
              <a:latin typeface="Helvetica Neue"/>
            </a:endParaRPr>
          </a:p>
        </p:txBody>
      </p:sp>
      <p:sp>
        <p:nvSpPr>
          <p:cNvPr id="3" name="Content Placeholder 2">
            <a:extLst>
              <a:ext uri="{FF2B5EF4-FFF2-40B4-BE49-F238E27FC236}">
                <a16:creationId xmlns:a16="http://schemas.microsoft.com/office/drawing/2014/main" id="{693B3645-4EE3-6E15-C4C3-9E1348F580EB}"/>
              </a:ext>
            </a:extLst>
          </p:cNvPr>
          <p:cNvSpPr>
            <a:spLocks noGrp="1"/>
          </p:cNvSpPr>
          <p:nvPr>
            <p:ph idx="1"/>
          </p:nvPr>
        </p:nvSpPr>
        <p:spPr>
          <a:xfrm>
            <a:off x="838200" y="1333500"/>
            <a:ext cx="10515600" cy="5328557"/>
          </a:xfrm>
        </p:spPr>
        <p:txBody>
          <a:bodyPr>
            <a:normAutofit lnSpcReduction="10000"/>
          </a:bodyPr>
          <a:lstStyle/>
          <a:p>
            <a:pPr marL="0" indent="0">
              <a:buNone/>
            </a:pPr>
            <a:r>
              <a:rPr lang="en-IN" dirty="0"/>
              <a:t> </a:t>
            </a:r>
            <a:r>
              <a:rPr lang="en-IN" sz="1400" dirty="0">
                <a:latin typeface="Helvetica Neue"/>
              </a:rPr>
              <a:t>Purpose vs Loan status</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r>
              <a:rPr lang="en-IN" sz="1400" dirty="0">
                <a:latin typeface="Helvetica Neue"/>
              </a:rPr>
              <a:t>Observation – </a:t>
            </a:r>
            <a:r>
              <a:rPr lang="en-IN" sz="1400" dirty="0" err="1">
                <a:latin typeface="Helvetica Neue"/>
              </a:rPr>
              <a:t>debt_consolidation</a:t>
            </a:r>
            <a:r>
              <a:rPr lang="en-IN" sz="1400" dirty="0">
                <a:latin typeface="Helvetica Neue"/>
              </a:rPr>
              <a:t>, credit card payment has high charge off count. Also small business has a higher percentage of charged off loan (Can be seen in below plot)</a:t>
            </a:r>
          </a:p>
        </p:txBody>
      </p:sp>
      <p:pic>
        <p:nvPicPr>
          <p:cNvPr id="5" name="Picture 4">
            <a:extLst>
              <a:ext uri="{FF2B5EF4-FFF2-40B4-BE49-F238E27FC236}">
                <a16:creationId xmlns:a16="http://schemas.microsoft.com/office/drawing/2014/main" id="{AA4A1D67-A5E5-E7F0-9F81-230D1142B3E3}"/>
              </a:ext>
            </a:extLst>
          </p:cNvPr>
          <p:cNvPicPr>
            <a:picLocks noChangeAspect="1"/>
          </p:cNvPicPr>
          <p:nvPr/>
        </p:nvPicPr>
        <p:blipFill>
          <a:blip r:embed="rId2"/>
          <a:stretch>
            <a:fillRect/>
          </a:stretch>
        </p:blipFill>
        <p:spPr>
          <a:xfrm>
            <a:off x="1536052" y="1714015"/>
            <a:ext cx="6972300" cy="4132484"/>
          </a:xfrm>
          <a:prstGeom prst="rect">
            <a:avLst/>
          </a:prstGeom>
        </p:spPr>
      </p:pic>
    </p:spTree>
    <p:extLst>
      <p:ext uri="{BB962C8B-B14F-4D97-AF65-F5344CB8AC3E}">
        <p14:creationId xmlns:p14="http://schemas.microsoft.com/office/powerpoint/2010/main" val="3656102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28C81-F7BF-69C0-263C-607AD8C34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1E8AF8-2980-5CD5-EDC6-A69DA3B50C2B}"/>
              </a:ext>
            </a:extLst>
          </p:cNvPr>
          <p:cNvSpPr>
            <a:spLocks noGrp="1"/>
          </p:cNvSpPr>
          <p:nvPr>
            <p:ph type="title"/>
          </p:nvPr>
        </p:nvSpPr>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(Unordered</a:t>
            </a:r>
            <a:r>
              <a:rPr lang="en-IN" sz="3200" b="1" i="1" spc="-114" dirty="0">
                <a:latin typeface="Helvetica Neue"/>
              </a:rPr>
              <a:t> </a:t>
            </a:r>
            <a:r>
              <a:rPr lang="en-IN" sz="3200" b="1" i="1" spc="-10" dirty="0">
                <a:latin typeface="Helvetica Neue"/>
              </a:rPr>
              <a:t>Categorical)</a:t>
            </a:r>
            <a:endParaRPr lang="en-IN" sz="3200" b="1" i="1" dirty="0">
              <a:latin typeface="Helvetica Neue"/>
            </a:endParaRPr>
          </a:p>
        </p:txBody>
      </p:sp>
      <p:sp>
        <p:nvSpPr>
          <p:cNvPr id="3" name="Content Placeholder 2">
            <a:extLst>
              <a:ext uri="{FF2B5EF4-FFF2-40B4-BE49-F238E27FC236}">
                <a16:creationId xmlns:a16="http://schemas.microsoft.com/office/drawing/2014/main" id="{5523B5E0-B6B6-922C-A903-F04AD81AB794}"/>
              </a:ext>
            </a:extLst>
          </p:cNvPr>
          <p:cNvSpPr>
            <a:spLocks noGrp="1"/>
          </p:cNvSpPr>
          <p:nvPr>
            <p:ph idx="1"/>
          </p:nvPr>
        </p:nvSpPr>
        <p:spPr>
          <a:xfrm>
            <a:off x="838200" y="1333500"/>
            <a:ext cx="10515600" cy="5159375"/>
          </a:xfrm>
        </p:spPr>
        <p:txBody>
          <a:bodyPr/>
          <a:lstStyle/>
          <a:p>
            <a:pPr marL="0" indent="0">
              <a:buNone/>
            </a:pPr>
            <a:r>
              <a:rPr lang="en-IN" dirty="0"/>
              <a:t> </a:t>
            </a:r>
          </a:p>
          <a:p>
            <a:pPr marL="0" indent="0">
              <a:buNone/>
            </a:pPr>
            <a:r>
              <a:rPr lang="en-IN" sz="1400" dirty="0">
                <a:latin typeface="Helvetica Neue"/>
              </a:rPr>
              <a:t>Purpose vs Loan status II</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r>
              <a:rPr lang="en-IN" sz="1400" dirty="0">
                <a:latin typeface="Helvetica Neue"/>
              </a:rPr>
              <a:t>Observation – As mentioned above small business related loan has higher percentage of charged off ratio</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8068B027-AC82-207A-0009-3B6B244504F5}"/>
              </a:ext>
            </a:extLst>
          </p:cNvPr>
          <p:cNvPicPr>
            <a:picLocks noChangeAspect="1"/>
          </p:cNvPicPr>
          <p:nvPr/>
        </p:nvPicPr>
        <p:blipFill>
          <a:blip r:embed="rId2"/>
          <a:stretch>
            <a:fillRect/>
          </a:stretch>
        </p:blipFill>
        <p:spPr>
          <a:xfrm>
            <a:off x="1112988" y="2243771"/>
            <a:ext cx="7148179" cy="3696020"/>
          </a:xfrm>
          <a:prstGeom prst="rect">
            <a:avLst/>
          </a:prstGeom>
        </p:spPr>
      </p:pic>
    </p:spTree>
    <p:extLst>
      <p:ext uri="{BB962C8B-B14F-4D97-AF65-F5344CB8AC3E}">
        <p14:creationId xmlns:p14="http://schemas.microsoft.com/office/powerpoint/2010/main" val="4174980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3A6D2-C937-1BF3-A698-8E73595D3A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B0D473-4555-8885-80B3-F66010358AE5}"/>
              </a:ext>
            </a:extLst>
          </p:cNvPr>
          <p:cNvSpPr>
            <a:spLocks noGrp="1"/>
          </p:cNvSpPr>
          <p:nvPr>
            <p:ph type="title"/>
          </p:nvPr>
        </p:nvSpPr>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(Unordered</a:t>
            </a:r>
            <a:r>
              <a:rPr lang="en-IN" sz="3200" b="1" i="1" spc="-114" dirty="0">
                <a:latin typeface="Helvetica Neue"/>
              </a:rPr>
              <a:t> </a:t>
            </a:r>
            <a:r>
              <a:rPr lang="en-IN" sz="3200" b="1" i="1" spc="-10" dirty="0">
                <a:latin typeface="Helvetica Neue"/>
              </a:rPr>
              <a:t>Categorical)</a:t>
            </a:r>
            <a:endParaRPr lang="en-IN" sz="3200" b="1" i="1" dirty="0">
              <a:latin typeface="Helvetica Neue"/>
            </a:endParaRPr>
          </a:p>
        </p:txBody>
      </p:sp>
      <p:sp>
        <p:nvSpPr>
          <p:cNvPr id="3" name="Content Placeholder 2">
            <a:extLst>
              <a:ext uri="{FF2B5EF4-FFF2-40B4-BE49-F238E27FC236}">
                <a16:creationId xmlns:a16="http://schemas.microsoft.com/office/drawing/2014/main" id="{4FA39461-17A9-D488-DE74-A8E2200B0FBA}"/>
              </a:ext>
            </a:extLst>
          </p:cNvPr>
          <p:cNvSpPr>
            <a:spLocks noGrp="1"/>
          </p:cNvSpPr>
          <p:nvPr>
            <p:ph idx="1"/>
          </p:nvPr>
        </p:nvSpPr>
        <p:spPr>
          <a:xfrm>
            <a:off x="838200" y="1343608"/>
            <a:ext cx="11353800" cy="5149267"/>
          </a:xfrm>
        </p:spPr>
        <p:txBody>
          <a:bodyPr/>
          <a:lstStyle/>
          <a:p>
            <a:pPr marL="0" indent="0">
              <a:buNone/>
            </a:pPr>
            <a:r>
              <a:rPr lang="en-IN" dirty="0"/>
              <a:t> </a:t>
            </a:r>
          </a:p>
          <a:p>
            <a:pPr marL="0" indent="0">
              <a:buNone/>
            </a:pPr>
            <a:r>
              <a:rPr lang="en-IN" sz="1400" dirty="0">
                <a:latin typeface="Helvetica Neue"/>
              </a:rPr>
              <a:t>Verification status vs Loan status</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r>
              <a:rPr lang="en-IN" sz="1400" dirty="0">
                <a:latin typeface="Helvetica Neue"/>
              </a:rPr>
              <a:t>Observation – Verified loan has higher charged off count and percentage. This point to either corruption or incompetency.</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5F6E24D-D7BE-F516-8359-94129F2730F3}"/>
              </a:ext>
            </a:extLst>
          </p:cNvPr>
          <p:cNvPicPr>
            <a:picLocks noChangeAspect="1"/>
          </p:cNvPicPr>
          <p:nvPr/>
        </p:nvPicPr>
        <p:blipFill>
          <a:blip r:embed="rId2"/>
          <a:stretch>
            <a:fillRect/>
          </a:stretch>
        </p:blipFill>
        <p:spPr>
          <a:xfrm>
            <a:off x="503853" y="2232340"/>
            <a:ext cx="5592147" cy="3644184"/>
          </a:xfrm>
          <a:prstGeom prst="rect">
            <a:avLst/>
          </a:prstGeom>
        </p:spPr>
      </p:pic>
      <p:pic>
        <p:nvPicPr>
          <p:cNvPr id="8" name="Picture 7">
            <a:extLst>
              <a:ext uri="{FF2B5EF4-FFF2-40B4-BE49-F238E27FC236}">
                <a16:creationId xmlns:a16="http://schemas.microsoft.com/office/drawing/2014/main" id="{EA0DA2E7-ECF4-FEC0-5616-390799E3442D}"/>
              </a:ext>
            </a:extLst>
          </p:cNvPr>
          <p:cNvPicPr>
            <a:picLocks noChangeAspect="1"/>
          </p:cNvPicPr>
          <p:nvPr/>
        </p:nvPicPr>
        <p:blipFill>
          <a:blip r:embed="rId3"/>
          <a:stretch>
            <a:fillRect/>
          </a:stretch>
        </p:blipFill>
        <p:spPr>
          <a:xfrm>
            <a:off x="6096000" y="2172883"/>
            <a:ext cx="5974108" cy="3845362"/>
          </a:xfrm>
          <a:prstGeom prst="rect">
            <a:avLst/>
          </a:prstGeom>
        </p:spPr>
      </p:pic>
    </p:spTree>
    <p:extLst>
      <p:ext uri="{BB962C8B-B14F-4D97-AF65-F5344CB8AC3E}">
        <p14:creationId xmlns:p14="http://schemas.microsoft.com/office/powerpoint/2010/main" val="1047850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9C1EE-5C40-8F6D-B78F-4676D19EBA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86D66-BED4-7560-DCBA-B0FBF41BBD04}"/>
              </a:ext>
            </a:extLst>
          </p:cNvPr>
          <p:cNvSpPr>
            <a:spLocks noGrp="1"/>
          </p:cNvSpPr>
          <p:nvPr>
            <p:ph type="title"/>
          </p:nvPr>
        </p:nvSpPr>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(Unordered</a:t>
            </a:r>
            <a:r>
              <a:rPr lang="en-IN" sz="3200" b="1" i="1" spc="-114" dirty="0">
                <a:latin typeface="Helvetica Neue"/>
              </a:rPr>
              <a:t> </a:t>
            </a:r>
            <a:r>
              <a:rPr lang="en-IN" sz="3200" b="1" i="1" spc="-10" dirty="0">
                <a:latin typeface="Helvetica Neue"/>
              </a:rPr>
              <a:t>Categorical)</a:t>
            </a:r>
            <a:endParaRPr lang="en-IN" sz="3200" b="1" i="1" dirty="0">
              <a:latin typeface="Helvetica Neue"/>
            </a:endParaRPr>
          </a:p>
        </p:txBody>
      </p:sp>
      <p:sp>
        <p:nvSpPr>
          <p:cNvPr id="3" name="Content Placeholder 2">
            <a:extLst>
              <a:ext uri="{FF2B5EF4-FFF2-40B4-BE49-F238E27FC236}">
                <a16:creationId xmlns:a16="http://schemas.microsoft.com/office/drawing/2014/main" id="{8D9CA1D0-A173-8EA0-FF6E-CFD75FBBEBD0}"/>
              </a:ext>
            </a:extLst>
          </p:cNvPr>
          <p:cNvSpPr>
            <a:spLocks noGrp="1"/>
          </p:cNvSpPr>
          <p:nvPr>
            <p:ph idx="1"/>
          </p:nvPr>
        </p:nvSpPr>
        <p:spPr>
          <a:xfrm>
            <a:off x="838200" y="1343608"/>
            <a:ext cx="11353800" cy="5149267"/>
          </a:xfrm>
        </p:spPr>
        <p:txBody>
          <a:bodyPr/>
          <a:lstStyle/>
          <a:p>
            <a:pPr marL="0" indent="0">
              <a:buNone/>
            </a:pPr>
            <a:r>
              <a:rPr lang="en-IN" dirty="0"/>
              <a:t> </a:t>
            </a:r>
          </a:p>
          <a:p>
            <a:pPr marL="0" indent="0">
              <a:buNone/>
            </a:pPr>
            <a:r>
              <a:rPr lang="en-IN" sz="1400" dirty="0">
                <a:latin typeface="Helvetica Neue"/>
              </a:rPr>
              <a:t>Home ownership vs Loan status</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r>
              <a:rPr lang="en-IN" sz="1400" dirty="0">
                <a:latin typeface="Helvetica Neue"/>
              </a:rPr>
              <a:t>Observation – Verified loan has higher charged off count and percentage. This point to either corruption or incompetency.</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B5E1C602-5172-FB65-41B3-582E03CB5828}"/>
              </a:ext>
            </a:extLst>
          </p:cNvPr>
          <p:cNvPicPr>
            <a:picLocks noChangeAspect="1"/>
          </p:cNvPicPr>
          <p:nvPr/>
        </p:nvPicPr>
        <p:blipFill>
          <a:blip r:embed="rId2"/>
          <a:stretch>
            <a:fillRect/>
          </a:stretch>
        </p:blipFill>
        <p:spPr>
          <a:xfrm>
            <a:off x="1175658" y="2179176"/>
            <a:ext cx="7357051" cy="3633919"/>
          </a:xfrm>
          <a:prstGeom prst="rect">
            <a:avLst/>
          </a:prstGeom>
        </p:spPr>
      </p:pic>
    </p:spTree>
    <p:extLst>
      <p:ext uri="{BB962C8B-B14F-4D97-AF65-F5344CB8AC3E}">
        <p14:creationId xmlns:p14="http://schemas.microsoft.com/office/powerpoint/2010/main" val="1442532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22302-5C63-8341-062A-2BFFEC3751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6A4084-A8E2-8C95-372C-4EDBD1F59629}"/>
              </a:ext>
            </a:extLst>
          </p:cNvPr>
          <p:cNvSpPr>
            <a:spLocks noGrp="1"/>
          </p:cNvSpPr>
          <p:nvPr>
            <p:ph type="title"/>
          </p:nvPr>
        </p:nvSpPr>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(Unordered</a:t>
            </a:r>
            <a:r>
              <a:rPr lang="en-IN" sz="3200" b="1" i="1" spc="-114" dirty="0">
                <a:latin typeface="Helvetica Neue"/>
              </a:rPr>
              <a:t> </a:t>
            </a:r>
            <a:r>
              <a:rPr lang="en-IN" sz="3200" b="1" i="1" spc="-10" dirty="0">
                <a:latin typeface="Helvetica Neue"/>
              </a:rPr>
              <a:t>Categorical)</a:t>
            </a:r>
            <a:endParaRPr lang="en-IN" sz="3200" b="1" i="1" dirty="0">
              <a:latin typeface="Helvetica Neue"/>
            </a:endParaRPr>
          </a:p>
        </p:txBody>
      </p:sp>
      <p:sp>
        <p:nvSpPr>
          <p:cNvPr id="3" name="Content Placeholder 2">
            <a:extLst>
              <a:ext uri="{FF2B5EF4-FFF2-40B4-BE49-F238E27FC236}">
                <a16:creationId xmlns:a16="http://schemas.microsoft.com/office/drawing/2014/main" id="{8E3E68C2-0D2B-B41F-3992-EF761F96378A}"/>
              </a:ext>
            </a:extLst>
          </p:cNvPr>
          <p:cNvSpPr>
            <a:spLocks noGrp="1"/>
          </p:cNvSpPr>
          <p:nvPr>
            <p:ph idx="1"/>
          </p:nvPr>
        </p:nvSpPr>
        <p:spPr>
          <a:xfrm>
            <a:off x="838200" y="1343608"/>
            <a:ext cx="11353800" cy="5149267"/>
          </a:xfrm>
        </p:spPr>
        <p:txBody>
          <a:bodyPr/>
          <a:lstStyle/>
          <a:p>
            <a:pPr marL="0" indent="0">
              <a:buNone/>
            </a:pPr>
            <a:r>
              <a:rPr lang="en-IN" dirty="0"/>
              <a:t> </a:t>
            </a:r>
          </a:p>
          <a:p>
            <a:pPr marL="0" indent="0">
              <a:buNone/>
            </a:pPr>
            <a:r>
              <a:rPr lang="en-IN" sz="1400" dirty="0">
                <a:latin typeface="Helvetica Neue"/>
              </a:rPr>
              <a:t>State vs Loan status</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r>
              <a:rPr lang="en-US" sz="1400" dirty="0">
                <a:latin typeface="Helvetica Neue"/>
              </a:rPr>
              <a:t>Observation - State of applicant and loan being charged off is not related, except for state NE. But it has a very low count, so can be ignored as not much loan data is available for it to better understand the trend.</a:t>
            </a:r>
            <a:endParaRPr lang="en-IN" sz="1400" dirty="0">
              <a:latin typeface="Helvetica Neue"/>
            </a:endParaRP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5C24D7B7-6145-7C8E-882F-56A1D51ABDDF}"/>
              </a:ext>
            </a:extLst>
          </p:cNvPr>
          <p:cNvPicPr>
            <a:picLocks noChangeAspect="1"/>
          </p:cNvPicPr>
          <p:nvPr/>
        </p:nvPicPr>
        <p:blipFill>
          <a:blip r:embed="rId2"/>
          <a:stretch>
            <a:fillRect/>
          </a:stretch>
        </p:blipFill>
        <p:spPr>
          <a:xfrm>
            <a:off x="1306286" y="2071995"/>
            <a:ext cx="7205513" cy="3929758"/>
          </a:xfrm>
          <a:prstGeom prst="rect">
            <a:avLst/>
          </a:prstGeom>
        </p:spPr>
      </p:pic>
    </p:spTree>
    <p:extLst>
      <p:ext uri="{BB962C8B-B14F-4D97-AF65-F5344CB8AC3E}">
        <p14:creationId xmlns:p14="http://schemas.microsoft.com/office/powerpoint/2010/main" val="3521402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689BB-A3C0-15A0-A251-485D23DFEB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8D270-BECA-235F-E63A-E984E5AC5C85}"/>
              </a:ext>
            </a:extLst>
          </p:cNvPr>
          <p:cNvSpPr>
            <a:spLocks noGrp="1"/>
          </p:cNvSpPr>
          <p:nvPr>
            <p:ph type="title"/>
          </p:nvPr>
        </p:nvSpPr>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(Ordered</a:t>
            </a:r>
            <a:r>
              <a:rPr lang="en-IN" sz="3200" b="1" i="1" spc="-114" dirty="0">
                <a:latin typeface="Helvetica Neue"/>
              </a:rPr>
              <a:t> </a:t>
            </a:r>
            <a:r>
              <a:rPr lang="en-IN" sz="3200" b="1" i="1" spc="-10" dirty="0">
                <a:latin typeface="Helvetica Neue"/>
              </a:rPr>
              <a:t>Categorical)</a:t>
            </a:r>
            <a:endParaRPr lang="en-IN" sz="3200" b="1" i="1" dirty="0">
              <a:latin typeface="Helvetica Neue"/>
            </a:endParaRPr>
          </a:p>
        </p:txBody>
      </p:sp>
      <p:sp>
        <p:nvSpPr>
          <p:cNvPr id="3" name="Content Placeholder 2">
            <a:extLst>
              <a:ext uri="{FF2B5EF4-FFF2-40B4-BE49-F238E27FC236}">
                <a16:creationId xmlns:a16="http://schemas.microsoft.com/office/drawing/2014/main" id="{D2E81B04-578F-CA3E-0FF5-6E9A4573319F}"/>
              </a:ext>
            </a:extLst>
          </p:cNvPr>
          <p:cNvSpPr>
            <a:spLocks noGrp="1"/>
          </p:cNvSpPr>
          <p:nvPr>
            <p:ph idx="1"/>
          </p:nvPr>
        </p:nvSpPr>
        <p:spPr>
          <a:xfrm>
            <a:off x="838200" y="1343608"/>
            <a:ext cx="11353800" cy="5149267"/>
          </a:xfrm>
        </p:spPr>
        <p:txBody>
          <a:bodyPr/>
          <a:lstStyle/>
          <a:p>
            <a:pPr marL="0" indent="0">
              <a:buNone/>
            </a:pPr>
            <a:r>
              <a:rPr lang="en-IN" dirty="0"/>
              <a:t> </a:t>
            </a:r>
          </a:p>
          <a:p>
            <a:pPr marL="0" indent="0">
              <a:buNone/>
            </a:pPr>
            <a:r>
              <a:rPr lang="en-IN" sz="1400" dirty="0">
                <a:latin typeface="Helvetica Neue"/>
              </a:rPr>
              <a:t>Grade vs Loan status</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algn="l"/>
            <a:r>
              <a:rPr lang="en-IN" sz="1400" dirty="0">
                <a:latin typeface="Helvetica Neue"/>
              </a:rPr>
              <a:t>Observation – </a:t>
            </a:r>
            <a:r>
              <a:rPr lang="en-US" sz="1050" b="1" i="0" dirty="0">
                <a:solidFill>
                  <a:srgbClr val="000000"/>
                </a:solidFill>
                <a:effectLst/>
                <a:latin typeface="Helvetica Neue"/>
              </a:rPr>
              <a:t>Charge off possibility increases as grade is decreasing</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F8143185-E9B9-EEC4-F7E6-DC15B23CF001}"/>
              </a:ext>
            </a:extLst>
          </p:cNvPr>
          <p:cNvPicPr>
            <a:picLocks noChangeAspect="1"/>
          </p:cNvPicPr>
          <p:nvPr/>
        </p:nvPicPr>
        <p:blipFill>
          <a:blip r:embed="rId2"/>
          <a:stretch>
            <a:fillRect/>
          </a:stretch>
        </p:blipFill>
        <p:spPr>
          <a:xfrm>
            <a:off x="1166327" y="2215859"/>
            <a:ext cx="7711615" cy="3840222"/>
          </a:xfrm>
          <a:prstGeom prst="rect">
            <a:avLst/>
          </a:prstGeom>
        </p:spPr>
      </p:pic>
    </p:spTree>
    <p:extLst>
      <p:ext uri="{BB962C8B-B14F-4D97-AF65-F5344CB8AC3E}">
        <p14:creationId xmlns:p14="http://schemas.microsoft.com/office/powerpoint/2010/main" val="265578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A626-A1D4-AF48-A818-F51195FDA0D7}"/>
              </a:ext>
            </a:extLst>
          </p:cNvPr>
          <p:cNvSpPr>
            <a:spLocks noGrp="1"/>
          </p:cNvSpPr>
          <p:nvPr>
            <p:ph type="title"/>
          </p:nvPr>
        </p:nvSpPr>
        <p:spPr/>
        <p:txBody>
          <a:bodyPr>
            <a:normAutofit/>
          </a:bodyPr>
          <a:lstStyle/>
          <a:p>
            <a:r>
              <a:rPr lang="en-US" sz="3200" b="1" i="1" dirty="0">
                <a:latin typeface="Helvetica Neue"/>
              </a:rPr>
              <a:t>Business Objectives</a:t>
            </a:r>
          </a:p>
        </p:txBody>
      </p:sp>
      <p:sp>
        <p:nvSpPr>
          <p:cNvPr id="3" name="Content Placeholder 2">
            <a:extLst>
              <a:ext uri="{FF2B5EF4-FFF2-40B4-BE49-F238E27FC236}">
                <a16:creationId xmlns:a16="http://schemas.microsoft.com/office/drawing/2014/main" id="{12FE3029-A805-B846-A4A2-430DD506497D}"/>
              </a:ext>
            </a:extLst>
          </p:cNvPr>
          <p:cNvSpPr>
            <a:spLocks noGrp="1"/>
          </p:cNvSpPr>
          <p:nvPr>
            <p:ph idx="1"/>
          </p:nvPr>
        </p:nvSpPr>
        <p:spPr/>
        <p:txBody>
          <a:bodyPr>
            <a:normAutofit/>
          </a:bodyPr>
          <a:lstStyle/>
          <a:p>
            <a:pPr lvl="1">
              <a:buFont typeface="Wingdings" panose="05000000000000000000" pitchFamily="2" charset="2"/>
              <a:buChar char="Ø"/>
            </a:pPr>
            <a:r>
              <a:rPr lang="en-US" sz="1400" b="0" i="0" dirty="0">
                <a:solidFill>
                  <a:srgbClr val="000000"/>
                </a:solidFill>
                <a:effectLst/>
                <a:latin typeface="Helvetica Neue"/>
              </a:rPr>
              <a:t>Lending Club is a consumer finance marketplace for personal loans that matches borrowers who are seeking a loan with investors looking to lend money and make a return</a:t>
            </a:r>
            <a:r>
              <a:rPr lang="en-US" sz="1400" dirty="0">
                <a:solidFill>
                  <a:srgbClr val="000000"/>
                </a:solidFill>
                <a:latin typeface="Helvetica Neue"/>
              </a:rPr>
              <a:t>. Like most other lending companies, lending loans to ‘risky’ applicants is the largest source of financial loss.</a:t>
            </a:r>
          </a:p>
          <a:p>
            <a:pPr lvl="1">
              <a:buFont typeface="Wingdings" panose="05000000000000000000" pitchFamily="2" charset="2"/>
              <a:buChar char="Ø"/>
            </a:pPr>
            <a:endParaRPr lang="en-US" sz="1400" dirty="0">
              <a:solidFill>
                <a:srgbClr val="000000"/>
              </a:solidFill>
              <a:latin typeface="Helvetica Neue"/>
            </a:endParaRPr>
          </a:p>
          <a:p>
            <a:pPr lvl="1">
              <a:buFont typeface="Wingdings" panose="05000000000000000000" pitchFamily="2" charset="2"/>
              <a:buChar char="Ø"/>
            </a:pPr>
            <a:r>
              <a:rPr lang="en-US" sz="1400" dirty="0">
                <a:latin typeface="Helvetica Neue"/>
              </a:rPr>
              <a:t>The objective is to pinpoint applicants at risk of defaulting on loans, enabling a reduction in credit losses. This case study aims to achieve this goal through Exploratory Data Analysis (EDA) using the provided dataset.</a:t>
            </a:r>
            <a:endParaRPr lang="en-US" sz="1400" dirty="0">
              <a:solidFill>
                <a:srgbClr val="000000"/>
              </a:solidFill>
              <a:latin typeface="Helvetica Neue"/>
            </a:endParaRPr>
          </a:p>
          <a:p>
            <a:pPr lvl="1">
              <a:buFont typeface="Wingdings" panose="05000000000000000000" pitchFamily="2" charset="2"/>
              <a:buChar char="Ø"/>
            </a:pPr>
            <a:endParaRPr lang="en-US" sz="1400" dirty="0">
              <a:solidFill>
                <a:srgbClr val="000000"/>
              </a:solidFill>
              <a:latin typeface="Helvetica Neue"/>
            </a:endParaRPr>
          </a:p>
          <a:p>
            <a:pPr lvl="1">
              <a:buFont typeface="Wingdings" panose="05000000000000000000" pitchFamily="2" charset="2"/>
              <a:buChar char="Ø"/>
            </a:pPr>
            <a:r>
              <a:rPr lang="en-US" sz="1400" dirty="0">
                <a:latin typeface="Helvetica Neue"/>
              </a:rPr>
              <a:t>We need to identify patterns which indicate if a person is likely to default (charged off), which may be used for taking actions such as denying the loan, reducing the amount of loan, lending (to risky applicants) at a higher interest rate, etc. and With the help of loan, consumer attributes and loan attributes influence the tendency of default.</a:t>
            </a:r>
          </a:p>
          <a:p>
            <a:pPr lvl="1">
              <a:buFont typeface="Wingdings" panose="05000000000000000000" pitchFamily="2" charset="2"/>
              <a:buChar char="Ø"/>
            </a:pPr>
            <a:endParaRPr lang="en-US" sz="1400" dirty="0">
              <a:latin typeface="Helvetica Neue"/>
            </a:endParaRPr>
          </a:p>
          <a:p>
            <a:pPr lvl="1">
              <a:buFont typeface="Wingdings" panose="05000000000000000000" pitchFamily="2" charset="2"/>
              <a:buChar char="Ø"/>
            </a:pPr>
            <a:r>
              <a:rPr lang="en-US" sz="1400" dirty="0">
                <a:latin typeface="Helvetica Neue"/>
              </a:rPr>
              <a:t>In essence, lending club company want to clearly understand the driving factors (or driver variables) behind loan default, i.e. the variables which are strong indicators of default. Lending company can utilize this knowledge for its portfolio and risk assessment</a:t>
            </a:r>
            <a:r>
              <a:rPr lang="en-US" sz="1600" dirty="0">
                <a:latin typeface="Helvetica Neue"/>
              </a:rPr>
              <a:t>. </a:t>
            </a:r>
          </a:p>
          <a:p>
            <a:endParaRPr lang="en-US" dirty="0"/>
          </a:p>
        </p:txBody>
      </p:sp>
    </p:spTree>
    <p:extLst>
      <p:ext uri="{BB962C8B-B14F-4D97-AF65-F5344CB8AC3E}">
        <p14:creationId xmlns:p14="http://schemas.microsoft.com/office/powerpoint/2010/main" val="2193725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96676-7DEB-4AA3-E7F7-2EC55CA1EB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5F0BE-34F3-603F-90FE-7D796B7B04BC}"/>
              </a:ext>
            </a:extLst>
          </p:cNvPr>
          <p:cNvSpPr>
            <a:spLocks noGrp="1"/>
          </p:cNvSpPr>
          <p:nvPr>
            <p:ph type="title"/>
          </p:nvPr>
        </p:nvSpPr>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(Ordered</a:t>
            </a:r>
            <a:r>
              <a:rPr lang="en-IN" sz="3200" b="1" i="1" spc="-114" dirty="0">
                <a:latin typeface="Helvetica Neue"/>
              </a:rPr>
              <a:t> </a:t>
            </a:r>
            <a:r>
              <a:rPr lang="en-IN" sz="3200" b="1" i="1" spc="-10" dirty="0">
                <a:latin typeface="Helvetica Neue"/>
              </a:rPr>
              <a:t>Categorical)</a:t>
            </a:r>
            <a:endParaRPr lang="en-IN" sz="3200" b="1" i="1" dirty="0">
              <a:latin typeface="Helvetica Neue"/>
            </a:endParaRPr>
          </a:p>
        </p:txBody>
      </p:sp>
      <p:sp>
        <p:nvSpPr>
          <p:cNvPr id="3" name="Content Placeholder 2">
            <a:extLst>
              <a:ext uri="{FF2B5EF4-FFF2-40B4-BE49-F238E27FC236}">
                <a16:creationId xmlns:a16="http://schemas.microsoft.com/office/drawing/2014/main" id="{736BB688-1B7C-3DA1-FB7B-C0E1324ED9A5}"/>
              </a:ext>
            </a:extLst>
          </p:cNvPr>
          <p:cNvSpPr>
            <a:spLocks noGrp="1"/>
          </p:cNvSpPr>
          <p:nvPr>
            <p:ph idx="1"/>
          </p:nvPr>
        </p:nvSpPr>
        <p:spPr>
          <a:xfrm>
            <a:off x="838200" y="1343608"/>
            <a:ext cx="11353800" cy="5149267"/>
          </a:xfrm>
        </p:spPr>
        <p:txBody>
          <a:bodyPr/>
          <a:lstStyle/>
          <a:p>
            <a:pPr marL="0" indent="0">
              <a:buNone/>
            </a:pPr>
            <a:r>
              <a:rPr lang="en-IN" dirty="0"/>
              <a:t> </a:t>
            </a:r>
          </a:p>
          <a:p>
            <a:pPr marL="0" indent="0">
              <a:buNone/>
            </a:pPr>
            <a:r>
              <a:rPr lang="en-IN" sz="1400" dirty="0">
                <a:latin typeface="Helvetica Neue"/>
              </a:rPr>
              <a:t>Term vs Loan status</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algn="l"/>
            <a:r>
              <a:rPr lang="en-IN" sz="1400" dirty="0">
                <a:latin typeface="Helvetica Neue"/>
              </a:rPr>
              <a:t>Observation – </a:t>
            </a:r>
            <a:r>
              <a:rPr lang="en-US" sz="1400" dirty="0">
                <a:latin typeface="Helvetica Neue"/>
              </a:rPr>
              <a:t>Longer tenure results in higher charge off</a:t>
            </a:r>
          </a:p>
          <a:p>
            <a:pPr marL="0" indent="0">
              <a:buNone/>
            </a:pPr>
            <a:endParaRPr lang="en-IN" sz="1400" dirty="0">
              <a:latin typeface="Helvetica Neue"/>
            </a:endParaRPr>
          </a:p>
          <a:p>
            <a:pPr marL="0" indent="0">
              <a:buNone/>
            </a:pPr>
            <a:endParaRPr lang="en-IN" dirty="0"/>
          </a:p>
        </p:txBody>
      </p:sp>
      <p:pic>
        <p:nvPicPr>
          <p:cNvPr id="5" name="Picture 4">
            <a:extLst>
              <a:ext uri="{FF2B5EF4-FFF2-40B4-BE49-F238E27FC236}">
                <a16:creationId xmlns:a16="http://schemas.microsoft.com/office/drawing/2014/main" id="{4027030C-E30A-951F-7C64-DF8E8F4E4184}"/>
              </a:ext>
            </a:extLst>
          </p:cNvPr>
          <p:cNvPicPr>
            <a:picLocks noChangeAspect="1"/>
          </p:cNvPicPr>
          <p:nvPr/>
        </p:nvPicPr>
        <p:blipFill>
          <a:blip r:embed="rId2"/>
          <a:stretch>
            <a:fillRect/>
          </a:stretch>
        </p:blipFill>
        <p:spPr>
          <a:xfrm>
            <a:off x="1847460" y="2176387"/>
            <a:ext cx="7317777" cy="3749455"/>
          </a:xfrm>
          <a:prstGeom prst="rect">
            <a:avLst/>
          </a:prstGeom>
        </p:spPr>
      </p:pic>
    </p:spTree>
    <p:extLst>
      <p:ext uri="{BB962C8B-B14F-4D97-AF65-F5344CB8AC3E}">
        <p14:creationId xmlns:p14="http://schemas.microsoft.com/office/powerpoint/2010/main" val="1666294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DBC2D-EF40-8AD2-2D4C-86E680EC5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585FA4-D2C2-692A-F5A3-462F95EAD4B8}"/>
              </a:ext>
            </a:extLst>
          </p:cNvPr>
          <p:cNvSpPr>
            <a:spLocks noGrp="1"/>
          </p:cNvSpPr>
          <p:nvPr>
            <p:ph type="title"/>
          </p:nvPr>
        </p:nvSpPr>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(Ordered</a:t>
            </a:r>
            <a:r>
              <a:rPr lang="en-IN" sz="3200" b="1" i="1" spc="-114" dirty="0">
                <a:latin typeface="Helvetica Neue"/>
              </a:rPr>
              <a:t> </a:t>
            </a:r>
            <a:r>
              <a:rPr lang="en-IN" sz="3200" b="1" i="1" spc="-10" dirty="0">
                <a:latin typeface="Helvetica Neue"/>
              </a:rPr>
              <a:t>Categorical)</a:t>
            </a:r>
            <a:endParaRPr lang="en-IN" sz="3200" b="1" i="1" dirty="0">
              <a:latin typeface="Helvetica Neue"/>
            </a:endParaRPr>
          </a:p>
        </p:txBody>
      </p:sp>
      <p:sp>
        <p:nvSpPr>
          <p:cNvPr id="3" name="Content Placeholder 2">
            <a:extLst>
              <a:ext uri="{FF2B5EF4-FFF2-40B4-BE49-F238E27FC236}">
                <a16:creationId xmlns:a16="http://schemas.microsoft.com/office/drawing/2014/main" id="{65DABE9B-8A71-560A-B739-30BE599E8CF8}"/>
              </a:ext>
            </a:extLst>
          </p:cNvPr>
          <p:cNvSpPr>
            <a:spLocks noGrp="1"/>
          </p:cNvSpPr>
          <p:nvPr>
            <p:ph idx="1"/>
          </p:nvPr>
        </p:nvSpPr>
        <p:spPr>
          <a:xfrm>
            <a:off x="838200" y="1343608"/>
            <a:ext cx="11353800" cy="5149267"/>
          </a:xfrm>
        </p:spPr>
        <p:txBody>
          <a:bodyPr/>
          <a:lstStyle/>
          <a:p>
            <a:pPr marL="0" indent="0">
              <a:buNone/>
            </a:pPr>
            <a:r>
              <a:rPr lang="en-IN" dirty="0"/>
              <a:t> </a:t>
            </a:r>
          </a:p>
          <a:p>
            <a:pPr marL="0" indent="0">
              <a:buNone/>
            </a:pPr>
            <a:r>
              <a:rPr lang="en-IN" sz="1400" dirty="0">
                <a:latin typeface="Helvetica Neue"/>
              </a:rPr>
              <a:t>Employee length vs Loan status</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algn="l"/>
            <a:r>
              <a:rPr lang="en-IN" sz="1400" dirty="0">
                <a:latin typeface="Helvetica Neue"/>
              </a:rPr>
              <a:t>Observation -  High employment tenure customer are defaulting higher.</a:t>
            </a:r>
            <a:endParaRPr lang="en-US" sz="1050" b="1" i="0" dirty="0">
              <a:solidFill>
                <a:srgbClr val="000000"/>
              </a:solidFill>
              <a:effectLst/>
              <a:latin typeface="Helvetica Neue"/>
            </a:endParaRP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730A0073-6DBE-E2DF-0817-C0885646433C}"/>
              </a:ext>
            </a:extLst>
          </p:cNvPr>
          <p:cNvPicPr>
            <a:picLocks noChangeAspect="1"/>
          </p:cNvPicPr>
          <p:nvPr/>
        </p:nvPicPr>
        <p:blipFill>
          <a:blip r:embed="rId2"/>
          <a:stretch>
            <a:fillRect/>
          </a:stretch>
        </p:blipFill>
        <p:spPr>
          <a:xfrm>
            <a:off x="1483567" y="2238652"/>
            <a:ext cx="7264136" cy="3602825"/>
          </a:xfrm>
          <a:prstGeom prst="rect">
            <a:avLst/>
          </a:prstGeom>
        </p:spPr>
      </p:pic>
    </p:spTree>
    <p:extLst>
      <p:ext uri="{BB962C8B-B14F-4D97-AF65-F5344CB8AC3E}">
        <p14:creationId xmlns:p14="http://schemas.microsoft.com/office/powerpoint/2010/main" val="3538003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49156-F85D-ED90-E6C5-E157F8480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54523-E9C4-29CC-18D4-430E6E1A1AE4}"/>
              </a:ext>
            </a:extLst>
          </p:cNvPr>
          <p:cNvSpPr>
            <a:spLocks noGrp="1"/>
          </p:cNvSpPr>
          <p:nvPr>
            <p:ph type="title"/>
          </p:nvPr>
        </p:nvSpPr>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(Quantitative variable</a:t>
            </a:r>
            <a:r>
              <a:rPr lang="en-IN" sz="3200" b="1" i="1" spc="-10" dirty="0">
                <a:latin typeface="Helvetica Neue"/>
              </a:rPr>
              <a:t>)</a:t>
            </a:r>
            <a:endParaRPr lang="en-IN" sz="3200" b="1" i="1" dirty="0">
              <a:latin typeface="Helvetica Neue"/>
            </a:endParaRPr>
          </a:p>
        </p:txBody>
      </p:sp>
      <p:sp>
        <p:nvSpPr>
          <p:cNvPr id="3" name="Content Placeholder 2">
            <a:extLst>
              <a:ext uri="{FF2B5EF4-FFF2-40B4-BE49-F238E27FC236}">
                <a16:creationId xmlns:a16="http://schemas.microsoft.com/office/drawing/2014/main" id="{A06D50CF-8874-ECE6-9981-77A8247062CB}"/>
              </a:ext>
            </a:extLst>
          </p:cNvPr>
          <p:cNvSpPr>
            <a:spLocks noGrp="1"/>
          </p:cNvSpPr>
          <p:nvPr>
            <p:ph idx="1"/>
          </p:nvPr>
        </p:nvSpPr>
        <p:spPr>
          <a:xfrm>
            <a:off x="838200" y="1343608"/>
            <a:ext cx="11353800" cy="5149267"/>
          </a:xfrm>
        </p:spPr>
        <p:txBody>
          <a:bodyPr/>
          <a:lstStyle/>
          <a:p>
            <a:pPr marL="0" indent="0">
              <a:buNone/>
            </a:pPr>
            <a:r>
              <a:rPr lang="en-IN" dirty="0"/>
              <a:t> </a:t>
            </a:r>
          </a:p>
          <a:p>
            <a:pPr marL="0" indent="0">
              <a:buNone/>
            </a:pPr>
            <a:r>
              <a:rPr lang="en-IN" sz="1400" dirty="0">
                <a:latin typeface="Helvetica Neue"/>
              </a:rPr>
              <a:t> Loan Amount bin vs Loan status</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algn="l"/>
            <a:r>
              <a:rPr lang="en-IN" sz="1400" dirty="0">
                <a:latin typeface="Helvetica Neue"/>
              </a:rPr>
              <a:t>Observation -  High employment tenure customer are defaulting higher.</a:t>
            </a:r>
            <a:endParaRPr lang="en-US" sz="1050" b="1" i="0" dirty="0">
              <a:solidFill>
                <a:srgbClr val="000000"/>
              </a:solidFill>
              <a:effectLst/>
              <a:latin typeface="Helvetica Neue"/>
            </a:endParaRP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5B15BB51-BAF5-A844-75CF-23D7895D6CDE}"/>
              </a:ext>
            </a:extLst>
          </p:cNvPr>
          <p:cNvPicPr>
            <a:picLocks noChangeAspect="1"/>
          </p:cNvPicPr>
          <p:nvPr/>
        </p:nvPicPr>
        <p:blipFill>
          <a:blip r:embed="rId2"/>
          <a:stretch>
            <a:fillRect/>
          </a:stretch>
        </p:blipFill>
        <p:spPr>
          <a:xfrm>
            <a:off x="1483567" y="2238652"/>
            <a:ext cx="7264136" cy="3602825"/>
          </a:xfrm>
          <a:prstGeom prst="rect">
            <a:avLst/>
          </a:prstGeom>
        </p:spPr>
      </p:pic>
    </p:spTree>
    <p:extLst>
      <p:ext uri="{BB962C8B-B14F-4D97-AF65-F5344CB8AC3E}">
        <p14:creationId xmlns:p14="http://schemas.microsoft.com/office/powerpoint/2010/main" val="211394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1290B-C2BE-ED32-0D11-DF120AE85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5BD24D-5406-5B49-BF98-B153E0C1728C}"/>
              </a:ext>
            </a:extLst>
          </p:cNvPr>
          <p:cNvSpPr>
            <a:spLocks noGrp="1"/>
          </p:cNvSpPr>
          <p:nvPr>
            <p:ph type="title"/>
          </p:nvPr>
        </p:nvSpPr>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(Quantitative variable</a:t>
            </a:r>
            <a:r>
              <a:rPr lang="en-IN" sz="3200" b="1" i="1" spc="-10" dirty="0">
                <a:latin typeface="Helvetica Neue"/>
              </a:rPr>
              <a:t>)</a:t>
            </a:r>
            <a:endParaRPr lang="en-IN" sz="3200" b="1" i="1" dirty="0">
              <a:latin typeface="Helvetica Neue"/>
            </a:endParaRPr>
          </a:p>
        </p:txBody>
      </p:sp>
      <p:sp>
        <p:nvSpPr>
          <p:cNvPr id="3" name="Content Placeholder 2">
            <a:extLst>
              <a:ext uri="{FF2B5EF4-FFF2-40B4-BE49-F238E27FC236}">
                <a16:creationId xmlns:a16="http://schemas.microsoft.com/office/drawing/2014/main" id="{4FB18055-7DDB-3BBD-9EAA-535875B0F058}"/>
              </a:ext>
            </a:extLst>
          </p:cNvPr>
          <p:cNvSpPr>
            <a:spLocks noGrp="1"/>
          </p:cNvSpPr>
          <p:nvPr>
            <p:ph idx="1"/>
          </p:nvPr>
        </p:nvSpPr>
        <p:spPr>
          <a:xfrm>
            <a:off x="838200" y="1343608"/>
            <a:ext cx="11353800" cy="5149267"/>
          </a:xfrm>
        </p:spPr>
        <p:txBody>
          <a:bodyPr/>
          <a:lstStyle/>
          <a:p>
            <a:pPr marL="0" indent="0">
              <a:buNone/>
            </a:pPr>
            <a:r>
              <a:rPr lang="en-IN" dirty="0"/>
              <a:t> </a:t>
            </a:r>
          </a:p>
          <a:p>
            <a:pPr marL="0" indent="0">
              <a:buNone/>
            </a:pPr>
            <a:r>
              <a:rPr lang="en-IN" sz="1400" dirty="0">
                <a:latin typeface="Helvetica Neue"/>
              </a:rPr>
              <a:t> Loan Amount bin vs Loan status</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algn="l"/>
            <a:r>
              <a:rPr lang="en-IN" sz="1400" dirty="0">
                <a:latin typeface="Helvetica Neue"/>
              </a:rPr>
              <a:t>Observation -  High employment tenure customer are defaulting higher.</a:t>
            </a:r>
            <a:endParaRPr lang="en-US" sz="1050" b="1" i="0" dirty="0">
              <a:solidFill>
                <a:srgbClr val="000000"/>
              </a:solidFill>
              <a:effectLst/>
              <a:latin typeface="Helvetica Neue"/>
            </a:endParaRP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BC5D85D-E166-5FFF-0855-9595531DBBC1}"/>
              </a:ext>
            </a:extLst>
          </p:cNvPr>
          <p:cNvPicPr>
            <a:picLocks noChangeAspect="1"/>
          </p:cNvPicPr>
          <p:nvPr/>
        </p:nvPicPr>
        <p:blipFill>
          <a:blip r:embed="rId2"/>
          <a:stretch>
            <a:fillRect/>
          </a:stretch>
        </p:blipFill>
        <p:spPr>
          <a:xfrm>
            <a:off x="1483567" y="2238652"/>
            <a:ext cx="7264136" cy="3602825"/>
          </a:xfrm>
          <a:prstGeom prst="rect">
            <a:avLst/>
          </a:prstGeom>
        </p:spPr>
      </p:pic>
    </p:spTree>
    <p:extLst>
      <p:ext uri="{BB962C8B-B14F-4D97-AF65-F5344CB8AC3E}">
        <p14:creationId xmlns:p14="http://schemas.microsoft.com/office/powerpoint/2010/main" val="456384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BAA9E-2752-422C-FCA5-AFE2926A3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37D19E-C175-088C-820A-254230C5E768}"/>
              </a:ext>
            </a:extLst>
          </p:cNvPr>
          <p:cNvSpPr>
            <a:spLocks noGrp="1"/>
          </p:cNvSpPr>
          <p:nvPr>
            <p:ph type="title"/>
          </p:nvPr>
        </p:nvSpPr>
        <p:spPr>
          <a:xfrm>
            <a:off x="1270076" y="365125"/>
            <a:ext cx="10083724" cy="633251"/>
          </a:xfrm>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(Quantitative variable</a:t>
            </a:r>
            <a:r>
              <a:rPr lang="en-IN" sz="3200" b="1" i="1" spc="-10" dirty="0">
                <a:latin typeface="Helvetica Neue"/>
              </a:rPr>
              <a:t>)</a:t>
            </a:r>
            <a:endParaRPr lang="en-IN" sz="3200" b="1" i="1" dirty="0">
              <a:latin typeface="Helvetica Neue"/>
            </a:endParaRPr>
          </a:p>
        </p:txBody>
      </p:sp>
      <p:sp>
        <p:nvSpPr>
          <p:cNvPr id="3" name="Content Placeholder 2">
            <a:extLst>
              <a:ext uri="{FF2B5EF4-FFF2-40B4-BE49-F238E27FC236}">
                <a16:creationId xmlns:a16="http://schemas.microsoft.com/office/drawing/2014/main" id="{7F8BFC26-5B72-2380-F84D-487A17E4CD52}"/>
              </a:ext>
            </a:extLst>
          </p:cNvPr>
          <p:cNvSpPr>
            <a:spLocks noGrp="1"/>
          </p:cNvSpPr>
          <p:nvPr>
            <p:ph idx="1"/>
          </p:nvPr>
        </p:nvSpPr>
        <p:spPr>
          <a:xfrm>
            <a:off x="121298" y="998376"/>
            <a:ext cx="12141459" cy="7232812"/>
          </a:xfrm>
        </p:spPr>
        <p:txBody>
          <a:bodyPr/>
          <a:lstStyle/>
          <a:p>
            <a:pPr marL="0" indent="0">
              <a:buNone/>
            </a:pPr>
            <a:r>
              <a:rPr lang="en-IN" dirty="0"/>
              <a:t> </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r>
              <a:rPr lang="en-IN" sz="1400" dirty="0">
                <a:latin typeface="Helvetica Neue"/>
              </a:rPr>
              <a:t>                            </a:t>
            </a: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sz="1400" dirty="0">
              <a:latin typeface="Helvetica Neue"/>
            </a:endParaRPr>
          </a:p>
          <a:p>
            <a:pPr marL="0" indent="0">
              <a:buNone/>
            </a:pPr>
            <a:endParaRPr lang="en-IN" dirty="0"/>
          </a:p>
          <a:p>
            <a:pPr marL="0" indent="0">
              <a:buNone/>
            </a:pPr>
            <a:endParaRPr lang="en-IN" dirty="0"/>
          </a:p>
        </p:txBody>
      </p:sp>
      <p:pic>
        <p:nvPicPr>
          <p:cNvPr id="2050" name="Picture 2">
            <a:extLst>
              <a:ext uri="{FF2B5EF4-FFF2-40B4-BE49-F238E27FC236}">
                <a16:creationId xmlns:a16="http://schemas.microsoft.com/office/drawing/2014/main" id="{C74466B5-5EA6-E3D6-0F65-887C2D873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996" y="1690688"/>
            <a:ext cx="4177004" cy="323361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26DDE2B-EADF-FAD5-FA92-88C91EC37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562" y="1519468"/>
            <a:ext cx="6313045" cy="47263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E90CDD-B9E0-D6B0-5600-F1DAAF943ABA}"/>
              </a:ext>
            </a:extLst>
          </p:cNvPr>
          <p:cNvSpPr txBox="1"/>
          <p:nvPr/>
        </p:nvSpPr>
        <p:spPr>
          <a:xfrm>
            <a:off x="1061358" y="1013607"/>
            <a:ext cx="6097554" cy="369332"/>
          </a:xfrm>
          <a:prstGeom prst="rect">
            <a:avLst/>
          </a:prstGeom>
          <a:noFill/>
        </p:spPr>
        <p:txBody>
          <a:bodyPr wrap="square">
            <a:spAutoFit/>
          </a:bodyPr>
          <a:lstStyle/>
          <a:p>
            <a:pPr marL="0" indent="0">
              <a:buNone/>
            </a:pPr>
            <a:r>
              <a:rPr lang="en-IN" sz="1800" dirty="0">
                <a:latin typeface="Helvetica Neue"/>
              </a:rPr>
              <a:t>Loan Amount bin vs Loan status</a:t>
            </a:r>
          </a:p>
        </p:txBody>
      </p:sp>
      <p:sp>
        <p:nvSpPr>
          <p:cNvPr id="7" name="TextBox 6">
            <a:extLst>
              <a:ext uri="{FF2B5EF4-FFF2-40B4-BE49-F238E27FC236}">
                <a16:creationId xmlns:a16="http://schemas.microsoft.com/office/drawing/2014/main" id="{5718AC49-4EE5-FD25-5E4B-01D10471B82D}"/>
              </a:ext>
            </a:extLst>
          </p:cNvPr>
          <p:cNvSpPr txBox="1"/>
          <p:nvPr/>
        </p:nvSpPr>
        <p:spPr>
          <a:xfrm>
            <a:off x="970384" y="6245813"/>
            <a:ext cx="11221616" cy="738664"/>
          </a:xfrm>
          <a:prstGeom prst="rect">
            <a:avLst/>
          </a:prstGeom>
          <a:noFill/>
        </p:spPr>
        <p:txBody>
          <a:bodyPr wrap="square" rtlCol="0">
            <a:spAutoFit/>
          </a:bodyPr>
          <a:lstStyle/>
          <a:p>
            <a:r>
              <a:rPr lang="en-US" sz="1200" i="0" dirty="0">
                <a:solidFill>
                  <a:srgbClr val="000000"/>
                </a:solidFill>
                <a:effectLst/>
                <a:latin typeface="Helvetica Neue"/>
              </a:rPr>
              <a:t>Observation- most of the charge off happening in 5600 to 16500 loan amount. Even in it 5k to 10k is very high. Also</a:t>
            </a:r>
            <a:r>
              <a:rPr lang="en-US" sz="1200" dirty="0">
                <a:solidFill>
                  <a:srgbClr val="000000"/>
                </a:solidFill>
                <a:latin typeface="Helvetica Neue"/>
              </a:rPr>
              <a:t> for loan amount greater than 25k, seeing higher charge off ratio</a:t>
            </a:r>
            <a:endParaRPr lang="en-US" sz="120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479055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2CB0-1BD8-124E-D71E-01D6E22728CD}"/>
              </a:ext>
            </a:extLst>
          </p:cNvPr>
          <p:cNvSpPr>
            <a:spLocks noGrp="1"/>
          </p:cNvSpPr>
          <p:nvPr>
            <p:ph type="title"/>
          </p:nvPr>
        </p:nvSpPr>
        <p:spPr>
          <a:xfrm>
            <a:off x="922564" y="365126"/>
            <a:ext cx="10431236" cy="1026206"/>
          </a:xfrm>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(Quantitative variable</a:t>
            </a:r>
            <a:r>
              <a:rPr lang="en-IN" sz="3200" b="1" i="1" spc="-10" dirty="0">
                <a:latin typeface="Helvetica Neue"/>
              </a:rPr>
              <a:t>)</a:t>
            </a:r>
            <a:endParaRPr lang="en-IN" sz="3200" dirty="0"/>
          </a:p>
        </p:txBody>
      </p:sp>
      <p:sp>
        <p:nvSpPr>
          <p:cNvPr id="7" name="Content Placeholder 6">
            <a:extLst>
              <a:ext uri="{FF2B5EF4-FFF2-40B4-BE49-F238E27FC236}">
                <a16:creationId xmlns:a16="http://schemas.microsoft.com/office/drawing/2014/main" id="{4EC051F6-5C00-8FA8-6ADE-333F16FD5A2E}"/>
              </a:ext>
            </a:extLst>
          </p:cNvPr>
          <p:cNvSpPr>
            <a:spLocks noGrp="1"/>
          </p:cNvSpPr>
          <p:nvPr>
            <p:ph idx="1"/>
          </p:nvPr>
        </p:nvSpPr>
        <p:spPr>
          <a:xfrm>
            <a:off x="759279" y="1825625"/>
            <a:ext cx="10594521" cy="4844596"/>
          </a:xfrm>
        </p:spPr>
        <p:txBody>
          <a:bodyPr>
            <a:normAutofit fontScale="55000" lnSpcReduction="20000"/>
          </a:bodyPr>
          <a:lstStyle/>
          <a:p>
            <a:r>
              <a:rPr lang="en-IN" dirty="0"/>
              <a:t>Interest Rate bucket vs Loan Status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r>
              <a:rPr lang="en-IN" dirty="0"/>
              <a:t>Observation- </a:t>
            </a:r>
            <a:r>
              <a:rPr lang="en-US" sz="2700" dirty="0"/>
              <a:t>We can see high charge off for High and very high interest </a:t>
            </a:r>
            <a:r>
              <a:rPr lang="en-US" sz="2700" dirty="0" err="1"/>
              <a:t>rate.After</a:t>
            </a:r>
            <a:r>
              <a:rPr lang="en-US" sz="2700" dirty="0"/>
              <a:t> breaking down using histogram we can see that it is high between  13 to 17 and for interest more than 20%</a:t>
            </a:r>
          </a:p>
          <a:p>
            <a:pPr marL="0" indent="0">
              <a:buNone/>
            </a:pPr>
            <a:endParaRPr lang="en-IN" dirty="0"/>
          </a:p>
        </p:txBody>
      </p:sp>
      <p:pic>
        <p:nvPicPr>
          <p:cNvPr id="8" name="Content Placeholder 4">
            <a:extLst>
              <a:ext uri="{FF2B5EF4-FFF2-40B4-BE49-F238E27FC236}">
                <a16:creationId xmlns:a16="http://schemas.microsoft.com/office/drawing/2014/main" id="{400DD87F-FFC5-26C2-022C-AA36E704239E}"/>
              </a:ext>
            </a:extLst>
          </p:cNvPr>
          <p:cNvPicPr>
            <a:picLocks noChangeAspect="1"/>
          </p:cNvPicPr>
          <p:nvPr/>
        </p:nvPicPr>
        <p:blipFill>
          <a:blip r:embed="rId2"/>
          <a:stretch>
            <a:fillRect/>
          </a:stretch>
        </p:blipFill>
        <p:spPr>
          <a:xfrm>
            <a:off x="922564" y="2534902"/>
            <a:ext cx="5607813" cy="2910678"/>
          </a:xfrm>
          <a:prstGeom prst="rect">
            <a:avLst/>
          </a:prstGeom>
        </p:spPr>
      </p:pic>
      <p:pic>
        <p:nvPicPr>
          <p:cNvPr id="11" name="Picture 10">
            <a:extLst>
              <a:ext uri="{FF2B5EF4-FFF2-40B4-BE49-F238E27FC236}">
                <a16:creationId xmlns:a16="http://schemas.microsoft.com/office/drawing/2014/main" id="{BE118D13-6C17-078F-31FA-51E9CC7A0585}"/>
              </a:ext>
            </a:extLst>
          </p:cNvPr>
          <p:cNvPicPr>
            <a:picLocks noChangeAspect="1"/>
          </p:cNvPicPr>
          <p:nvPr/>
        </p:nvPicPr>
        <p:blipFill>
          <a:blip r:embed="rId3"/>
          <a:stretch>
            <a:fillRect/>
          </a:stretch>
        </p:blipFill>
        <p:spPr>
          <a:xfrm>
            <a:off x="6706336" y="2238154"/>
            <a:ext cx="4563100" cy="3504174"/>
          </a:xfrm>
          <a:prstGeom prst="rect">
            <a:avLst/>
          </a:prstGeom>
        </p:spPr>
      </p:pic>
    </p:spTree>
    <p:extLst>
      <p:ext uri="{BB962C8B-B14F-4D97-AF65-F5344CB8AC3E}">
        <p14:creationId xmlns:p14="http://schemas.microsoft.com/office/powerpoint/2010/main" val="874975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A49BC-3AB8-45DF-03B8-A5674AE8A6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DB0DD-9571-7D69-EA63-E0270F25197B}"/>
              </a:ext>
            </a:extLst>
          </p:cNvPr>
          <p:cNvSpPr>
            <a:spLocks noGrp="1"/>
          </p:cNvSpPr>
          <p:nvPr>
            <p:ph type="title"/>
          </p:nvPr>
        </p:nvSpPr>
        <p:spPr>
          <a:xfrm>
            <a:off x="922564" y="365126"/>
            <a:ext cx="10431236" cy="1026206"/>
          </a:xfrm>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(Quantitative variable</a:t>
            </a:r>
            <a:r>
              <a:rPr lang="en-IN" sz="3200" b="1" i="1" spc="-10" dirty="0">
                <a:latin typeface="Helvetica Neue"/>
              </a:rPr>
              <a:t>)</a:t>
            </a:r>
            <a:endParaRPr lang="en-IN" sz="3200" dirty="0"/>
          </a:p>
        </p:txBody>
      </p:sp>
      <p:sp>
        <p:nvSpPr>
          <p:cNvPr id="7" name="Content Placeholder 6">
            <a:extLst>
              <a:ext uri="{FF2B5EF4-FFF2-40B4-BE49-F238E27FC236}">
                <a16:creationId xmlns:a16="http://schemas.microsoft.com/office/drawing/2014/main" id="{48E07E34-C766-26AE-85F4-91BFB9212939}"/>
              </a:ext>
            </a:extLst>
          </p:cNvPr>
          <p:cNvSpPr>
            <a:spLocks noGrp="1"/>
          </p:cNvSpPr>
          <p:nvPr>
            <p:ph idx="1"/>
          </p:nvPr>
        </p:nvSpPr>
        <p:spPr>
          <a:xfrm>
            <a:off x="838200" y="1825625"/>
            <a:ext cx="10515600" cy="4534354"/>
          </a:xfrm>
        </p:spPr>
        <p:txBody>
          <a:bodyPr>
            <a:normAutofit fontScale="55000" lnSpcReduction="20000"/>
          </a:bodyPr>
          <a:lstStyle/>
          <a:p>
            <a:r>
              <a:rPr lang="en-IN" dirty="0"/>
              <a:t>DTI bucket vs Loan Status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dirty="0">
                <a:latin typeface="Helvetica Neue"/>
              </a:rPr>
              <a:t>Observation- When DTI is between 10 to 25 we are seeing high charge off of loan. So we can say that higher the DTI value , higher will be the chance of loan being default</a:t>
            </a:r>
          </a:p>
          <a:p>
            <a:pPr marL="0" indent="0">
              <a:buNone/>
            </a:pPr>
            <a:r>
              <a:rPr lang="en-IN" dirty="0"/>
              <a:t> </a:t>
            </a:r>
          </a:p>
        </p:txBody>
      </p:sp>
      <p:pic>
        <p:nvPicPr>
          <p:cNvPr id="4" name="Picture 3">
            <a:extLst>
              <a:ext uri="{FF2B5EF4-FFF2-40B4-BE49-F238E27FC236}">
                <a16:creationId xmlns:a16="http://schemas.microsoft.com/office/drawing/2014/main" id="{31A0AAC4-3C20-0043-2DDF-C958D44E5D40}"/>
              </a:ext>
            </a:extLst>
          </p:cNvPr>
          <p:cNvPicPr>
            <a:picLocks noChangeAspect="1"/>
          </p:cNvPicPr>
          <p:nvPr/>
        </p:nvPicPr>
        <p:blipFill>
          <a:blip r:embed="rId2"/>
          <a:stretch>
            <a:fillRect/>
          </a:stretch>
        </p:blipFill>
        <p:spPr>
          <a:xfrm>
            <a:off x="7048340" y="2112148"/>
            <a:ext cx="4478114" cy="3194638"/>
          </a:xfrm>
          <a:prstGeom prst="rect">
            <a:avLst/>
          </a:prstGeom>
        </p:spPr>
      </p:pic>
      <p:pic>
        <p:nvPicPr>
          <p:cNvPr id="6" name="Picture 5">
            <a:extLst>
              <a:ext uri="{FF2B5EF4-FFF2-40B4-BE49-F238E27FC236}">
                <a16:creationId xmlns:a16="http://schemas.microsoft.com/office/drawing/2014/main" id="{994520D0-CAC8-BC6D-4E40-FF2D27203996}"/>
              </a:ext>
            </a:extLst>
          </p:cNvPr>
          <p:cNvPicPr>
            <a:picLocks noChangeAspect="1"/>
          </p:cNvPicPr>
          <p:nvPr/>
        </p:nvPicPr>
        <p:blipFill>
          <a:blip r:embed="rId3"/>
          <a:stretch>
            <a:fillRect/>
          </a:stretch>
        </p:blipFill>
        <p:spPr>
          <a:xfrm>
            <a:off x="1091290" y="2603116"/>
            <a:ext cx="5330805" cy="2605697"/>
          </a:xfrm>
          <a:prstGeom prst="rect">
            <a:avLst/>
          </a:prstGeom>
        </p:spPr>
      </p:pic>
    </p:spTree>
    <p:extLst>
      <p:ext uri="{BB962C8B-B14F-4D97-AF65-F5344CB8AC3E}">
        <p14:creationId xmlns:p14="http://schemas.microsoft.com/office/powerpoint/2010/main" val="302870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E3FB9-BAD2-ED87-2BF0-90864029B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74D8C0-EDF4-56D4-CE9E-B3DB84318B9D}"/>
              </a:ext>
            </a:extLst>
          </p:cNvPr>
          <p:cNvSpPr>
            <a:spLocks noGrp="1"/>
          </p:cNvSpPr>
          <p:nvPr>
            <p:ph type="title"/>
          </p:nvPr>
        </p:nvSpPr>
        <p:spPr>
          <a:xfrm>
            <a:off x="922564" y="365126"/>
            <a:ext cx="10431236" cy="1026206"/>
          </a:xfrm>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(Quantitative variable</a:t>
            </a:r>
            <a:r>
              <a:rPr lang="en-IN" sz="3200" b="1" i="1" spc="-10" dirty="0">
                <a:latin typeface="Helvetica Neue"/>
              </a:rPr>
              <a:t>)</a:t>
            </a:r>
            <a:endParaRPr lang="en-IN" sz="3200" dirty="0"/>
          </a:p>
        </p:txBody>
      </p:sp>
      <p:sp>
        <p:nvSpPr>
          <p:cNvPr id="7" name="Content Placeholder 6">
            <a:extLst>
              <a:ext uri="{FF2B5EF4-FFF2-40B4-BE49-F238E27FC236}">
                <a16:creationId xmlns:a16="http://schemas.microsoft.com/office/drawing/2014/main" id="{0569FB9B-2240-A313-3A8D-0E9C1CC8CC0C}"/>
              </a:ext>
            </a:extLst>
          </p:cNvPr>
          <p:cNvSpPr>
            <a:spLocks noGrp="1"/>
          </p:cNvSpPr>
          <p:nvPr>
            <p:ph idx="1"/>
          </p:nvPr>
        </p:nvSpPr>
        <p:spPr>
          <a:xfrm>
            <a:off x="838200" y="1825625"/>
            <a:ext cx="10515600" cy="4534354"/>
          </a:xfrm>
        </p:spPr>
        <p:txBody>
          <a:bodyPr>
            <a:normAutofit fontScale="55000" lnSpcReduction="20000"/>
          </a:bodyPr>
          <a:lstStyle/>
          <a:p>
            <a:r>
              <a:rPr lang="en-IN" dirty="0">
                <a:latin typeface="Helvetica Neue"/>
              </a:rPr>
              <a:t>Annual Income Bucket vs Loan Status</a:t>
            </a: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pPr marL="0" indent="0">
              <a:buNone/>
            </a:pPr>
            <a:r>
              <a:rPr lang="en-IN" dirty="0">
                <a:latin typeface="Helvetica Neue"/>
              </a:rPr>
              <a:t>Observation-</a:t>
            </a:r>
            <a:r>
              <a:rPr lang="en-US" dirty="0">
                <a:latin typeface="Helvetica Neue"/>
              </a:rPr>
              <a:t>- Charge off loan are higher when the annual income is low. In Other word, there is a negative correlation</a:t>
            </a:r>
            <a:endParaRPr lang="en-IN" dirty="0">
              <a:latin typeface="Helvetica Neue"/>
            </a:endParaRPr>
          </a:p>
          <a:p>
            <a:pPr marL="0" indent="0">
              <a:buNone/>
            </a:pPr>
            <a:r>
              <a:rPr lang="en-IN" dirty="0">
                <a:latin typeface="Helvetica Neue"/>
              </a:rPr>
              <a:t> </a:t>
            </a:r>
          </a:p>
        </p:txBody>
      </p:sp>
      <p:pic>
        <p:nvPicPr>
          <p:cNvPr id="5" name="Picture 4">
            <a:extLst>
              <a:ext uri="{FF2B5EF4-FFF2-40B4-BE49-F238E27FC236}">
                <a16:creationId xmlns:a16="http://schemas.microsoft.com/office/drawing/2014/main" id="{C42020D0-1402-F5EE-C13E-47EDBB11A2EB}"/>
              </a:ext>
            </a:extLst>
          </p:cNvPr>
          <p:cNvPicPr>
            <a:picLocks noChangeAspect="1"/>
          </p:cNvPicPr>
          <p:nvPr/>
        </p:nvPicPr>
        <p:blipFill>
          <a:blip r:embed="rId2"/>
          <a:stretch>
            <a:fillRect/>
          </a:stretch>
        </p:blipFill>
        <p:spPr>
          <a:xfrm>
            <a:off x="6826221" y="1825625"/>
            <a:ext cx="4527579" cy="3612652"/>
          </a:xfrm>
          <a:prstGeom prst="rect">
            <a:avLst/>
          </a:prstGeom>
        </p:spPr>
      </p:pic>
      <p:pic>
        <p:nvPicPr>
          <p:cNvPr id="9" name="Picture 8">
            <a:extLst>
              <a:ext uri="{FF2B5EF4-FFF2-40B4-BE49-F238E27FC236}">
                <a16:creationId xmlns:a16="http://schemas.microsoft.com/office/drawing/2014/main" id="{2E5AE244-E8D4-7270-B59F-421AF8E0BCF0}"/>
              </a:ext>
            </a:extLst>
          </p:cNvPr>
          <p:cNvPicPr>
            <a:picLocks noChangeAspect="1"/>
          </p:cNvPicPr>
          <p:nvPr/>
        </p:nvPicPr>
        <p:blipFill>
          <a:blip r:embed="rId3"/>
          <a:stretch>
            <a:fillRect/>
          </a:stretch>
        </p:blipFill>
        <p:spPr>
          <a:xfrm>
            <a:off x="838200" y="2400299"/>
            <a:ext cx="5788682" cy="2816877"/>
          </a:xfrm>
          <a:prstGeom prst="rect">
            <a:avLst/>
          </a:prstGeom>
        </p:spPr>
      </p:pic>
    </p:spTree>
    <p:extLst>
      <p:ext uri="{BB962C8B-B14F-4D97-AF65-F5344CB8AC3E}">
        <p14:creationId xmlns:p14="http://schemas.microsoft.com/office/powerpoint/2010/main" val="2397291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A3EF6-AEE6-E75F-B556-8E0D068F20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5EE437-C676-52BA-A7E6-9E130A4FA742}"/>
              </a:ext>
            </a:extLst>
          </p:cNvPr>
          <p:cNvSpPr>
            <a:spLocks noGrp="1"/>
          </p:cNvSpPr>
          <p:nvPr>
            <p:ph type="title"/>
          </p:nvPr>
        </p:nvSpPr>
        <p:spPr>
          <a:xfrm>
            <a:off x="922564" y="365126"/>
            <a:ext cx="10431236" cy="1026206"/>
          </a:xfrm>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(Quantitative variable</a:t>
            </a:r>
            <a:r>
              <a:rPr lang="en-IN" sz="3200" b="1" i="1" spc="-10" dirty="0">
                <a:latin typeface="Helvetica Neue"/>
              </a:rPr>
              <a:t>)</a:t>
            </a:r>
            <a:endParaRPr lang="en-IN" sz="3200" dirty="0"/>
          </a:p>
        </p:txBody>
      </p:sp>
      <p:sp>
        <p:nvSpPr>
          <p:cNvPr id="7" name="Content Placeholder 6">
            <a:extLst>
              <a:ext uri="{FF2B5EF4-FFF2-40B4-BE49-F238E27FC236}">
                <a16:creationId xmlns:a16="http://schemas.microsoft.com/office/drawing/2014/main" id="{71A82E3A-E395-20B1-BA53-E12C0C6515B1}"/>
              </a:ext>
            </a:extLst>
          </p:cNvPr>
          <p:cNvSpPr>
            <a:spLocks noGrp="1"/>
          </p:cNvSpPr>
          <p:nvPr>
            <p:ph idx="1"/>
          </p:nvPr>
        </p:nvSpPr>
        <p:spPr>
          <a:xfrm>
            <a:off x="838200" y="1825625"/>
            <a:ext cx="10515600" cy="4534354"/>
          </a:xfrm>
        </p:spPr>
        <p:txBody>
          <a:bodyPr>
            <a:normAutofit fontScale="55000" lnSpcReduction="20000"/>
          </a:bodyPr>
          <a:lstStyle/>
          <a:p>
            <a:r>
              <a:rPr lang="en-IN" dirty="0">
                <a:latin typeface="Helvetica Neue"/>
              </a:rPr>
              <a:t>Public record of bankruptcy vs Loan Status</a:t>
            </a: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pPr marL="0" indent="0">
              <a:buNone/>
            </a:pPr>
            <a:r>
              <a:rPr lang="en-IN" dirty="0">
                <a:latin typeface="Helvetica Neue"/>
              </a:rPr>
              <a:t>Observation- Higher change of loan defaulting is there, when we have public record of bankruptcy.</a:t>
            </a:r>
          </a:p>
          <a:p>
            <a:pPr marL="0" indent="0">
              <a:buNone/>
            </a:pPr>
            <a:r>
              <a:rPr lang="en-IN" dirty="0">
                <a:latin typeface="Helvetica Neue"/>
              </a:rPr>
              <a:t> </a:t>
            </a:r>
          </a:p>
        </p:txBody>
      </p:sp>
      <p:pic>
        <p:nvPicPr>
          <p:cNvPr id="4" name="Picture 3">
            <a:extLst>
              <a:ext uri="{FF2B5EF4-FFF2-40B4-BE49-F238E27FC236}">
                <a16:creationId xmlns:a16="http://schemas.microsoft.com/office/drawing/2014/main" id="{B0F7AECC-97A7-556A-2F5B-156FBDF52AB4}"/>
              </a:ext>
            </a:extLst>
          </p:cNvPr>
          <p:cNvPicPr>
            <a:picLocks noChangeAspect="1"/>
          </p:cNvPicPr>
          <p:nvPr/>
        </p:nvPicPr>
        <p:blipFill>
          <a:blip r:embed="rId2"/>
          <a:stretch>
            <a:fillRect/>
          </a:stretch>
        </p:blipFill>
        <p:spPr>
          <a:xfrm>
            <a:off x="2147208" y="2102644"/>
            <a:ext cx="6655392" cy="3317013"/>
          </a:xfrm>
          <a:prstGeom prst="rect">
            <a:avLst/>
          </a:prstGeom>
        </p:spPr>
      </p:pic>
    </p:spTree>
    <p:extLst>
      <p:ext uri="{BB962C8B-B14F-4D97-AF65-F5344CB8AC3E}">
        <p14:creationId xmlns:p14="http://schemas.microsoft.com/office/powerpoint/2010/main" val="2269862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FF9B0-9516-E6F3-BA84-51BD561EC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4A0D6-4A01-2F0C-A64D-EEA3B57FE520}"/>
              </a:ext>
            </a:extLst>
          </p:cNvPr>
          <p:cNvSpPr>
            <a:spLocks noGrp="1"/>
          </p:cNvSpPr>
          <p:nvPr>
            <p:ph type="title"/>
          </p:nvPr>
        </p:nvSpPr>
        <p:spPr>
          <a:xfrm>
            <a:off x="922564" y="365126"/>
            <a:ext cx="10431236" cy="1026206"/>
          </a:xfrm>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(Quantitative variable</a:t>
            </a:r>
            <a:r>
              <a:rPr lang="en-IN" sz="3200" b="1" i="1" spc="-10" dirty="0">
                <a:latin typeface="Helvetica Neue"/>
              </a:rPr>
              <a:t>)</a:t>
            </a:r>
            <a:endParaRPr lang="en-IN" sz="3200" dirty="0"/>
          </a:p>
        </p:txBody>
      </p:sp>
      <p:sp>
        <p:nvSpPr>
          <p:cNvPr id="7" name="Content Placeholder 6">
            <a:extLst>
              <a:ext uri="{FF2B5EF4-FFF2-40B4-BE49-F238E27FC236}">
                <a16:creationId xmlns:a16="http://schemas.microsoft.com/office/drawing/2014/main" id="{8E08AC60-084F-AB7D-367F-0A4F23FE8CD5}"/>
              </a:ext>
            </a:extLst>
          </p:cNvPr>
          <p:cNvSpPr>
            <a:spLocks noGrp="1"/>
          </p:cNvSpPr>
          <p:nvPr>
            <p:ph idx="1"/>
          </p:nvPr>
        </p:nvSpPr>
        <p:spPr>
          <a:xfrm>
            <a:off x="838200" y="1825625"/>
            <a:ext cx="10515600" cy="4534354"/>
          </a:xfrm>
        </p:spPr>
        <p:txBody>
          <a:bodyPr>
            <a:normAutofit fontScale="55000" lnSpcReduction="20000"/>
          </a:bodyPr>
          <a:lstStyle/>
          <a:p>
            <a:r>
              <a:rPr lang="en-IN" dirty="0" err="1">
                <a:latin typeface="Helvetica Neue"/>
              </a:rPr>
              <a:t>Installment</a:t>
            </a:r>
            <a:r>
              <a:rPr lang="en-IN" dirty="0">
                <a:latin typeface="Helvetica Neue"/>
              </a:rPr>
              <a:t> Bucket vs Loan Status</a:t>
            </a: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pPr marL="0" indent="0">
              <a:buNone/>
            </a:pPr>
            <a:r>
              <a:rPr lang="en-IN" dirty="0">
                <a:latin typeface="Helvetica Neue"/>
              </a:rPr>
              <a:t>Observation- We are seeing high number of defaulted loan for instalment amount less than or equal to 1k. Some other variable is at play here. We need to perform multivariant analysis</a:t>
            </a:r>
          </a:p>
          <a:p>
            <a:pPr marL="0" indent="0">
              <a:buNone/>
            </a:pPr>
            <a:r>
              <a:rPr lang="en-IN" dirty="0">
                <a:latin typeface="Helvetica Neue"/>
              </a:rPr>
              <a:t> </a:t>
            </a:r>
          </a:p>
        </p:txBody>
      </p:sp>
      <p:pic>
        <p:nvPicPr>
          <p:cNvPr id="4" name="Picture 3">
            <a:extLst>
              <a:ext uri="{FF2B5EF4-FFF2-40B4-BE49-F238E27FC236}">
                <a16:creationId xmlns:a16="http://schemas.microsoft.com/office/drawing/2014/main" id="{C6464E52-C7D4-DAE2-A9AB-5E8AB073A2C5}"/>
              </a:ext>
            </a:extLst>
          </p:cNvPr>
          <p:cNvPicPr>
            <a:picLocks noChangeAspect="1"/>
          </p:cNvPicPr>
          <p:nvPr/>
        </p:nvPicPr>
        <p:blipFill>
          <a:blip r:embed="rId2"/>
          <a:stretch>
            <a:fillRect/>
          </a:stretch>
        </p:blipFill>
        <p:spPr>
          <a:xfrm>
            <a:off x="5655918" y="2000249"/>
            <a:ext cx="4435975" cy="3406909"/>
          </a:xfrm>
          <a:prstGeom prst="rect">
            <a:avLst/>
          </a:prstGeom>
        </p:spPr>
      </p:pic>
      <p:pic>
        <p:nvPicPr>
          <p:cNvPr id="6" name="Picture 5">
            <a:extLst>
              <a:ext uri="{FF2B5EF4-FFF2-40B4-BE49-F238E27FC236}">
                <a16:creationId xmlns:a16="http://schemas.microsoft.com/office/drawing/2014/main" id="{70A520B8-9FDA-5B8C-C6A2-DED3511CD308}"/>
              </a:ext>
            </a:extLst>
          </p:cNvPr>
          <p:cNvPicPr>
            <a:picLocks noChangeAspect="1"/>
          </p:cNvPicPr>
          <p:nvPr/>
        </p:nvPicPr>
        <p:blipFill>
          <a:blip r:embed="rId3"/>
          <a:stretch>
            <a:fillRect/>
          </a:stretch>
        </p:blipFill>
        <p:spPr>
          <a:xfrm>
            <a:off x="838200" y="2316279"/>
            <a:ext cx="5137645" cy="2843549"/>
          </a:xfrm>
          <a:prstGeom prst="rect">
            <a:avLst/>
          </a:prstGeom>
        </p:spPr>
      </p:pic>
    </p:spTree>
    <p:extLst>
      <p:ext uri="{BB962C8B-B14F-4D97-AF65-F5344CB8AC3E}">
        <p14:creationId xmlns:p14="http://schemas.microsoft.com/office/powerpoint/2010/main" val="318559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7A51-EC43-0E07-3FBB-CC3EE6639FC1}"/>
              </a:ext>
            </a:extLst>
          </p:cNvPr>
          <p:cNvSpPr>
            <a:spLocks noGrp="1"/>
          </p:cNvSpPr>
          <p:nvPr>
            <p:ph type="ctrTitle"/>
          </p:nvPr>
        </p:nvSpPr>
        <p:spPr>
          <a:xfrm>
            <a:off x="1524000" y="1122363"/>
            <a:ext cx="9144000" cy="706437"/>
          </a:xfrm>
        </p:spPr>
        <p:txBody>
          <a:bodyPr>
            <a:normAutofit fontScale="90000"/>
          </a:bodyPr>
          <a:lstStyle/>
          <a:p>
            <a:pPr algn="l"/>
            <a:r>
              <a:rPr lang="en-IN" sz="3600" b="1" i="1" dirty="0">
                <a:latin typeface="Helvetica Neue"/>
              </a:rPr>
              <a:t>Data Description</a:t>
            </a:r>
            <a:br>
              <a:rPr lang="en-IN" sz="4000" b="1" i="1" dirty="0">
                <a:latin typeface="Helvetica Neue"/>
              </a:rPr>
            </a:br>
            <a:endParaRPr lang="en-IN" sz="4000" b="1" i="1" dirty="0">
              <a:latin typeface="Helvetica Neue"/>
            </a:endParaRPr>
          </a:p>
        </p:txBody>
      </p:sp>
      <p:sp>
        <p:nvSpPr>
          <p:cNvPr id="3" name="Subtitle 2">
            <a:extLst>
              <a:ext uri="{FF2B5EF4-FFF2-40B4-BE49-F238E27FC236}">
                <a16:creationId xmlns:a16="http://schemas.microsoft.com/office/drawing/2014/main" id="{14BFDF2B-22E0-7FA4-3439-7EFF1B3E7287}"/>
              </a:ext>
            </a:extLst>
          </p:cNvPr>
          <p:cNvSpPr>
            <a:spLocks noGrp="1"/>
          </p:cNvSpPr>
          <p:nvPr>
            <p:ph type="subTitle" idx="1"/>
          </p:nvPr>
        </p:nvSpPr>
        <p:spPr>
          <a:xfrm>
            <a:off x="1212980" y="1950097"/>
            <a:ext cx="9455020" cy="4254759"/>
          </a:xfrm>
        </p:spPr>
        <p:txBody>
          <a:bodyPr>
            <a:normAutofit/>
          </a:bodyPr>
          <a:lstStyle/>
          <a:p>
            <a:pPr marL="342900" indent="-342900" algn="l">
              <a:buFont typeface="Wingdings" panose="05000000000000000000" pitchFamily="2" charset="2"/>
              <a:buChar char="Ø"/>
            </a:pPr>
            <a:r>
              <a:rPr lang="en-IN" sz="1600" dirty="0">
                <a:latin typeface="Helvetica Neue"/>
              </a:rPr>
              <a:t> We are being provided with historical customer loan application data. It contain customer’s credit history and lending club information.</a:t>
            </a:r>
          </a:p>
          <a:p>
            <a:pPr algn="l"/>
            <a:endParaRPr lang="en-IN" sz="1600" dirty="0">
              <a:latin typeface="Helvetica Neue"/>
            </a:endParaRPr>
          </a:p>
          <a:p>
            <a:pPr marL="342900" indent="-342900" algn="l">
              <a:buFont typeface="Wingdings" panose="05000000000000000000" pitchFamily="2" charset="2"/>
              <a:buChar char="Ø"/>
            </a:pPr>
            <a:r>
              <a:rPr lang="en-IN" sz="1600" dirty="0">
                <a:latin typeface="Helvetica Neue"/>
              </a:rPr>
              <a:t>We have around 111 columns and 39k+ records.</a:t>
            </a:r>
          </a:p>
          <a:p>
            <a:pPr algn="l"/>
            <a:endParaRPr lang="en-IN" sz="1600" dirty="0">
              <a:latin typeface="Helvetica Neue"/>
            </a:endParaRPr>
          </a:p>
          <a:p>
            <a:pPr marL="342900" indent="-342900" algn="l">
              <a:buFont typeface="Wingdings" panose="05000000000000000000" pitchFamily="2" charset="2"/>
              <a:buChar char="Ø"/>
            </a:pPr>
            <a:r>
              <a:rPr lang="en-IN" sz="1600" dirty="0">
                <a:latin typeface="Helvetica Neue"/>
              </a:rPr>
              <a:t>This provide us ample data to perform us to perform analysis and understand their relationship between each other and identify their effect on success or defaulting of a loan.</a:t>
            </a:r>
          </a:p>
          <a:p>
            <a:pPr marL="342900" indent="-342900" algn="l">
              <a:buFont typeface="Wingdings" panose="05000000000000000000" pitchFamily="2" charset="2"/>
              <a:buChar char="Ø"/>
            </a:pPr>
            <a:endParaRPr lang="en-IN" sz="1600" dirty="0">
              <a:latin typeface="Helvetica Neue"/>
            </a:endParaRPr>
          </a:p>
          <a:p>
            <a:pPr marL="342900" indent="-342900" algn="l">
              <a:buFont typeface="Wingdings" panose="05000000000000000000" pitchFamily="2" charset="2"/>
              <a:buChar char="Ø"/>
            </a:pPr>
            <a:r>
              <a:rPr lang="en-IN" sz="1600" dirty="0">
                <a:latin typeface="Helvetica Neue"/>
              </a:rPr>
              <a:t>We will be using only those column that will have a direct impact on status of loan. After identifying them we will create required dataset by performing data cleaning and conversion.</a:t>
            </a:r>
          </a:p>
          <a:p>
            <a:pPr marL="342900" indent="-342900" algn="l">
              <a:buFont typeface="Wingdings" panose="05000000000000000000" pitchFamily="2" charset="2"/>
              <a:buChar char="Ø"/>
            </a:pPr>
            <a:endParaRPr lang="en-IN" dirty="0">
              <a:latin typeface="Helvetica Neue"/>
            </a:endParaRPr>
          </a:p>
          <a:p>
            <a:pPr marL="342900" indent="-342900" algn="l">
              <a:buFont typeface="Wingdings" panose="05000000000000000000" pitchFamily="2" charset="2"/>
              <a:buChar char="Ø"/>
            </a:pPr>
            <a:endParaRPr lang="en-IN" dirty="0">
              <a:latin typeface="Helvetica Neue"/>
            </a:endParaRPr>
          </a:p>
        </p:txBody>
      </p:sp>
    </p:spTree>
    <p:extLst>
      <p:ext uri="{BB962C8B-B14F-4D97-AF65-F5344CB8AC3E}">
        <p14:creationId xmlns:p14="http://schemas.microsoft.com/office/powerpoint/2010/main" val="146611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06F75-FDBC-719B-3A46-FC343AEAD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CC049-72F2-13AA-FDD9-6B034EE9785F}"/>
              </a:ext>
            </a:extLst>
          </p:cNvPr>
          <p:cNvSpPr>
            <a:spLocks noGrp="1"/>
          </p:cNvSpPr>
          <p:nvPr>
            <p:ph type="title"/>
          </p:nvPr>
        </p:nvSpPr>
        <p:spPr>
          <a:xfrm>
            <a:off x="922564" y="365126"/>
            <a:ext cx="10431236" cy="1026206"/>
          </a:xfrm>
        </p:spPr>
        <p:txBody>
          <a:bodyPr>
            <a:normAutofit/>
          </a:bodyPr>
          <a:lstStyle/>
          <a:p>
            <a:r>
              <a:rPr lang="en-IN" sz="3200" b="1" i="1" dirty="0">
                <a:latin typeface="Helvetica Neue"/>
              </a:rPr>
              <a:t>Bivariate</a:t>
            </a:r>
            <a:r>
              <a:rPr lang="en-IN" sz="3200" b="1" i="1" spc="-275" dirty="0">
                <a:latin typeface="Helvetica Neue"/>
              </a:rPr>
              <a:t> </a:t>
            </a:r>
            <a:r>
              <a:rPr lang="en-IN" sz="3200" b="1" i="1" dirty="0">
                <a:latin typeface="Helvetica Neue"/>
              </a:rPr>
              <a:t>Analysis</a:t>
            </a:r>
            <a:r>
              <a:rPr lang="en-IN" sz="3200" b="1" i="1" spc="-165" dirty="0">
                <a:latin typeface="Helvetica Neue"/>
              </a:rPr>
              <a:t> </a:t>
            </a:r>
            <a:r>
              <a:rPr lang="en-IN" sz="3200" b="1" i="1" dirty="0">
                <a:latin typeface="Helvetica Neue"/>
              </a:rPr>
              <a:t>(Quantitative variable</a:t>
            </a:r>
            <a:r>
              <a:rPr lang="en-IN" sz="3200" b="1" i="1" spc="-10" dirty="0">
                <a:latin typeface="Helvetica Neue"/>
              </a:rPr>
              <a:t>)</a:t>
            </a:r>
            <a:endParaRPr lang="en-IN" sz="3200" dirty="0"/>
          </a:p>
        </p:txBody>
      </p:sp>
      <p:sp>
        <p:nvSpPr>
          <p:cNvPr id="7" name="Content Placeholder 6">
            <a:extLst>
              <a:ext uri="{FF2B5EF4-FFF2-40B4-BE49-F238E27FC236}">
                <a16:creationId xmlns:a16="http://schemas.microsoft.com/office/drawing/2014/main" id="{631FB72A-0AB3-2E30-3680-4A985E8E0432}"/>
              </a:ext>
            </a:extLst>
          </p:cNvPr>
          <p:cNvSpPr>
            <a:spLocks noGrp="1"/>
          </p:cNvSpPr>
          <p:nvPr>
            <p:ph idx="1"/>
          </p:nvPr>
        </p:nvSpPr>
        <p:spPr>
          <a:xfrm>
            <a:off x="838200" y="1825625"/>
            <a:ext cx="10515600" cy="4534354"/>
          </a:xfrm>
        </p:spPr>
        <p:txBody>
          <a:bodyPr>
            <a:normAutofit fontScale="55000" lnSpcReduction="20000"/>
          </a:bodyPr>
          <a:lstStyle/>
          <a:p>
            <a:r>
              <a:rPr lang="en-IN" dirty="0" err="1">
                <a:latin typeface="Helvetica Neue"/>
              </a:rPr>
              <a:t>Installment</a:t>
            </a:r>
            <a:r>
              <a:rPr lang="en-IN" dirty="0">
                <a:latin typeface="Helvetica Neue"/>
              </a:rPr>
              <a:t> Bucket vs Loan Status</a:t>
            </a: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endParaRPr lang="en-IN" dirty="0">
              <a:latin typeface="Helvetica Neue"/>
            </a:endParaRPr>
          </a:p>
          <a:p>
            <a:pPr marL="0" indent="0">
              <a:buNone/>
            </a:pPr>
            <a:r>
              <a:rPr lang="en-IN" dirty="0">
                <a:latin typeface="Helvetica Neue"/>
              </a:rPr>
              <a:t>Observation- We are seeing high number of defaulted loan for instalment amount less than or equal to 1k. Some other variable is at play here. We need to perform multivariant analysis</a:t>
            </a:r>
          </a:p>
          <a:p>
            <a:pPr marL="0" indent="0">
              <a:buNone/>
            </a:pPr>
            <a:r>
              <a:rPr lang="en-IN" dirty="0">
                <a:latin typeface="Helvetica Neue"/>
              </a:rPr>
              <a:t> </a:t>
            </a:r>
          </a:p>
        </p:txBody>
      </p:sp>
      <p:pic>
        <p:nvPicPr>
          <p:cNvPr id="4" name="Picture 3">
            <a:extLst>
              <a:ext uri="{FF2B5EF4-FFF2-40B4-BE49-F238E27FC236}">
                <a16:creationId xmlns:a16="http://schemas.microsoft.com/office/drawing/2014/main" id="{2F1799E7-BCBE-B120-BDEB-95155963CF87}"/>
              </a:ext>
            </a:extLst>
          </p:cNvPr>
          <p:cNvPicPr>
            <a:picLocks noChangeAspect="1"/>
          </p:cNvPicPr>
          <p:nvPr/>
        </p:nvPicPr>
        <p:blipFill>
          <a:blip r:embed="rId2"/>
          <a:stretch>
            <a:fillRect/>
          </a:stretch>
        </p:blipFill>
        <p:spPr>
          <a:xfrm>
            <a:off x="5655918" y="2000249"/>
            <a:ext cx="4435975" cy="3406909"/>
          </a:xfrm>
          <a:prstGeom prst="rect">
            <a:avLst/>
          </a:prstGeom>
        </p:spPr>
      </p:pic>
      <p:pic>
        <p:nvPicPr>
          <p:cNvPr id="6" name="Picture 5">
            <a:extLst>
              <a:ext uri="{FF2B5EF4-FFF2-40B4-BE49-F238E27FC236}">
                <a16:creationId xmlns:a16="http://schemas.microsoft.com/office/drawing/2014/main" id="{EF726F71-B463-3153-7277-B0C83F5CAC5D}"/>
              </a:ext>
            </a:extLst>
          </p:cNvPr>
          <p:cNvPicPr>
            <a:picLocks noChangeAspect="1"/>
          </p:cNvPicPr>
          <p:nvPr/>
        </p:nvPicPr>
        <p:blipFill>
          <a:blip r:embed="rId3"/>
          <a:stretch>
            <a:fillRect/>
          </a:stretch>
        </p:blipFill>
        <p:spPr>
          <a:xfrm>
            <a:off x="838200" y="2316279"/>
            <a:ext cx="5137645" cy="2843549"/>
          </a:xfrm>
          <a:prstGeom prst="rect">
            <a:avLst/>
          </a:prstGeom>
        </p:spPr>
      </p:pic>
    </p:spTree>
    <p:extLst>
      <p:ext uri="{BB962C8B-B14F-4D97-AF65-F5344CB8AC3E}">
        <p14:creationId xmlns:p14="http://schemas.microsoft.com/office/powerpoint/2010/main" val="3879634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9118-0702-3C87-70B8-93D91D84A2DF}"/>
              </a:ext>
            </a:extLst>
          </p:cNvPr>
          <p:cNvSpPr>
            <a:spLocks noGrp="1"/>
          </p:cNvSpPr>
          <p:nvPr>
            <p:ph type="title"/>
          </p:nvPr>
        </p:nvSpPr>
        <p:spPr/>
        <p:txBody>
          <a:bodyPr>
            <a:normAutofit/>
          </a:bodyPr>
          <a:lstStyle/>
          <a:p>
            <a:r>
              <a:rPr lang="en-IN" sz="3200" b="1" i="1" dirty="0">
                <a:latin typeface="Helvetica Neue"/>
              </a:rPr>
              <a:t>Bivariate Analysis</a:t>
            </a:r>
          </a:p>
        </p:txBody>
      </p:sp>
      <p:sp>
        <p:nvSpPr>
          <p:cNvPr id="3" name="Content Placeholder 2">
            <a:extLst>
              <a:ext uri="{FF2B5EF4-FFF2-40B4-BE49-F238E27FC236}">
                <a16:creationId xmlns:a16="http://schemas.microsoft.com/office/drawing/2014/main" id="{F3E51D34-6286-DE08-AB9F-E85995FBE448}"/>
              </a:ext>
            </a:extLst>
          </p:cNvPr>
          <p:cNvSpPr>
            <a:spLocks noGrp="1"/>
          </p:cNvSpPr>
          <p:nvPr>
            <p:ph idx="1"/>
          </p:nvPr>
        </p:nvSpPr>
        <p:spPr/>
        <p:txBody>
          <a:bodyPr>
            <a:normAutofit/>
          </a:bodyPr>
          <a:lstStyle/>
          <a:p>
            <a:pPr marL="0" indent="0">
              <a:buNone/>
            </a:pPr>
            <a:r>
              <a:rPr lang="en-IN" sz="4000" dirty="0">
                <a:latin typeface="Helvetica Neue"/>
              </a:rPr>
              <a:t>Inference</a:t>
            </a:r>
          </a:p>
          <a:p>
            <a:pPr>
              <a:buFont typeface="Wingdings" panose="05000000000000000000" pitchFamily="2" charset="2"/>
              <a:buChar char="Ø"/>
            </a:pPr>
            <a:r>
              <a:rPr lang="en-US" sz="1600" b="1" dirty="0">
                <a:latin typeface="Helvetica Neue"/>
              </a:rPr>
              <a:t>Debt Consolidation and Credit Card purpose loans have higher charge-off rates:</a:t>
            </a:r>
            <a:r>
              <a:rPr lang="en-US" sz="1600" dirty="0">
                <a:latin typeface="Helvetica Neue"/>
              </a:rPr>
              <a:t> - This indicate that loan taking to close other financial burden have a high chance of defaulting. We should have better verification of such loans. Also, we should check whether existing financial installment are paid on time, to see the repayment behavior.</a:t>
            </a:r>
          </a:p>
          <a:p>
            <a:pPr>
              <a:buFont typeface="Wingdings" panose="05000000000000000000" pitchFamily="2" charset="2"/>
              <a:buChar char="Ø"/>
            </a:pPr>
            <a:r>
              <a:rPr lang="en-US" sz="1600" b="1" dirty="0">
                <a:latin typeface="Helvetica Neue"/>
              </a:rPr>
              <a:t>Small Business loans also have a higher percentage of charge-offs:</a:t>
            </a:r>
            <a:r>
              <a:rPr lang="en-US" sz="1600" dirty="0">
                <a:latin typeface="Helvetica Neue"/>
              </a:rPr>
              <a:t> This suggests that small business loans are inherently riskier, possibly due to higher uncertainty and lower collateral.</a:t>
            </a:r>
          </a:p>
          <a:p>
            <a:pPr>
              <a:buFont typeface="Wingdings" panose="05000000000000000000" pitchFamily="2" charset="2"/>
              <a:buChar char="Ø"/>
            </a:pPr>
            <a:r>
              <a:rPr lang="en-US" sz="1600" b="1" dirty="0">
                <a:latin typeface="Helvetica Neue"/>
              </a:rPr>
              <a:t>Verified loans have a higher charge-off count and percentage: </a:t>
            </a:r>
            <a:r>
              <a:rPr lang="en-US" sz="1600" dirty="0">
                <a:latin typeface="Helvetica Neue"/>
              </a:rPr>
              <a:t>This could point to potential issues with the verification process or might indicate that borrowers with verified income might have different risk profiles. We should check for incompetency or corruption in the verification process.</a:t>
            </a:r>
          </a:p>
          <a:p>
            <a:pPr>
              <a:buFont typeface="Wingdings" panose="05000000000000000000" pitchFamily="2" charset="2"/>
              <a:buChar char="Ø"/>
            </a:pPr>
            <a:r>
              <a:rPr lang="en-US" sz="1600" b="1" dirty="0">
                <a:latin typeface="Helvetica Neue"/>
              </a:rPr>
              <a:t>Charge-off possibility increases as loan grade decreases: </a:t>
            </a:r>
            <a:r>
              <a:rPr lang="en-US" sz="1600" dirty="0">
                <a:latin typeface="Helvetica Neue"/>
              </a:rPr>
              <a:t>This is expected, as lower grades correspond to higher risk borrowers.</a:t>
            </a:r>
          </a:p>
          <a:p>
            <a:pPr>
              <a:buFont typeface="Wingdings" panose="05000000000000000000" pitchFamily="2" charset="2"/>
              <a:buChar char="Ø"/>
            </a:pPr>
            <a:r>
              <a:rPr lang="en-US" sz="1600" b="1" dirty="0">
                <a:latin typeface="Helvetica Neue"/>
              </a:rPr>
              <a:t>Highest number of defaults occurs with applicants having 10 years of employment experience:</a:t>
            </a:r>
            <a:r>
              <a:rPr lang="en-US" sz="1600" dirty="0">
                <a:latin typeface="Helvetica Neue"/>
              </a:rPr>
              <a:t> This might seem counterintuitive, but further investigation is needed to understand the underlying reasons.</a:t>
            </a:r>
          </a:p>
          <a:p>
            <a:pPr marL="0" indent="0">
              <a:buNone/>
            </a:pPr>
            <a:endParaRPr lang="en-IN" dirty="0"/>
          </a:p>
        </p:txBody>
      </p:sp>
    </p:spTree>
    <p:extLst>
      <p:ext uri="{BB962C8B-B14F-4D97-AF65-F5344CB8AC3E}">
        <p14:creationId xmlns:p14="http://schemas.microsoft.com/office/powerpoint/2010/main" val="582314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CA524-23BC-B132-31A3-0673C0711C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188A0-F310-1685-804B-AE9B00C2D5E7}"/>
              </a:ext>
            </a:extLst>
          </p:cNvPr>
          <p:cNvSpPr>
            <a:spLocks noGrp="1"/>
          </p:cNvSpPr>
          <p:nvPr>
            <p:ph type="title"/>
          </p:nvPr>
        </p:nvSpPr>
        <p:spPr/>
        <p:txBody>
          <a:bodyPr>
            <a:normAutofit/>
          </a:bodyPr>
          <a:lstStyle/>
          <a:p>
            <a:r>
              <a:rPr lang="en-IN" sz="3200" b="1" i="1" dirty="0">
                <a:latin typeface="Helvetica Neue"/>
              </a:rPr>
              <a:t>Bivariate Analysis</a:t>
            </a:r>
          </a:p>
        </p:txBody>
      </p:sp>
      <p:sp>
        <p:nvSpPr>
          <p:cNvPr id="3" name="Content Placeholder 2">
            <a:extLst>
              <a:ext uri="{FF2B5EF4-FFF2-40B4-BE49-F238E27FC236}">
                <a16:creationId xmlns:a16="http://schemas.microsoft.com/office/drawing/2014/main" id="{1895DE77-1A39-11BB-DA1B-584E5244D461}"/>
              </a:ext>
            </a:extLst>
          </p:cNvPr>
          <p:cNvSpPr>
            <a:spLocks noGrp="1"/>
          </p:cNvSpPr>
          <p:nvPr>
            <p:ph idx="1"/>
          </p:nvPr>
        </p:nvSpPr>
        <p:spPr/>
        <p:txBody>
          <a:bodyPr>
            <a:normAutofit lnSpcReduction="10000"/>
          </a:bodyPr>
          <a:lstStyle/>
          <a:p>
            <a:pPr marL="0" indent="0">
              <a:buNone/>
            </a:pPr>
            <a:r>
              <a:rPr lang="en-IN" sz="4000" dirty="0">
                <a:latin typeface="Helvetica Neue"/>
              </a:rPr>
              <a:t>Inference</a:t>
            </a:r>
          </a:p>
          <a:p>
            <a:pPr>
              <a:buFont typeface="Wingdings" panose="05000000000000000000" pitchFamily="2" charset="2"/>
              <a:buChar char="Ø"/>
            </a:pPr>
            <a:r>
              <a:rPr lang="en-US" sz="1600" b="1" dirty="0">
                <a:latin typeface="Helvetica Neue"/>
              </a:rPr>
              <a:t>Longer loan terms result in a higher possibility of charge-off: </a:t>
            </a:r>
            <a:r>
              <a:rPr lang="en-US" sz="1600" dirty="0">
                <a:latin typeface="Helvetica Neue"/>
              </a:rPr>
              <a:t>This is expected as longer loan terms increase the overall risk and exposure for </a:t>
            </a:r>
            <a:r>
              <a:rPr lang="en-US" sz="1600" dirty="0" err="1">
                <a:latin typeface="Helvetica Neue"/>
              </a:rPr>
              <a:t>lenders.We</a:t>
            </a:r>
            <a:r>
              <a:rPr lang="en-US" sz="1600" dirty="0">
                <a:latin typeface="Helvetica Neue"/>
              </a:rPr>
              <a:t> should try to either reduce the tenure or increase interest rate to have better recovery loan sanctioned</a:t>
            </a:r>
          </a:p>
          <a:p>
            <a:pPr>
              <a:buFont typeface="Wingdings" panose="05000000000000000000" pitchFamily="2" charset="2"/>
              <a:buChar char="Ø"/>
            </a:pPr>
            <a:r>
              <a:rPr lang="en-US" sz="1600" b="1" dirty="0">
                <a:latin typeface="Helvetica Neue"/>
              </a:rPr>
              <a:t>Loan Amount and Charge-Offs: </a:t>
            </a:r>
            <a:r>
              <a:rPr lang="en-US" sz="1600" dirty="0">
                <a:latin typeface="Helvetica Neue"/>
              </a:rPr>
              <a:t>A significant portion of charge-offs occurs for loan amounts between $5,600 and $16,500, with a particularly high concentration between $5,000 and $10,000. This suggests that loans within this range might represent a higher risk segment.</a:t>
            </a:r>
          </a:p>
          <a:p>
            <a:pPr>
              <a:buFont typeface="Wingdings" panose="05000000000000000000" pitchFamily="2" charset="2"/>
              <a:buChar char="Ø"/>
            </a:pPr>
            <a:r>
              <a:rPr lang="en-US" sz="1600" b="1" dirty="0">
                <a:latin typeface="Helvetica Neue"/>
              </a:rPr>
              <a:t>Interaction of Interest Rate and Loan Amount</a:t>
            </a:r>
            <a:r>
              <a:rPr lang="en-US" sz="1600" dirty="0">
                <a:latin typeface="Helvetica Neue"/>
              </a:rPr>
              <a:t>: Loans with very high interest rates and large loan amounts exhibit a higher propensity for charge-off. This highlights the combined risk associated with high borrowing costs and substantial debt.</a:t>
            </a:r>
          </a:p>
          <a:p>
            <a:pPr>
              <a:buFont typeface="Wingdings" panose="05000000000000000000" pitchFamily="2" charset="2"/>
              <a:buChar char="Ø"/>
            </a:pPr>
            <a:r>
              <a:rPr lang="en-US" sz="1600" b="1" dirty="0">
                <a:latin typeface="Helvetica Neue"/>
              </a:rPr>
              <a:t>Interest Rate and Charge-Offs: </a:t>
            </a:r>
            <a:r>
              <a:rPr lang="en-US" sz="1600" dirty="0">
                <a:latin typeface="Helvetica Neue"/>
              </a:rPr>
              <a:t>High charge-off rates are observed for loans with high and very high interest rates. Further analysis using a histogram reveals a particularly high concentration of charge-offs for interest rates between 13% and 17%, and also for rates exceeding 20%. This identifies specific interest rate ranges that warrant closer scrutiny.</a:t>
            </a:r>
          </a:p>
          <a:p>
            <a:pPr>
              <a:buFont typeface="Wingdings" panose="05000000000000000000" pitchFamily="2" charset="2"/>
              <a:buChar char="Ø"/>
            </a:pPr>
            <a:r>
              <a:rPr lang="en-US" sz="1600" b="1" dirty="0">
                <a:latin typeface="Helvetica Neue"/>
              </a:rPr>
              <a:t>Debt-to-Income Ratio (DTI) and Charge-Offs: </a:t>
            </a:r>
            <a:r>
              <a:rPr lang="en-US" sz="1600" dirty="0">
                <a:latin typeface="Helvetica Neue"/>
              </a:rPr>
              <a:t>Loans with a DTI between 10 and 25 show elevated charge-off rates. This supports the general trend that higher DTI values are associated with an increased likelihood of loan default.</a:t>
            </a:r>
          </a:p>
          <a:p>
            <a:pPr marL="0" indent="0">
              <a:buNone/>
            </a:pPr>
            <a:endParaRPr lang="en-IN" dirty="0"/>
          </a:p>
        </p:txBody>
      </p:sp>
    </p:spTree>
    <p:extLst>
      <p:ext uri="{BB962C8B-B14F-4D97-AF65-F5344CB8AC3E}">
        <p14:creationId xmlns:p14="http://schemas.microsoft.com/office/powerpoint/2010/main" val="1111245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ADC64-7A1C-DAAC-F171-508E7F1F14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45484-3A09-5932-D21F-A27272406BF2}"/>
              </a:ext>
            </a:extLst>
          </p:cNvPr>
          <p:cNvSpPr>
            <a:spLocks noGrp="1"/>
          </p:cNvSpPr>
          <p:nvPr>
            <p:ph type="title"/>
          </p:nvPr>
        </p:nvSpPr>
        <p:spPr/>
        <p:txBody>
          <a:bodyPr>
            <a:normAutofit/>
          </a:bodyPr>
          <a:lstStyle/>
          <a:p>
            <a:r>
              <a:rPr lang="en-IN" sz="3200" b="1" i="1" dirty="0">
                <a:latin typeface="Helvetica Neue"/>
              </a:rPr>
              <a:t>Bivariate Analysis</a:t>
            </a:r>
          </a:p>
        </p:txBody>
      </p:sp>
      <p:sp>
        <p:nvSpPr>
          <p:cNvPr id="3" name="Content Placeholder 2">
            <a:extLst>
              <a:ext uri="{FF2B5EF4-FFF2-40B4-BE49-F238E27FC236}">
                <a16:creationId xmlns:a16="http://schemas.microsoft.com/office/drawing/2014/main" id="{34B93986-CA1A-2CED-003D-4BDF160D0B83}"/>
              </a:ext>
            </a:extLst>
          </p:cNvPr>
          <p:cNvSpPr>
            <a:spLocks noGrp="1"/>
          </p:cNvSpPr>
          <p:nvPr>
            <p:ph idx="1"/>
          </p:nvPr>
        </p:nvSpPr>
        <p:spPr/>
        <p:txBody>
          <a:bodyPr>
            <a:normAutofit/>
          </a:bodyPr>
          <a:lstStyle/>
          <a:p>
            <a:pPr marL="0" indent="0">
              <a:buNone/>
            </a:pPr>
            <a:r>
              <a:rPr lang="en-IN" sz="4000" dirty="0">
                <a:latin typeface="Helvetica Neue"/>
              </a:rPr>
              <a:t>Inference</a:t>
            </a:r>
          </a:p>
          <a:p>
            <a:pPr>
              <a:buFont typeface="Wingdings" panose="05000000000000000000" pitchFamily="2" charset="2"/>
              <a:buChar char="Ø"/>
            </a:pPr>
            <a:r>
              <a:rPr lang="en-US" sz="1700" b="1" dirty="0">
                <a:latin typeface="Helvetica Neue"/>
              </a:rPr>
              <a:t>Annual Income and Charge-Offs:</a:t>
            </a:r>
            <a:r>
              <a:rPr lang="en-US" sz="1700" dirty="0">
                <a:latin typeface="Helvetica Neue"/>
              </a:rPr>
              <a:t> Charge-off rates are higher for borrowers with lower annual incomes, indicating a negative correlation between income and loan repayment.</a:t>
            </a:r>
          </a:p>
          <a:p>
            <a:pPr>
              <a:buFont typeface="Wingdings" panose="05000000000000000000" pitchFamily="2" charset="2"/>
              <a:buChar char="Ø"/>
            </a:pPr>
            <a:r>
              <a:rPr lang="en-US" sz="1700" b="1" dirty="0">
                <a:latin typeface="Helvetica Neue"/>
              </a:rPr>
              <a:t>Installment Amount and Defaulted Loans: </a:t>
            </a:r>
            <a:r>
              <a:rPr lang="en-US" sz="1700" dirty="0">
                <a:latin typeface="Helvetica Neue"/>
              </a:rPr>
              <a:t>A high number of defaulted loans are observed for installment amounts less than or equal to $1,000. This seemingly counterintuitive finding suggests that other variables are likely influencing default in this segment and necessitates multivariate analysis.</a:t>
            </a:r>
          </a:p>
          <a:p>
            <a:pPr>
              <a:buFont typeface="Wingdings" panose="05000000000000000000" pitchFamily="2" charset="2"/>
              <a:buChar char="Ø"/>
            </a:pPr>
            <a:r>
              <a:rPr lang="en-US" sz="1700" b="1" dirty="0">
                <a:latin typeface="Helvetica Neue"/>
              </a:rPr>
              <a:t>Bankruptcy Count and Default: </a:t>
            </a:r>
            <a:r>
              <a:rPr lang="en-US" sz="1700" dirty="0">
                <a:latin typeface="Helvetica Neue"/>
              </a:rPr>
              <a:t>A higher count of bankruptcies in a borrower's history is associated with a higher chance of loan default. This is consistent with expectations, as prior bankruptcies indicate a higher risk profile.</a:t>
            </a:r>
          </a:p>
          <a:p>
            <a:pPr marL="0" indent="0">
              <a:buNone/>
            </a:pPr>
            <a:endParaRPr lang="en-IN" dirty="0"/>
          </a:p>
        </p:txBody>
      </p:sp>
    </p:spTree>
    <p:extLst>
      <p:ext uri="{BB962C8B-B14F-4D97-AF65-F5344CB8AC3E}">
        <p14:creationId xmlns:p14="http://schemas.microsoft.com/office/powerpoint/2010/main" val="3314194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41BC-347D-8C30-5754-BE9868209555}"/>
              </a:ext>
            </a:extLst>
          </p:cNvPr>
          <p:cNvSpPr>
            <a:spLocks noGrp="1"/>
          </p:cNvSpPr>
          <p:nvPr>
            <p:ph type="title"/>
          </p:nvPr>
        </p:nvSpPr>
        <p:spPr/>
        <p:txBody>
          <a:bodyPr>
            <a:normAutofit/>
          </a:bodyPr>
          <a:lstStyle/>
          <a:p>
            <a:r>
              <a:rPr lang="en-IN" sz="3200" b="1" i="1" dirty="0">
                <a:latin typeface="Helvetica Neue"/>
              </a:rPr>
              <a:t>Multi Variant Analysis</a:t>
            </a:r>
          </a:p>
        </p:txBody>
      </p:sp>
      <p:sp>
        <p:nvSpPr>
          <p:cNvPr id="4" name="Content Placeholder 3">
            <a:extLst>
              <a:ext uri="{FF2B5EF4-FFF2-40B4-BE49-F238E27FC236}">
                <a16:creationId xmlns:a16="http://schemas.microsoft.com/office/drawing/2014/main" id="{BAA4A7BD-EB46-4728-5570-2DDD273F6B33}"/>
              </a:ext>
            </a:extLst>
          </p:cNvPr>
          <p:cNvSpPr>
            <a:spLocks noGrp="1"/>
          </p:cNvSpPr>
          <p:nvPr>
            <p:ph idx="1"/>
          </p:nvPr>
        </p:nvSpPr>
        <p:spPr/>
        <p:txBody>
          <a:bodyPr/>
          <a:lstStyle/>
          <a:p>
            <a:r>
              <a:rPr lang="en-IN" sz="1600" dirty="0">
                <a:latin typeface="Helvetica Neue"/>
              </a:rPr>
              <a:t>Loan Amount vs Interest Rate vs Loan Status</a:t>
            </a:r>
          </a:p>
          <a:p>
            <a:endParaRPr lang="en-IN" dirty="0"/>
          </a:p>
          <a:p>
            <a:endParaRPr lang="en-IN" dirty="0"/>
          </a:p>
        </p:txBody>
      </p:sp>
      <p:pic>
        <p:nvPicPr>
          <p:cNvPr id="5" name="Picture 2">
            <a:extLst>
              <a:ext uri="{FF2B5EF4-FFF2-40B4-BE49-F238E27FC236}">
                <a16:creationId xmlns:a16="http://schemas.microsoft.com/office/drawing/2014/main" id="{76DE584F-2267-F4E5-B534-068137554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935" y="2601912"/>
            <a:ext cx="4997567" cy="389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045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0629-AA64-4F4A-AA20-CC6749BE9732}"/>
              </a:ext>
            </a:extLst>
          </p:cNvPr>
          <p:cNvSpPr>
            <a:spLocks noGrp="1"/>
          </p:cNvSpPr>
          <p:nvPr>
            <p:ph type="title"/>
          </p:nvPr>
        </p:nvSpPr>
        <p:spPr/>
        <p:txBody>
          <a:bodyPr>
            <a:normAutofit/>
          </a:bodyPr>
          <a:lstStyle/>
          <a:p>
            <a:r>
              <a:rPr lang="en-IN" sz="3200" b="1" i="1" dirty="0">
                <a:latin typeface="Helvetica Neue"/>
              </a:rPr>
              <a:t>Multi Variant Analysis(Segmented)</a:t>
            </a:r>
            <a:endParaRPr lang="en-US" sz="3200" dirty="0">
              <a:latin typeface="Helvetica Neue"/>
            </a:endParaRPr>
          </a:p>
        </p:txBody>
      </p:sp>
      <p:pic>
        <p:nvPicPr>
          <p:cNvPr id="22530" name="Picture 2"/>
          <p:cNvPicPr>
            <a:picLocks noChangeAspect="1" noChangeArrowheads="1"/>
          </p:cNvPicPr>
          <p:nvPr/>
        </p:nvPicPr>
        <p:blipFill>
          <a:blip r:embed="rId2"/>
          <a:srcRect/>
          <a:stretch>
            <a:fillRect/>
          </a:stretch>
        </p:blipFill>
        <p:spPr bwMode="auto">
          <a:xfrm>
            <a:off x="1048738" y="1423357"/>
            <a:ext cx="2988424" cy="2958862"/>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4205376" y="1517890"/>
            <a:ext cx="3749887" cy="2890208"/>
          </a:xfrm>
          <a:prstGeom prst="rect">
            <a:avLst/>
          </a:prstGeom>
          <a:noFill/>
          <a:ln w="9525">
            <a:noFill/>
            <a:miter lim="800000"/>
            <a:headEnd/>
            <a:tailEnd/>
          </a:ln>
          <a:effectLst/>
        </p:spPr>
      </p:pic>
      <p:pic>
        <p:nvPicPr>
          <p:cNvPr id="22532" name="Picture 4"/>
          <p:cNvPicPr>
            <a:picLocks noChangeAspect="1" noChangeArrowheads="1"/>
          </p:cNvPicPr>
          <p:nvPr/>
        </p:nvPicPr>
        <p:blipFill>
          <a:blip r:embed="rId4"/>
          <a:srcRect/>
          <a:stretch>
            <a:fillRect/>
          </a:stretch>
        </p:blipFill>
        <p:spPr bwMode="auto">
          <a:xfrm>
            <a:off x="8056105" y="1518787"/>
            <a:ext cx="3730454" cy="2604639"/>
          </a:xfrm>
          <a:prstGeom prst="rect">
            <a:avLst/>
          </a:prstGeom>
          <a:noFill/>
          <a:ln w="9525">
            <a:noFill/>
            <a:miter lim="800000"/>
            <a:headEnd/>
            <a:tailEnd/>
          </a:ln>
          <a:effectLst/>
        </p:spPr>
      </p:pic>
      <p:pic>
        <p:nvPicPr>
          <p:cNvPr id="22533" name="Picture 5"/>
          <p:cNvPicPr>
            <a:picLocks noChangeAspect="1" noChangeArrowheads="1"/>
          </p:cNvPicPr>
          <p:nvPr/>
        </p:nvPicPr>
        <p:blipFill>
          <a:blip r:embed="rId5"/>
          <a:srcRect/>
          <a:stretch>
            <a:fillRect/>
          </a:stretch>
        </p:blipFill>
        <p:spPr bwMode="auto">
          <a:xfrm>
            <a:off x="1086928" y="4623758"/>
            <a:ext cx="3045125" cy="1805450"/>
          </a:xfrm>
          <a:prstGeom prst="rect">
            <a:avLst/>
          </a:prstGeom>
          <a:noFill/>
          <a:ln w="9525">
            <a:noFill/>
            <a:miter lim="800000"/>
            <a:headEnd/>
            <a:tailEnd/>
          </a:ln>
          <a:effectLst/>
        </p:spPr>
      </p:pic>
      <p:pic>
        <p:nvPicPr>
          <p:cNvPr id="22534" name="Picture 6"/>
          <p:cNvPicPr>
            <a:picLocks noChangeAspect="1" noChangeArrowheads="1"/>
          </p:cNvPicPr>
          <p:nvPr/>
        </p:nvPicPr>
        <p:blipFill>
          <a:blip r:embed="rId6"/>
          <a:srcRect/>
          <a:stretch>
            <a:fillRect/>
          </a:stretch>
        </p:blipFill>
        <p:spPr bwMode="auto">
          <a:xfrm>
            <a:off x="4624537" y="4709844"/>
            <a:ext cx="3303138" cy="1734088"/>
          </a:xfrm>
          <a:prstGeom prst="rect">
            <a:avLst/>
          </a:prstGeom>
          <a:noFill/>
          <a:ln w="9525">
            <a:noFill/>
            <a:miter lim="800000"/>
            <a:headEnd/>
            <a:tailEnd/>
          </a:ln>
          <a:effectLst/>
        </p:spPr>
      </p:pic>
      <p:pic>
        <p:nvPicPr>
          <p:cNvPr id="22535" name="Picture 7"/>
          <p:cNvPicPr>
            <a:picLocks noChangeAspect="1" noChangeArrowheads="1"/>
          </p:cNvPicPr>
          <p:nvPr/>
        </p:nvPicPr>
        <p:blipFill>
          <a:blip r:embed="rId7"/>
          <a:srcRect/>
          <a:stretch>
            <a:fillRect/>
          </a:stretch>
        </p:blipFill>
        <p:spPr bwMode="auto">
          <a:xfrm>
            <a:off x="8384876" y="4093505"/>
            <a:ext cx="3194649" cy="2459039"/>
          </a:xfrm>
          <a:prstGeom prst="rect">
            <a:avLst/>
          </a:prstGeom>
          <a:noFill/>
          <a:ln w="9525">
            <a:noFill/>
            <a:miter lim="800000"/>
            <a:headEnd/>
            <a:tailEnd/>
          </a:ln>
          <a:effectLst/>
        </p:spPr>
      </p:pic>
    </p:spTree>
    <p:extLst>
      <p:ext uri="{BB962C8B-B14F-4D97-AF65-F5344CB8AC3E}">
        <p14:creationId xmlns:p14="http://schemas.microsoft.com/office/powerpoint/2010/main" val="3978222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0629-AA64-4F4A-AA20-CC6749BE9732}"/>
              </a:ext>
            </a:extLst>
          </p:cNvPr>
          <p:cNvSpPr>
            <a:spLocks noGrp="1"/>
          </p:cNvSpPr>
          <p:nvPr>
            <p:ph type="title"/>
          </p:nvPr>
        </p:nvSpPr>
        <p:spPr/>
        <p:txBody>
          <a:bodyPr>
            <a:normAutofit/>
          </a:bodyPr>
          <a:lstStyle/>
          <a:p>
            <a:r>
              <a:rPr lang="en-IN" sz="3200" b="1" i="1" dirty="0">
                <a:latin typeface="Helvetica Neue"/>
              </a:rPr>
              <a:t>Multi Variant Analysis(Segmented)</a:t>
            </a:r>
            <a:endParaRPr lang="en-US" sz="3200" dirty="0">
              <a:latin typeface="Helvetica Neue"/>
            </a:endParaRPr>
          </a:p>
        </p:txBody>
      </p:sp>
      <p:pic>
        <p:nvPicPr>
          <p:cNvPr id="8" name="Picture 7">
            <a:extLst>
              <a:ext uri="{FF2B5EF4-FFF2-40B4-BE49-F238E27FC236}">
                <a16:creationId xmlns:a16="http://schemas.microsoft.com/office/drawing/2014/main" id="{9C75D382-5965-D477-0667-F6BAC134E1EC}"/>
              </a:ext>
            </a:extLst>
          </p:cNvPr>
          <p:cNvPicPr>
            <a:picLocks noChangeAspect="1"/>
          </p:cNvPicPr>
          <p:nvPr/>
        </p:nvPicPr>
        <p:blipFill>
          <a:blip r:embed="rId2"/>
          <a:stretch>
            <a:fillRect/>
          </a:stretch>
        </p:blipFill>
        <p:spPr>
          <a:xfrm>
            <a:off x="5948771" y="1690688"/>
            <a:ext cx="4652771" cy="3971610"/>
          </a:xfrm>
          <a:prstGeom prst="rect">
            <a:avLst/>
          </a:prstGeom>
        </p:spPr>
      </p:pic>
      <p:pic>
        <p:nvPicPr>
          <p:cNvPr id="10" name="Picture 9">
            <a:extLst>
              <a:ext uri="{FF2B5EF4-FFF2-40B4-BE49-F238E27FC236}">
                <a16:creationId xmlns:a16="http://schemas.microsoft.com/office/drawing/2014/main" id="{ABFCDDB8-3BB0-D63D-2BD0-1D00AF68E771}"/>
              </a:ext>
            </a:extLst>
          </p:cNvPr>
          <p:cNvPicPr>
            <a:picLocks noChangeAspect="1"/>
          </p:cNvPicPr>
          <p:nvPr/>
        </p:nvPicPr>
        <p:blipFill>
          <a:blip r:embed="rId3"/>
          <a:stretch>
            <a:fillRect/>
          </a:stretch>
        </p:blipFill>
        <p:spPr>
          <a:xfrm>
            <a:off x="620647" y="1538408"/>
            <a:ext cx="4974438" cy="4276170"/>
          </a:xfrm>
          <a:prstGeom prst="rect">
            <a:avLst/>
          </a:prstGeom>
        </p:spPr>
      </p:pic>
      <p:pic>
        <p:nvPicPr>
          <p:cNvPr id="12" name="Picture 11">
            <a:extLst>
              <a:ext uri="{FF2B5EF4-FFF2-40B4-BE49-F238E27FC236}">
                <a16:creationId xmlns:a16="http://schemas.microsoft.com/office/drawing/2014/main" id="{FF72E03C-6520-E8B0-1E6A-8ABFAEAB0BCC}"/>
              </a:ext>
            </a:extLst>
          </p:cNvPr>
          <p:cNvPicPr>
            <a:picLocks noChangeAspect="1"/>
          </p:cNvPicPr>
          <p:nvPr/>
        </p:nvPicPr>
        <p:blipFill>
          <a:blip r:embed="rId4"/>
          <a:stretch>
            <a:fillRect/>
          </a:stretch>
        </p:blipFill>
        <p:spPr>
          <a:xfrm>
            <a:off x="2571764" y="5821952"/>
            <a:ext cx="5357324" cy="312447"/>
          </a:xfrm>
          <a:prstGeom prst="rect">
            <a:avLst/>
          </a:prstGeom>
        </p:spPr>
      </p:pic>
    </p:spTree>
    <p:extLst>
      <p:ext uri="{BB962C8B-B14F-4D97-AF65-F5344CB8AC3E}">
        <p14:creationId xmlns:p14="http://schemas.microsoft.com/office/powerpoint/2010/main" val="3978222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26CB2-7F4A-7825-DF6B-99FDEC943C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0120B-F7EC-B7EE-81E9-D8637F7A83D9}"/>
              </a:ext>
            </a:extLst>
          </p:cNvPr>
          <p:cNvSpPr>
            <a:spLocks noGrp="1"/>
          </p:cNvSpPr>
          <p:nvPr>
            <p:ph type="title"/>
          </p:nvPr>
        </p:nvSpPr>
        <p:spPr/>
        <p:txBody>
          <a:bodyPr>
            <a:normAutofit/>
          </a:bodyPr>
          <a:lstStyle/>
          <a:p>
            <a:r>
              <a:rPr lang="en-IN" sz="3200" b="1" i="1" dirty="0">
                <a:latin typeface="Helvetica Neue"/>
              </a:rPr>
              <a:t>Multi Variant Analysis(Segmented)</a:t>
            </a:r>
            <a:endParaRPr lang="en-US" sz="3200" b="1" i="1" dirty="0">
              <a:latin typeface="Helvetica Neue"/>
            </a:endParaRPr>
          </a:p>
        </p:txBody>
      </p:sp>
      <p:pic>
        <p:nvPicPr>
          <p:cNvPr id="13" name="Picture 12">
            <a:extLst>
              <a:ext uri="{FF2B5EF4-FFF2-40B4-BE49-F238E27FC236}">
                <a16:creationId xmlns:a16="http://schemas.microsoft.com/office/drawing/2014/main" id="{8B6DD2E5-14CD-29B6-231F-714E181C4396}"/>
              </a:ext>
            </a:extLst>
          </p:cNvPr>
          <p:cNvPicPr>
            <a:picLocks noChangeAspect="1"/>
          </p:cNvPicPr>
          <p:nvPr/>
        </p:nvPicPr>
        <p:blipFill>
          <a:blip r:embed="rId2"/>
          <a:stretch>
            <a:fillRect/>
          </a:stretch>
        </p:blipFill>
        <p:spPr>
          <a:xfrm>
            <a:off x="1315892" y="1441529"/>
            <a:ext cx="4895453" cy="3974941"/>
          </a:xfrm>
          <a:prstGeom prst="rect">
            <a:avLst/>
          </a:prstGeom>
        </p:spPr>
      </p:pic>
      <p:pic>
        <p:nvPicPr>
          <p:cNvPr id="15" name="Picture 14">
            <a:extLst>
              <a:ext uri="{FF2B5EF4-FFF2-40B4-BE49-F238E27FC236}">
                <a16:creationId xmlns:a16="http://schemas.microsoft.com/office/drawing/2014/main" id="{47F75515-E3A8-1EB7-92CF-BBD6681D9DFD}"/>
              </a:ext>
            </a:extLst>
          </p:cNvPr>
          <p:cNvPicPr>
            <a:picLocks noChangeAspect="1"/>
          </p:cNvPicPr>
          <p:nvPr/>
        </p:nvPicPr>
        <p:blipFill>
          <a:blip r:embed="rId3"/>
          <a:stretch>
            <a:fillRect/>
          </a:stretch>
        </p:blipFill>
        <p:spPr>
          <a:xfrm>
            <a:off x="2316205" y="5569102"/>
            <a:ext cx="6340389" cy="281964"/>
          </a:xfrm>
          <a:prstGeom prst="rect">
            <a:avLst/>
          </a:prstGeom>
        </p:spPr>
      </p:pic>
    </p:spTree>
    <p:extLst>
      <p:ext uri="{BB962C8B-B14F-4D97-AF65-F5344CB8AC3E}">
        <p14:creationId xmlns:p14="http://schemas.microsoft.com/office/powerpoint/2010/main" val="439215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E5EF1-09E2-7139-5D3F-E58E9C3FBA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E67E5-3474-F129-74D3-220BFC8E3BCA}"/>
              </a:ext>
            </a:extLst>
          </p:cNvPr>
          <p:cNvSpPr>
            <a:spLocks noGrp="1"/>
          </p:cNvSpPr>
          <p:nvPr>
            <p:ph type="title"/>
          </p:nvPr>
        </p:nvSpPr>
        <p:spPr/>
        <p:txBody>
          <a:bodyPr>
            <a:normAutofit/>
          </a:bodyPr>
          <a:lstStyle/>
          <a:p>
            <a:r>
              <a:rPr lang="en-IN" sz="3200" b="1" i="1" dirty="0">
                <a:latin typeface="Helvetica Neue"/>
              </a:rPr>
              <a:t>Multi Variant Analysis(Segmented)</a:t>
            </a:r>
            <a:endParaRPr lang="en-US" sz="3200" b="1" i="1" dirty="0">
              <a:latin typeface="Helvetica Neue"/>
            </a:endParaRPr>
          </a:p>
        </p:txBody>
      </p:sp>
      <p:pic>
        <p:nvPicPr>
          <p:cNvPr id="6" name="Picture 5">
            <a:extLst>
              <a:ext uri="{FF2B5EF4-FFF2-40B4-BE49-F238E27FC236}">
                <a16:creationId xmlns:a16="http://schemas.microsoft.com/office/drawing/2014/main" id="{6EEBC8CF-5614-7721-63C7-4726E6BC1F4C}"/>
              </a:ext>
            </a:extLst>
          </p:cNvPr>
          <p:cNvPicPr>
            <a:picLocks noChangeAspect="1"/>
          </p:cNvPicPr>
          <p:nvPr/>
        </p:nvPicPr>
        <p:blipFill>
          <a:blip r:embed="rId2"/>
          <a:stretch>
            <a:fillRect/>
          </a:stretch>
        </p:blipFill>
        <p:spPr>
          <a:xfrm>
            <a:off x="3305905" y="5643576"/>
            <a:ext cx="4419983" cy="388654"/>
          </a:xfrm>
          <a:prstGeom prst="rect">
            <a:avLst/>
          </a:prstGeom>
        </p:spPr>
      </p:pic>
      <p:pic>
        <p:nvPicPr>
          <p:cNvPr id="9" name="Picture 8">
            <a:extLst>
              <a:ext uri="{FF2B5EF4-FFF2-40B4-BE49-F238E27FC236}">
                <a16:creationId xmlns:a16="http://schemas.microsoft.com/office/drawing/2014/main" id="{C45E0C97-8677-BED5-2672-24F6339E78D3}"/>
              </a:ext>
            </a:extLst>
          </p:cNvPr>
          <p:cNvPicPr>
            <a:picLocks noChangeAspect="1"/>
          </p:cNvPicPr>
          <p:nvPr/>
        </p:nvPicPr>
        <p:blipFill>
          <a:blip r:embed="rId3"/>
          <a:stretch>
            <a:fillRect/>
          </a:stretch>
        </p:blipFill>
        <p:spPr>
          <a:xfrm>
            <a:off x="1219200" y="1574863"/>
            <a:ext cx="5063930" cy="3708274"/>
          </a:xfrm>
          <a:prstGeom prst="rect">
            <a:avLst/>
          </a:prstGeom>
        </p:spPr>
      </p:pic>
    </p:spTree>
    <p:extLst>
      <p:ext uri="{BB962C8B-B14F-4D97-AF65-F5344CB8AC3E}">
        <p14:creationId xmlns:p14="http://schemas.microsoft.com/office/powerpoint/2010/main" val="1847540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4391-9ED4-49AC-E764-1D947F283BB3}"/>
              </a:ext>
            </a:extLst>
          </p:cNvPr>
          <p:cNvSpPr>
            <a:spLocks noGrp="1"/>
          </p:cNvSpPr>
          <p:nvPr>
            <p:ph type="title"/>
          </p:nvPr>
        </p:nvSpPr>
        <p:spPr/>
        <p:txBody>
          <a:bodyPr>
            <a:normAutofit/>
          </a:bodyPr>
          <a:lstStyle/>
          <a:p>
            <a:r>
              <a:rPr lang="en-IN" sz="3200" b="1" i="1" dirty="0">
                <a:latin typeface="Helvetica Neue"/>
              </a:rPr>
              <a:t>Multi Variant Analysis(Line plots)</a:t>
            </a:r>
            <a:endParaRPr lang="en-IN" sz="3200" dirty="0">
              <a:latin typeface="Helvetica Neue"/>
            </a:endParaRPr>
          </a:p>
        </p:txBody>
      </p:sp>
      <p:pic>
        <p:nvPicPr>
          <p:cNvPr id="5" name="Content Placeholder 4">
            <a:extLst>
              <a:ext uri="{FF2B5EF4-FFF2-40B4-BE49-F238E27FC236}">
                <a16:creationId xmlns:a16="http://schemas.microsoft.com/office/drawing/2014/main" id="{6C3A4FA9-0A6A-C6C6-EEAB-618807165E15}"/>
              </a:ext>
            </a:extLst>
          </p:cNvPr>
          <p:cNvPicPr>
            <a:picLocks noGrp="1" noChangeAspect="1"/>
          </p:cNvPicPr>
          <p:nvPr>
            <p:ph idx="1"/>
          </p:nvPr>
        </p:nvPicPr>
        <p:blipFill>
          <a:blip r:embed="rId2"/>
          <a:stretch>
            <a:fillRect/>
          </a:stretch>
        </p:blipFill>
        <p:spPr>
          <a:xfrm>
            <a:off x="623350" y="1478901"/>
            <a:ext cx="5102536" cy="2747963"/>
          </a:xfrm>
        </p:spPr>
      </p:pic>
      <p:pic>
        <p:nvPicPr>
          <p:cNvPr id="7" name="Picture 6">
            <a:extLst>
              <a:ext uri="{FF2B5EF4-FFF2-40B4-BE49-F238E27FC236}">
                <a16:creationId xmlns:a16="http://schemas.microsoft.com/office/drawing/2014/main" id="{282EB06D-A492-152F-7337-811ADC02F2E4}"/>
              </a:ext>
            </a:extLst>
          </p:cNvPr>
          <p:cNvPicPr>
            <a:picLocks noChangeAspect="1"/>
          </p:cNvPicPr>
          <p:nvPr/>
        </p:nvPicPr>
        <p:blipFill>
          <a:blip r:embed="rId3"/>
          <a:stretch>
            <a:fillRect/>
          </a:stretch>
        </p:blipFill>
        <p:spPr>
          <a:xfrm>
            <a:off x="6096000" y="1197477"/>
            <a:ext cx="5870791" cy="3142859"/>
          </a:xfrm>
          <a:prstGeom prst="rect">
            <a:avLst/>
          </a:prstGeom>
        </p:spPr>
      </p:pic>
      <p:pic>
        <p:nvPicPr>
          <p:cNvPr id="4" name="Picture 3">
            <a:extLst>
              <a:ext uri="{FF2B5EF4-FFF2-40B4-BE49-F238E27FC236}">
                <a16:creationId xmlns:a16="http://schemas.microsoft.com/office/drawing/2014/main" id="{A4A38DF3-6DC1-81C6-3C79-5CACB76D8C72}"/>
              </a:ext>
            </a:extLst>
          </p:cNvPr>
          <p:cNvPicPr>
            <a:picLocks noChangeAspect="1"/>
          </p:cNvPicPr>
          <p:nvPr/>
        </p:nvPicPr>
        <p:blipFill>
          <a:blip r:embed="rId4"/>
          <a:stretch>
            <a:fillRect/>
          </a:stretch>
        </p:blipFill>
        <p:spPr>
          <a:xfrm>
            <a:off x="623350" y="4340336"/>
            <a:ext cx="5140647" cy="2553900"/>
          </a:xfrm>
          <a:prstGeom prst="rect">
            <a:avLst/>
          </a:prstGeom>
        </p:spPr>
      </p:pic>
      <p:pic>
        <p:nvPicPr>
          <p:cNvPr id="8" name="Picture 7">
            <a:extLst>
              <a:ext uri="{FF2B5EF4-FFF2-40B4-BE49-F238E27FC236}">
                <a16:creationId xmlns:a16="http://schemas.microsoft.com/office/drawing/2014/main" id="{65A5803D-9239-6EDD-AE90-26F14D2A3CC5}"/>
              </a:ext>
            </a:extLst>
          </p:cNvPr>
          <p:cNvPicPr>
            <a:picLocks noChangeAspect="1"/>
          </p:cNvPicPr>
          <p:nvPr/>
        </p:nvPicPr>
        <p:blipFill>
          <a:blip r:embed="rId5"/>
          <a:stretch>
            <a:fillRect/>
          </a:stretch>
        </p:blipFill>
        <p:spPr>
          <a:xfrm>
            <a:off x="6273640" y="4586771"/>
            <a:ext cx="6811786" cy="2061030"/>
          </a:xfrm>
          <a:prstGeom prst="rect">
            <a:avLst/>
          </a:prstGeom>
        </p:spPr>
      </p:pic>
    </p:spTree>
    <p:extLst>
      <p:ext uri="{BB962C8B-B14F-4D97-AF65-F5344CB8AC3E}">
        <p14:creationId xmlns:p14="http://schemas.microsoft.com/office/powerpoint/2010/main" val="205123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952D-05C5-2E4E-A74C-950076743CF9}"/>
              </a:ext>
            </a:extLst>
          </p:cNvPr>
          <p:cNvSpPr>
            <a:spLocks noGrp="1"/>
          </p:cNvSpPr>
          <p:nvPr>
            <p:ph type="title"/>
          </p:nvPr>
        </p:nvSpPr>
        <p:spPr>
          <a:xfrm>
            <a:off x="746449" y="640080"/>
            <a:ext cx="9703837" cy="856138"/>
          </a:xfrm>
        </p:spPr>
        <p:txBody>
          <a:bodyPr>
            <a:normAutofit/>
          </a:bodyPr>
          <a:lstStyle/>
          <a:p>
            <a:r>
              <a:rPr lang="en-US" sz="3200" b="1" i="1" dirty="0">
                <a:latin typeface="Helvetica Neue"/>
              </a:rPr>
              <a:t>Problem solving methodology</a:t>
            </a:r>
          </a:p>
        </p:txBody>
      </p:sp>
      <p:sp>
        <p:nvSpPr>
          <p:cNvPr id="3" name="Content Placeholder 2">
            <a:extLst>
              <a:ext uri="{FF2B5EF4-FFF2-40B4-BE49-F238E27FC236}">
                <a16:creationId xmlns:a16="http://schemas.microsoft.com/office/drawing/2014/main" id="{D69D0F6C-8CE0-914A-B29E-D7F63C9C7000}"/>
              </a:ext>
            </a:extLst>
          </p:cNvPr>
          <p:cNvSpPr>
            <a:spLocks noGrp="1"/>
          </p:cNvSpPr>
          <p:nvPr>
            <p:ph idx="1"/>
          </p:nvPr>
        </p:nvSpPr>
        <p:spPr/>
        <p:txBody>
          <a:bodyPr/>
          <a:lstStyle/>
          <a:p>
            <a:pPr marL="457200" lvl="1" indent="0">
              <a:buNone/>
            </a:pPr>
            <a:r>
              <a:rPr lang="en-US" dirty="0">
                <a:latin typeface="Helvetica Neue"/>
              </a:rPr>
              <a:t>The data analysis consists four main parts:</a:t>
            </a:r>
          </a:p>
          <a:p>
            <a:pPr lvl="2">
              <a:buFont typeface="Wingdings" panose="05000000000000000000" pitchFamily="2" charset="2"/>
              <a:buChar char="Ø"/>
            </a:pPr>
            <a:r>
              <a:rPr lang="en-US" sz="1600" dirty="0">
                <a:latin typeface="Helvetica Neue"/>
              </a:rPr>
              <a:t>Data understanding </a:t>
            </a:r>
          </a:p>
          <a:p>
            <a:pPr lvl="2">
              <a:buFont typeface="Wingdings" panose="05000000000000000000" pitchFamily="2" charset="2"/>
              <a:buChar char="Ø"/>
            </a:pPr>
            <a:r>
              <a:rPr lang="en-US" sz="1600" dirty="0">
                <a:latin typeface="Helvetica Neue"/>
              </a:rPr>
              <a:t>Data cleaning (cleaning missing values, removing duplicate columns and so)</a:t>
            </a:r>
          </a:p>
          <a:p>
            <a:pPr lvl="2">
              <a:buFont typeface="Wingdings" panose="05000000000000000000" pitchFamily="2" charset="2"/>
              <a:buChar char="Ø"/>
            </a:pPr>
            <a:r>
              <a:rPr lang="en-US" sz="1600" dirty="0">
                <a:latin typeface="Helvetica Neue"/>
              </a:rPr>
              <a:t>Data Analysis </a:t>
            </a:r>
          </a:p>
          <a:p>
            <a:pPr lvl="2">
              <a:buFont typeface="Wingdings" panose="05000000000000000000" pitchFamily="2" charset="2"/>
              <a:buChar char="Ø"/>
            </a:pPr>
            <a:r>
              <a:rPr lang="en-US" sz="1600" dirty="0">
                <a:latin typeface="Helvetica Neue"/>
              </a:rPr>
              <a:t>Recommendations</a:t>
            </a:r>
          </a:p>
        </p:txBody>
      </p:sp>
    </p:spTree>
    <p:extLst>
      <p:ext uri="{BB962C8B-B14F-4D97-AF65-F5344CB8AC3E}">
        <p14:creationId xmlns:p14="http://schemas.microsoft.com/office/powerpoint/2010/main" val="1399121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9C3A-D828-538A-3932-56C3496A4F33}"/>
              </a:ext>
            </a:extLst>
          </p:cNvPr>
          <p:cNvSpPr>
            <a:spLocks noGrp="1"/>
          </p:cNvSpPr>
          <p:nvPr>
            <p:ph type="title"/>
          </p:nvPr>
        </p:nvSpPr>
        <p:spPr>
          <a:xfrm rot="10800000" flipV="1">
            <a:off x="1399592" y="205177"/>
            <a:ext cx="9403702" cy="475860"/>
          </a:xfrm>
        </p:spPr>
        <p:txBody>
          <a:bodyPr>
            <a:noAutofit/>
          </a:bodyPr>
          <a:lstStyle/>
          <a:p>
            <a:r>
              <a:rPr lang="en-IN" sz="3200" b="1" i="1" dirty="0">
                <a:latin typeface="Helvetica Neue"/>
              </a:rPr>
              <a:t>Multi Variant Analysis(</a:t>
            </a:r>
            <a:r>
              <a:rPr lang="en-IN" sz="3200" dirty="0">
                <a:latin typeface="Helvetica Neue"/>
              </a:rPr>
              <a:t>Correlation</a:t>
            </a:r>
            <a:r>
              <a:rPr lang="en-IN" sz="3200" b="1" i="1" dirty="0">
                <a:latin typeface="Helvetica Neue"/>
              </a:rPr>
              <a:t>) </a:t>
            </a:r>
            <a:endParaRPr lang="en-IN" sz="3200" dirty="0">
              <a:latin typeface="Helvetica Neue"/>
            </a:endParaRPr>
          </a:p>
        </p:txBody>
      </p:sp>
      <p:pic>
        <p:nvPicPr>
          <p:cNvPr id="6148" name="Picture 4">
            <a:extLst>
              <a:ext uri="{FF2B5EF4-FFF2-40B4-BE49-F238E27FC236}">
                <a16:creationId xmlns:a16="http://schemas.microsoft.com/office/drawing/2014/main" id="{3777F0DB-9B24-C011-53F8-3C321476E8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2327" y="952500"/>
            <a:ext cx="5767346" cy="52244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774B15-5D27-C0F7-3E1A-95B48A257719}"/>
              </a:ext>
            </a:extLst>
          </p:cNvPr>
          <p:cNvSpPr txBox="1"/>
          <p:nvPr/>
        </p:nvSpPr>
        <p:spPr>
          <a:xfrm>
            <a:off x="1497562" y="5836298"/>
            <a:ext cx="5640355" cy="923330"/>
          </a:xfrm>
          <a:prstGeom prst="rect">
            <a:avLst/>
          </a:prstGeom>
          <a:noFill/>
        </p:spPr>
        <p:txBody>
          <a:bodyPr wrap="square" rtlCol="0">
            <a:spAutoFit/>
          </a:bodyPr>
          <a:lstStyle/>
          <a:p>
            <a:r>
              <a:rPr lang="en-IN" dirty="0">
                <a:latin typeface="Helvetica Neue"/>
              </a:rPr>
              <a:t>High correlation between </a:t>
            </a:r>
            <a:r>
              <a:rPr lang="en-IN" dirty="0" err="1">
                <a:latin typeface="Helvetica Neue"/>
              </a:rPr>
              <a:t>installment</a:t>
            </a:r>
            <a:r>
              <a:rPr lang="en-IN" dirty="0">
                <a:latin typeface="Helvetica Neue"/>
              </a:rPr>
              <a:t> and loan amount.</a:t>
            </a:r>
          </a:p>
          <a:p>
            <a:r>
              <a:rPr lang="en-IN" dirty="0">
                <a:latin typeface="Helvetica Neue"/>
              </a:rPr>
              <a:t>Negative correlation between </a:t>
            </a:r>
            <a:r>
              <a:rPr lang="en-IN" dirty="0" err="1">
                <a:latin typeface="Helvetica Neue"/>
              </a:rPr>
              <a:t>dti</a:t>
            </a:r>
            <a:r>
              <a:rPr lang="en-IN" dirty="0">
                <a:latin typeface="Helvetica Neue"/>
              </a:rPr>
              <a:t> and annual income</a:t>
            </a:r>
          </a:p>
        </p:txBody>
      </p:sp>
    </p:spTree>
    <p:extLst>
      <p:ext uri="{BB962C8B-B14F-4D97-AF65-F5344CB8AC3E}">
        <p14:creationId xmlns:p14="http://schemas.microsoft.com/office/powerpoint/2010/main" val="541034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63EC3-D679-1163-6A1B-370C9F4FA9F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B1DA7EA-D570-BF6B-00A5-4AE2D7FDD371}"/>
              </a:ext>
            </a:extLst>
          </p:cNvPr>
          <p:cNvSpPr>
            <a:spLocks noGrp="1"/>
          </p:cNvSpPr>
          <p:nvPr>
            <p:ph type="title"/>
          </p:nvPr>
        </p:nvSpPr>
        <p:spPr/>
        <p:txBody>
          <a:bodyPr>
            <a:normAutofit fontScale="90000"/>
          </a:bodyPr>
          <a:lstStyle/>
          <a:p>
            <a:r>
              <a:rPr lang="en-IN" sz="4000" b="1" i="1" dirty="0"/>
              <a:t> </a:t>
            </a:r>
            <a:br>
              <a:rPr lang="en-IN" sz="4000" b="1" i="1" dirty="0"/>
            </a:br>
            <a:r>
              <a:rPr lang="en-IN" sz="3600" b="1" i="1" dirty="0">
                <a:latin typeface="Helvetica Neue"/>
              </a:rPr>
              <a:t>Final Inference and Suggestions</a:t>
            </a:r>
            <a:br>
              <a:rPr lang="en-US" sz="4000" b="1" i="1" dirty="0"/>
            </a:br>
            <a:endParaRPr lang="en-IN" sz="4000" i="1" dirty="0"/>
          </a:p>
        </p:txBody>
      </p:sp>
      <p:sp>
        <p:nvSpPr>
          <p:cNvPr id="3" name="Content Placeholder 2">
            <a:extLst>
              <a:ext uri="{FF2B5EF4-FFF2-40B4-BE49-F238E27FC236}">
                <a16:creationId xmlns:a16="http://schemas.microsoft.com/office/drawing/2014/main" id="{24982CF6-ABEB-2BD5-8EA6-A17E4803353C}"/>
              </a:ext>
            </a:extLst>
          </p:cNvPr>
          <p:cNvSpPr>
            <a:spLocks noGrp="1"/>
          </p:cNvSpPr>
          <p:nvPr>
            <p:ph idx="1"/>
          </p:nvPr>
        </p:nvSpPr>
        <p:spPr>
          <a:xfrm>
            <a:off x="838200" y="1219200"/>
            <a:ext cx="10515600" cy="4957763"/>
          </a:xfrm>
        </p:spPr>
        <p:txBody>
          <a:bodyPr>
            <a:normAutofit/>
          </a:bodyPr>
          <a:lstStyle/>
          <a:p>
            <a:pPr>
              <a:buNone/>
            </a:pPr>
            <a:r>
              <a:rPr lang="en-US" sz="2000" b="1" dirty="0">
                <a:latin typeface="Helvetica Neue"/>
              </a:rPr>
              <a:t>Inference-I</a:t>
            </a:r>
          </a:p>
          <a:p>
            <a:pPr>
              <a:buFont typeface="Wingdings" panose="05000000000000000000" pitchFamily="2" charset="2"/>
              <a:buChar char="Ø"/>
            </a:pPr>
            <a:r>
              <a:rPr lang="en-US" sz="1900" b="1" dirty="0">
                <a:latin typeface="Helvetica Neue"/>
              </a:rPr>
              <a:t>Verification Status</a:t>
            </a:r>
            <a:r>
              <a:rPr lang="en-US" sz="1900" dirty="0">
                <a:latin typeface="Helvetica Neue"/>
              </a:rPr>
              <a:t>: Verified loan are showing higher charged off rate. </a:t>
            </a:r>
          </a:p>
          <a:p>
            <a:pPr>
              <a:buFont typeface="Wingdings" panose="05000000000000000000" pitchFamily="2" charset="2"/>
              <a:buChar char="Ø"/>
            </a:pPr>
            <a:r>
              <a:rPr lang="en-US" sz="1900" dirty="0">
                <a:latin typeface="Helvetica Neue"/>
              </a:rPr>
              <a:t> </a:t>
            </a:r>
            <a:r>
              <a:rPr lang="en-US" sz="1900" b="1" dirty="0">
                <a:latin typeface="Helvetica Neue"/>
              </a:rPr>
              <a:t>High-Risk Loan Purposes</a:t>
            </a:r>
            <a:r>
              <a:rPr lang="en-US" sz="1900" dirty="0">
                <a:latin typeface="Helvetica Neue"/>
              </a:rPr>
              <a:t>: Debt consolidation and credit card loans exhibit a higher percentage of defaults, indicating that borrowers seeking these loans might be in a financially vulnerable position.</a:t>
            </a:r>
          </a:p>
          <a:p>
            <a:pPr>
              <a:buFont typeface="Wingdings" panose="05000000000000000000" pitchFamily="2" charset="2"/>
              <a:buChar char="Ø"/>
            </a:pPr>
            <a:r>
              <a:rPr lang="en-US" sz="1900" dirty="0">
                <a:latin typeface="Helvetica Neue"/>
              </a:rPr>
              <a:t> </a:t>
            </a:r>
            <a:r>
              <a:rPr lang="en-US" sz="1900" b="1" dirty="0">
                <a:latin typeface="Helvetica Neue"/>
              </a:rPr>
              <a:t>Loan Amount and Interest Rate: </a:t>
            </a:r>
            <a:r>
              <a:rPr lang="en-US" sz="1900" dirty="0">
                <a:latin typeface="Helvetica Neue"/>
              </a:rPr>
              <a:t>Most defaults occur for loan amounts between $5,600 and $16,500, particularly in the $5,000 to $10,000 range. These loan amounts often carry high to very high-interest rates, increasing the likelihood of default.</a:t>
            </a:r>
          </a:p>
          <a:p>
            <a:pPr>
              <a:buFont typeface="Wingdings" panose="05000000000000000000" pitchFamily="2" charset="2"/>
              <a:buChar char="Ø"/>
            </a:pPr>
            <a:r>
              <a:rPr lang="en-US" sz="1900" b="1" dirty="0">
                <a:latin typeface="Helvetica Neue"/>
              </a:rPr>
              <a:t>High Interest Rate</a:t>
            </a:r>
            <a:r>
              <a:rPr lang="en-US" sz="1900" dirty="0">
                <a:latin typeface="Helvetica Neue"/>
              </a:rPr>
              <a:t>:  High interest rate  generally have high defaulting rates.</a:t>
            </a:r>
          </a:p>
          <a:p>
            <a:pPr>
              <a:buFont typeface="Wingdings" panose="05000000000000000000" pitchFamily="2" charset="2"/>
              <a:buChar char="Ø"/>
            </a:pPr>
            <a:r>
              <a:rPr lang="en-US" sz="1900" b="1" dirty="0">
                <a:latin typeface="Helvetica Neue"/>
              </a:rPr>
              <a:t>Grade and Homeownership</a:t>
            </a:r>
            <a:r>
              <a:rPr lang="en-US" sz="1900" dirty="0">
                <a:latin typeface="Helvetica Neue"/>
              </a:rPr>
              <a:t>: Loan grade is negatively correlated with defaulting, implying that lower-grade loans are riskier. Additionally, loan applicants who do not own a house have a higher defaulting rate.</a:t>
            </a:r>
          </a:p>
          <a:p>
            <a:pPr>
              <a:buNone/>
            </a:pPr>
            <a:r>
              <a:rPr lang="en-US" sz="1900" dirty="0">
                <a:latin typeface="Helvetica Neue"/>
              </a:rPr>
              <a:t>        1) Low grade loan had a much higher rate of defaulting during 2008 financial crisis. So, keep watch during when market is in instability</a:t>
            </a:r>
          </a:p>
        </p:txBody>
      </p:sp>
    </p:spTree>
    <p:extLst>
      <p:ext uri="{BB962C8B-B14F-4D97-AF65-F5344CB8AC3E}">
        <p14:creationId xmlns:p14="http://schemas.microsoft.com/office/powerpoint/2010/main" val="2622590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sz="4000" b="1" i="1" dirty="0"/>
              <a:t> </a:t>
            </a:r>
            <a:br>
              <a:rPr lang="en-IN" sz="4000" b="1" i="1" dirty="0"/>
            </a:br>
            <a:r>
              <a:rPr lang="en-IN" sz="3600" b="1" i="1" dirty="0">
                <a:latin typeface="Helvetica Neue"/>
              </a:rPr>
              <a:t>Final Inference and Suggestions</a:t>
            </a:r>
            <a:br>
              <a:rPr lang="en-US" sz="4000" b="1" i="1" dirty="0"/>
            </a:br>
            <a:endParaRPr lang="en-IN" sz="4000" i="1" dirty="0"/>
          </a:p>
        </p:txBody>
      </p:sp>
      <p:sp>
        <p:nvSpPr>
          <p:cNvPr id="3" name="Content Placeholder 2"/>
          <p:cNvSpPr>
            <a:spLocks noGrp="1"/>
          </p:cNvSpPr>
          <p:nvPr>
            <p:ph idx="1"/>
          </p:nvPr>
        </p:nvSpPr>
        <p:spPr>
          <a:xfrm>
            <a:off x="838200" y="1297858"/>
            <a:ext cx="10515600" cy="4879105"/>
          </a:xfrm>
        </p:spPr>
        <p:txBody>
          <a:bodyPr>
            <a:normAutofit fontScale="55000" lnSpcReduction="20000"/>
          </a:bodyPr>
          <a:lstStyle/>
          <a:p>
            <a:pPr>
              <a:buNone/>
            </a:pPr>
            <a:r>
              <a:rPr lang="en-US" sz="4000" b="1" dirty="0">
                <a:latin typeface="Helvetica Neue"/>
              </a:rPr>
              <a:t>Inference - II</a:t>
            </a:r>
          </a:p>
          <a:p>
            <a:pPr>
              <a:buFont typeface="Wingdings" panose="05000000000000000000" pitchFamily="2" charset="2"/>
              <a:buChar char="Ø"/>
            </a:pPr>
            <a:r>
              <a:rPr lang="en-US" sz="3000" b="1" dirty="0">
                <a:latin typeface="Helvetica Neue"/>
              </a:rPr>
              <a:t>Employment Tenure</a:t>
            </a:r>
            <a:r>
              <a:rPr lang="en-US" sz="3000" dirty="0">
                <a:latin typeface="Helvetica Neue"/>
              </a:rPr>
              <a:t>: Unexpectedly, customers with longer employment tenures have a higher defaulting rate. This further investigated using pair plot and details mentioned in below point.</a:t>
            </a:r>
          </a:p>
          <a:p>
            <a:pPr>
              <a:buNone/>
            </a:pPr>
            <a:r>
              <a:rPr lang="en-US" sz="3000" dirty="0">
                <a:latin typeface="Helvetica Neue"/>
              </a:rPr>
              <a:t>          1) Loan Amount and Employment Tenure Interaction: As per pair plot, customer with higher amount of </a:t>
            </a:r>
            <a:r>
              <a:rPr lang="en-US" sz="3000" dirty="0" err="1">
                <a:latin typeface="Helvetica Neue"/>
              </a:rPr>
              <a:t>loan.Higher</a:t>
            </a:r>
            <a:r>
              <a:rPr lang="en-US" sz="3000" dirty="0">
                <a:latin typeface="Helvetica Neue"/>
              </a:rPr>
              <a:t> amount is   linked to higher interest. All these factor result in higher defaulting</a:t>
            </a:r>
          </a:p>
          <a:p>
            <a:pPr>
              <a:buNone/>
            </a:pPr>
            <a:r>
              <a:rPr lang="en-US" sz="3000" dirty="0">
                <a:latin typeface="Helvetica Neue"/>
              </a:rPr>
              <a:t>          2)  Confounding Factors for employee tenure: It's possible that other confounding factors are at play, such as:</a:t>
            </a:r>
          </a:p>
          <a:p>
            <a:pPr>
              <a:buNone/>
            </a:pPr>
            <a:r>
              <a:rPr lang="en-US" sz="3000" dirty="0">
                <a:latin typeface="Helvetica Neue"/>
              </a:rPr>
              <a:t>          3) Age: Longer-tenured employees are likely older and might have different financial priorities or life events that impact their ability to repay (e.g., children's education, medical expenses).</a:t>
            </a:r>
          </a:p>
          <a:p>
            <a:pPr>
              <a:buNone/>
            </a:pPr>
            <a:r>
              <a:rPr lang="en-US" sz="3000" dirty="0">
                <a:latin typeface="Helvetica Neue"/>
              </a:rPr>
              <a:t>          4) Complacency: Lenders might be more lenient with underwriting standards for longer-tenured employees, assuming lower risk, which could lead to approving some riskier loans.</a:t>
            </a:r>
          </a:p>
          <a:p>
            <a:pPr>
              <a:buFont typeface="Wingdings" panose="05000000000000000000" pitchFamily="2" charset="2"/>
              <a:buChar char="Ø"/>
            </a:pPr>
            <a:r>
              <a:rPr lang="en-US" sz="3000" b="1" dirty="0">
                <a:latin typeface="Helvetica Neue"/>
              </a:rPr>
              <a:t>Bankruptcies and DTI</a:t>
            </a:r>
            <a:r>
              <a:rPr lang="en-US" sz="3000" dirty="0">
                <a:latin typeface="Helvetica Neue"/>
              </a:rPr>
              <a:t>: A higher count of bankruptcies increases the chance of defaulting. High DTI is also a cause of defaulting, and it is negatively correlated with annual income, suggesting that high DTI often implies lower annual income.</a:t>
            </a:r>
          </a:p>
          <a:p>
            <a:pPr>
              <a:buFont typeface="Wingdings" panose="05000000000000000000" pitchFamily="2" charset="2"/>
              <a:buChar char="Ø"/>
            </a:pPr>
            <a:r>
              <a:rPr lang="en-US" sz="3000" b="1" dirty="0">
                <a:latin typeface="Helvetica Neue"/>
              </a:rPr>
              <a:t>Installment and Loan Term</a:t>
            </a:r>
            <a:r>
              <a:rPr lang="en-US" sz="3000" dirty="0">
                <a:latin typeface="Helvetica Neue"/>
              </a:rPr>
              <a:t>: Installment and loan amount have a high positive correlation. Large-term loans with high-interest rates increase the likelihood of defaulting.</a:t>
            </a:r>
          </a:p>
        </p:txBody>
      </p:sp>
    </p:spTree>
    <p:extLst>
      <p:ext uri="{BB962C8B-B14F-4D97-AF65-F5344CB8AC3E}">
        <p14:creationId xmlns:p14="http://schemas.microsoft.com/office/powerpoint/2010/main" val="1399706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600EC-6A31-6243-6872-84254C8C30C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9B103D8-C5E4-E61F-FC3F-D9743592011B}"/>
              </a:ext>
            </a:extLst>
          </p:cNvPr>
          <p:cNvSpPr>
            <a:spLocks noGrp="1"/>
          </p:cNvSpPr>
          <p:nvPr>
            <p:ph type="title"/>
          </p:nvPr>
        </p:nvSpPr>
        <p:spPr>
          <a:xfrm>
            <a:off x="1288026" y="365126"/>
            <a:ext cx="10065774" cy="667262"/>
          </a:xfrm>
        </p:spPr>
        <p:txBody>
          <a:bodyPr>
            <a:normAutofit fontScale="90000"/>
          </a:bodyPr>
          <a:lstStyle/>
          <a:p>
            <a:r>
              <a:rPr lang="en-IN" sz="4000" b="1" i="1" dirty="0"/>
              <a:t> </a:t>
            </a:r>
            <a:br>
              <a:rPr lang="en-IN" sz="4000" b="1" i="1" dirty="0"/>
            </a:br>
            <a:r>
              <a:rPr lang="en-IN" sz="3600" b="1" i="1" dirty="0">
                <a:latin typeface="Helvetica Neue"/>
              </a:rPr>
              <a:t>Final Inference and Suggestions</a:t>
            </a:r>
            <a:br>
              <a:rPr lang="en-US" sz="4000" b="1" i="1" dirty="0"/>
            </a:br>
            <a:endParaRPr lang="en-IN" sz="4000" i="1" dirty="0"/>
          </a:p>
        </p:txBody>
      </p:sp>
      <p:sp>
        <p:nvSpPr>
          <p:cNvPr id="3" name="Content Placeholder 2">
            <a:extLst>
              <a:ext uri="{FF2B5EF4-FFF2-40B4-BE49-F238E27FC236}">
                <a16:creationId xmlns:a16="http://schemas.microsoft.com/office/drawing/2014/main" id="{C8D5EB40-A86E-0DA2-65B7-8CD4D2FED073}"/>
              </a:ext>
            </a:extLst>
          </p:cNvPr>
          <p:cNvSpPr>
            <a:spLocks noGrp="1"/>
          </p:cNvSpPr>
          <p:nvPr>
            <p:ph idx="1"/>
          </p:nvPr>
        </p:nvSpPr>
        <p:spPr>
          <a:xfrm>
            <a:off x="838200" y="934066"/>
            <a:ext cx="10515600" cy="5771534"/>
          </a:xfrm>
        </p:spPr>
        <p:txBody>
          <a:bodyPr>
            <a:normAutofit fontScale="77500" lnSpcReduction="20000"/>
          </a:bodyPr>
          <a:lstStyle/>
          <a:p>
            <a:pPr>
              <a:buNone/>
            </a:pPr>
            <a:r>
              <a:rPr lang="en-US" sz="3100" b="1" dirty="0">
                <a:latin typeface="Helvetica Neue"/>
              </a:rPr>
              <a:t>Suggestion - I</a:t>
            </a:r>
            <a:endParaRPr lang="en-US" sz="3100" dirty="0">
              <a:latin typeface="Helvetica Neue"/>
            </a:endParaRPr>
          </a:p>
          <a:p>
            <a:pPr>
              <a:buFont typeface="Wingdings" panose="05000000000000000000" pitchFamily="2" charset="2"/>
              <a:buChar char="Ø"/>
            </a:pPr>
            <a:r>
              <a:rPr lang="en-US" sz="3000" dirty="0">
                <a:latin typeface="Helvetica Neue"/>
              </a:rPr>
              <a:t>Lending club need to re-examine its application verification process. A large portion of verified application are getting defaulted, it is either incompetency at the verification team end or some sort of corruption is involved.</a:t>
            </a:r>
          </a:p>
          <a:p>
            <a:pPr>
              <a:buFont typeface="Wingdings" panose="05000000000000000000" pitchFamily="2" charset="2"/>
              <a:buChar char="Ø"/>
            </a:pPr>
            <a:r>
              <a:rPr lang="en-US" sz="3000" dirty="0">
                <a:latin typeface="Helvetica Neue"/>
              </a:rPr>
              <a:t>If loan amount is less, then we should try to cap the loan term to 36 month.</a:t>
            </a:r>
          </a:p>
          <a:p>
            <a:pPr>
              <a:buFont typeface="Wingdings" panose="05000000000000000000" pitchFamily="2" charset="2"/>
              <a:buChar char="Ø"/>
            </a:pPr>
            <a:r>
              <a:rPr lang="en-US" sz="3000" dirty="0">
                <a:latin typeface="Helvetica Neue"/>
              </a:rPr>
              <a:t>If loan amount is high, we should have a combination higher tenure with medium interest rate. In long term, it will help in recovery of larger amount for investor.</a:t>
            </a:r>
          </a:p>
          <a:p>
            <a:pPr>
              <a:buFont typeface="Wingdings" panose="05000000000000000000" pitchFamily="2" charset="2"/>
              <a:buChar char="Ø"/>
            </a:pPr>
            <a:r>
              <a:rPr lang="en-US" sz="3000" dirty="0">
                <a:latin typeface="Helvetica Neue"/>
              </a:rPr>
              <a:t>Lenders need to be prepared for increased defaults during economic downturns. Lender could choose to lend less to lower-grade borrowers, especially during uncertain economic times, or charge significantly higher interest rates to compensate for the increased risk.</a:t>
            </a:r>
          </a:p>
          <a:p>
            <a:pPr>
              <a:buFont typeface="Wingdings" panose="05000000000000000000" pitchFamily="2" charset="2"/>
              <a:buChar char="Ø"/>
            </a:pPr>
            <a:r>
              <a:rPr lang="en-US" sz="3000" dirty="0">
                <a:latin typeface="Helvetica Neue"/>
              </a:rPr>
              <a:t>Implement stricter criteria for debt consolidation and credit card refinancing loans, including lower loan amounts, higher credit score requirements, and stricter DTI limits.</a:t>
            </a:r>
          </a:p>
          <a:p>
            <a:pPr>
              <a:buFont typeface="Wingdings" panose="05000000000000000000" pitchFamily="2" charset="2"/>
              <a:buChar char="Ø"/>
            </a:pPr>
            <a:r>
              <a:rPr lang="en-US" sz="3000" dirty="0">
                <a:latin typeface="Helvetica Neue"/>
              </a:rPr>
              <a:t>Verify the payoff of existing debts for debt consolidation loans to ensure responsible use of funds.</a:t>
            </a:r>
          </a:p>
        </p:txBody>
      </p:sp>
    </p:spTree>
    <p:extLst>
      <p:ext uri="{BB962C8B-B14F-4D97-AF65-F5344CB8AC3E}">
        <p14:creationId xmlns:p14="http://schemas.microsoft.com/office/powerpoint/2010/main" val="4171218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C2706-7CC0-0C7D-EC8C-5E3FB29249D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BCA98F1-2214-F389-8ED4-09C88FC3729B}"/>
              </a:ext>
            </a:extLst>
          </p:cNvPr>
          <p:cNvSpPr>
            <a:spLocks noGrp="1"/>
          </p:cNvSpPr>
          <p:nvPr>
            <p:ph type="title"/>
          </p:nvPr>
        </p:nvSpPr>
        <p:spPr>
          <a:xfrm>
            <a:off x="1288026" y="365126"/>
            <a:ext cx="10065774" cy="667262"/>
          </a:xfrm>
        </p:spPr>
        <p:txBody>
          <a:bodyPr>
            <a:normAutofit fontScale="90000"/>
          </a:bodyPr>
          <a:lstStyle/>
          <a:p>
            <a:r>
              <a:rPr lang="en-IN" sz="4000" b="1" i="1" dirty="0"/>
              <a:t> </a:t>
            </a:r>
            <a:br>
              <a:rPr lang="en-IN" sz="4000" b="1" i="1" dirty="0"/>
            </a:br>
            <a:r>
              <a:rPr lang="en-IN" sz="3600" b="1" i="1" dirty="0">
                <a:latin typeface="Helvetica Neue"/>
              </a:rPr>
              <a:t>Final Inference and Suggestions</a:t>
            </a:r>
            <a:br>
              <a:rPr lang="en-US" sz="4000" b="1" i="1" dirty="0"/>
            </a:br>
            <a:endParaRPr lang="en-IN" sz="4000" i="1" dirty="0"/>
          </a:p>
        </p:txBody>
      </p:sp>
      <p:sp>
        <p:nvSpPr>
          <p:cNvPr id="3" name="Content Placeholder 2">
            <a:extLst>
              <a:ext uri="{FF2B5EF4-FFF2-40B4-BE49-F238E27FC236}">
                <a16:creationId xmlns:a16="http://schemas.microsoft.com/office/drawing/2014/main" id="{4327FE8E-590D-EA1A-D7EB-A0F2DC74782B}"/>
              </a:ext>
            </a:extLst>
          </p:cNvPr>
          <p:cNvSpPr>
            <a:spLocks noGrp="1"/>
          </p:cNvSpPr>
          <p:nvPr>
            <p:ph idx="1"/>
          </p:nvPr>
        </p:nvSpPr>
        <p:spPr>
          <a:xfrm>
            <a:off x="838200" y="934066"/>
            <a:ext cx="10515600" cy="5771534"/>
          </a:xfrm>
        </p:spPr>
        <p:txBody>
          <a:bodyPr>
            <a:normAutofit fontScale="70000" lnSpcReduction="20000"/>
          </a:bodyPr>
          <a:lstStyle/>
          <a:p>
            <a:pPr>
              <a:buNone/>
            </a:pPr>
            <a:r>
              <a:rPr lang="en-US" sz="3400" b="1" dirty="0">
                <a:latin typeface="Helvetica Neue"/>
              </a:rPr>
              <a:t>Suggestion - I</a:t>
            </a:r>
            <a:endParaRPr lang="en-US" sz="3400" dirty="0">
              <a:latin typeface="Helvetica Neue"/>
            </a:endParaRPr>
          </a:p>
          <a:p>
            <a:pPr>
              <a:buFont typeface="Wingdings" panose="05000000000000000000" pitchFamily="2" charset="2"/>
              <a:buChar char="Ø"/>
            </a:pPr>
            <a:r>
              <a:rPr lang="en-US" sz="3000" dirty="0">
                <a:latin typeface="Helvetica Neue"/>
              </a:rPr>
              <a:t>Implement risk-based pricing, adjusting interest rates based on borrower risk profiles.</a:t>
            </a:r>
          </a:p>
          <a:p>
            <a:pPr>
              <a:buFont typeface="Wingdings" panose="05000000000000000000" pitchFamily="2" charset="2"/>
              <a:buChar char="Ø"/>
            </a:pPr>
            <a:r>
              <a:rPr lang="en-US" sz="3000" dirty="0">
                <a:latin typeface="Helvetica Neue"/>
              </a:rPr>
              <a:t> Continuously monitor the relationship between interest rates and defaults to optimize pricing strategies.</a:t>
            </a:r>
          </a:p>
          <a:p>
            <a:pPr>
              <a:buFont typeface="Wingdings" panose="05000000000000000000" pitchFamily="2" charset="2"/>
              <a:buChar char="Ø"/>
            </a:pPr>
            <a:r>
              <a:rPr lang="en-US" sz="3000" dirty="0">
                <a:latin typeface="Helvetica Neue"/>
              </a:rPr>
              <a:t> Perform thorough background checks for bankruptcies and consider stricter criteria for applicants with a history of bankruptcies.</a:t>
            </a:r>
          </a:p>
          <a:p>
            <a:pPr>
              <a:buFont typeface="Wingdings" panose="05000000000000000000" pitchFamily="2" charset="2"/>
              <a:buChar char="Ø"/>
            </a:pPr>
            <a:r>
              <a:rPr lang="en-US" sz="3000" dirty="0">
                <a:latin typeface="Helvetica Neue"/>
              </a:rPr>
              <a:t> Enforce stricter DTI limits, especially for higher loan amounts or longer loan terms.</a:t>
            </a:r>
          </a:p>
          <a:p>
            <a:pPr>
              <a:buFont typeface="Wingdings" panose="05000000000000000000" pitchFamily="2" charset="2"/>
              <a:buChar char="Ø"/>
            </a:pPr>
            <a:r>
              <a:rPr lang="en-US" sz="3000" dirty="0">
                <a:latin typeface="Helvetica Neue"/>
              </a:rPr>
              <a:t> Encourage shorter loan terms, especially for higher-risk borrowers, to reduce overall interest paid and the risk of default.</a:t>
            </a:r>
          </a:p>
          <a:p>
            <a:pPr>
              <a:buFont typeface="Wingdings" panose="05000000000000000000" pitchFamily="2" charset="2"/>
              <a:buChar char="Ø"/>
            </a:pPr>
            <a:r>
              <a:rPr lang="en-US" sz="3000" dirty="0">
                <a:latin typeface="Helvetica Neue"/>
              </a:rPr>
              <a:t> For customer with long employment tenure, following factor need to taken into consideration</a:t>
            </a:r>
          </a:p>
          <a:p>
            <a:pPr>
              <a:buNone/>
            </a:pPr>
            <a:r>
              <a:rPr lang="en-US" sz="3000" dirty="0">
                <a:latin typeface="Helvetica Neue"/>
              </a:rPr>
              <a:t>     - we need to check DTI value (to see whether existing financial burden is there).</a:t>
            </a:r>
          </a:p>
          <a:p>
            <a:pPr>
              <a:buNone/>
            </a:pPr>
            <a:r>
              <a:rPr lang="en-US" sz="3000" dirty="0">
                <a:latin typeface="Helvetica Neue"/>
              </a:rPr>
              <a:t>     - Make sure that proper verification and risk analysis is done and no Complacency is done due to tenure</a:t>
            </a:r>
          </a:p>
          <a:p>
            <a:pPr>
              <a:buNone/>
            </a:pPr>
            <a:r>
              <a:rPr lang="en-US" sz="3000" dirty="0">
                <a:latin typeface="Helvetica Neue"/>
              </a:rPr>
              <a:t>     - Even for longer-tenured employees, apply stricter underwriting standards for larger loan amounts. Don't assume that employment tenure alone guarantees low risk.</a:t>
            </a:r>
          </a:p>
          <a:p>
            <a:pPr>
              <a:buNone/>
            </a:pPr>
            <a:r>
              <a:rPr lang="en-US" sz="3000" dirty="0">
                <a:latin typeface="Helvetica Neue"/>
              </a:rPr>
              <a:t>     - Use a combination capped loan amount (based on DTI, income and other factor) with high interest- short tenure, or low/medium interest with high tenure.</a:t>
            </a:r>
          </a:p>
        </p:txBody>
      </p:sp>
    </p:spTree>
    <p:extLst>
      <p:ext uri="{BB962C8B-B14F-4D97-AF65-F5344CB8AC3E}">
        <p14:creationId xmlns:p14="http://schemas.microsoft.com/office/powerpoint/2010/main" val="3089263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0A4B1-34C8-7B67-5A03-7CDD1E4B0D5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3A4E3CA-9B00-A233-1188-92F44558A68E}"/>
              </a:ext>
            </a:extLst>
          </p:cNvPr>
          <p:cNvSpPr>
            <a:spLocks noGrp="1"/>
          </p:cNvSpPr>
          <p:nvPr>
            <p:ph type="title"/>
          </p:nvPr>
        </p:nvSpPr>
        <p:spPr/>
        <p:txBody>
          <a:bodyPr>
            <a:normAutofit fontScale="90000"/>
          </a:bodyPr>
          <a:lstStyle/>
          <a:p>
            <a:r>
              <a:rPr lang="en-IN" sz="4000" b="1" i="1" dirty="0"/>
              <a:t> </a:t>
            </a:r>
            <a:br>
              <a:rPr lang="en-IN" sz="4000" b="1" i="1" dirty="0"/>
            </a:br>
            <a:r>
              <a:rPr lang="en-IN" sz="4000" b="1" i="1" dirty="0"/>
              <a:t>Links</a:t>
            </a:r>
            <a:br>
              <a:rPr lang="en-US" sz="4000" b="1" i="1" dirty="0"/>
            </a:br>
            <a:endParaRPr lang="en-IN" sz="4000" i="1" dirty="0"/>
          </a:p>
        </p:txBody>
      </p:sp>
      <p:sp>
        <p:nvSpPr>
          <p:cNvPr id="3" name="Content Placeholder 2">
            <a:extLst>
              <a:ext uri="{FF2B5EF4-FFF2-40B4-BE49-F238E27FC236}">
                <a16:creationId xmlns:a16="http://schemas.microsoft.com/office/drawing/2014/main" id="{98C6F842-D3E9-184D-175C-043D033CBCB1}"/>
              </a:ext>
            </a:extLst>
          </p:cNvPr>
          <p:cNvSpPr>
            <a:spLocks noGrp="1"/>
          </p:cNvSpPr>
          <p:nvPr>
            <p:ph idx="1"/>
          </p:nvPr>
        </p:nvSpPr>
        <p:spPr/>
        <p:txBody>
          <a:bodyPr>
            <a:normAutofit/>
          </a:bodyPr>
          <a:lstStyle/>
          <a:p>
            <a:pPr>
              <a:buNone/>
            </a:pPr>
            <a:r>
              <a:rPr lang="en-US" sz="1600" dirty="0"/>
              <a:t>Git link - </a:t>
            </a:r>
            <a:r>
              <a:rPr lang="en-US" sz="1600" dirty="0">
                <a:hlinkClick r:id="rId2"/>
              </a:rPr>
              <a:t>GitHub - vinay1793/</a:t>
            </a:r>
            <a:r>
              <a:rPr lang="en-US" sz="1600" dirty="0" err="1">
                <a:hlinkClick r:id="rId2"/>
              </a:rPr>
              <a:t>Lending_Club_Case_Study</a:t>
            </a:r>
            <a:endParaRPr lang="en-US" sz="2400" dirty="0"/>
          </a:p>
          <a:p>
            <a:pPr>
              <a:buNone/>
            </a:pPr>
            <a:endParaRPr lang="en-US" sz="1600" dirty="0"/>
          </a:p>
        </p:txBody>
      </p:sp>
    </p:spTree>
    <p:extLst>
      <p:ext uri="{BB962C8B-B14F-4D97-AF65-F5344CB8AC3E}">
        <p14:creationId xmlns:p14="http://schemas.microsoft.com/office/powerpoint/2010/main" val="198480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03E68-0FE2-76E4-9671-C90462C3C110}"/>
              </a:ext>
            </a:extLst>
          </p:cNvPr>
          <p:cNvSpPr>
            <a:spLocks noGrp="1"/>
          </p:cNvSpPr>
          <p:nvPr>
            <p:ph type="title"/>
          </p:nvPr>
        </p:nvSpPr>
        <p:spPr>
          <a:xfrm>
            <a:off x="404949" y="640080"/>
            <a:ext cx="10045337" cy="856138"/>
          </a:xfrm>
        </p:spPr>
        <p:txBody>
          <a:bodyPr>
            <a:normAutofit/>
          </a:bodyPr>
          <a:lstStyle/>
          <a:p>
            <a:r>
              <a:rPr lang="en-IN" sz="3200" b="1" i="1" dirty="0">
                <a:latin typeface="Helvetica Neue"/>
              </a:rPr>
              <a:t>Data Understanding</a:t>
            </a:r>
          </a:p>
        </p:txBody>
      </p:sp>
      <p:sp>
        <p:nvSpPr>
          <p:cNvPr id="3" name="Content Placeholder 2">
            <a:extLst>
              <a:ext uri="{FF2B5EF4-FFF2-40B4-BE49-F238E27FC236}">
                <a16:creationId xmlns:a16="http://schemas.microsoft.com/office/drawing/2014/main" id="{C26A575B-4746-012B-4DC1-063F9CA0EA3E}"/>
              </a:ext>
            </a:extLst>
          </p:cNvPr>
          <p:cNvSpPr>
            <a:spLocks noGrp="1"/>
          </p:cNvSpPr>
          <p:nvPr>
            <p:ph idx="1"/>
          </p:nvPr>
        </p:nvSpPr>
        <p:spPr/>
        <p:txBody>
          <a:bodyPr>
            <a:normAutofit fontScale="55000" lnSpcReduction="20000"/>
          </a:bodyPr>
          <a:lstStyle/>
          <a:p>
            <a:pPr marL="0" indent="0" algn="l">
              <a:buNone/>
            </a:pPr>
            <a:r>
              <a:rPr lang="en-US" sz="2400" b="1" i="0" dirty="0">
                <a:solidFill>
                  <a:srgbClr val="000000"/>
                </a:solidFill>
                <a:effectLst/>
                <a:latin typeface="Helvetica Neue"/>
              </a:rPr>
              <a:t>Leading Attribute</a:t>
            </a:r>
          </a:p>
          <a:p>
            <a:pPr algn="l">
              <a:spcAft>
                <a:spcPts val="675"/>
              </a:spcAft>
              <a:buFont typeface="Wingdings" panose="05000000000000000000" pitchFamily="2" charset="2"/>
              <a:buChar char="Ø"/>
            </a:pPr>
            <a:r>
              <a:rPr lang="en-US" sz="2200" b="0" i="0" dirty="0">
                <a:solidFill>
                  <a:srgbClr val="000000"/>
                </a:solidFill>
                <a:effectLst/>
                <a:latin typeface="Helvetica Neue"/>
              </a:rPr>
              <a:t>Loan Status - Key Attribute (</a:t>
            </a:r>
            <a:r>
              <a:rPr lang="en-US" sz="2200" b="0" i="1" dirty="0" err="1">
                <a:solidFill>
                  <a:srgbClr val="000000"/>
                </a:solidFill>
                <a:effectLst/>
                <a:latin typeface="Helvetica Neue"/>
              </a:rPr>
              <a:t>loan_status</a:t>
            </a:r>
            <a:r>
              <a:rPr lang="en-US" sz="2200" b="0" i="0" dirty="0">
                <a:solidFill>
                  <a:srgbClr val="000000"/>
                </a:solidFill>
                <a:effectLst/>
                <a:latin typeface="Helvetica Neue"/>
              </a:rPr>
              <a:t>). The column has three distinct values</a:t>
            </a:r>
          </a:p>
          <a:p>
            <a:pPr lvl="1" algn="l">
              <a:spcAft>
                <a:spcPts val="675"/>
              </a:spcAft>
              <a:buFont typeface="Wingdings" panose="05000000000000000000" pitchFamily="2" charset="2"/>
              <a:buChar char="Ø"/>
            </a:pPr>
            <a:r>
              <a:rPr lang="en-US" sz="2200" b="0" i="0" dirty="0">
                <a:solidFill>
                  <a:srgbClr val="000000"/>
                </a:solidFill>
                <a:effectLst/>
                <a:latin typeface="Helvetica Neue"/>
              </a:rPr>
              <a:t>Fully-Paid - The customer has paid the loan completely</a:t>
            </a:r>
          </a:p>
          <a:p>
            <a:pPr lvl="1" algn="l">
              <a:spcAft>
                <a:spcPts val="675"/>
              </a:spcAft>
              <a:buFont typeface="Wingdings" panose="05000000000000000000" pitchFamily="2" charset="2"/>
              <a:buChar char="Ø"/>
            </a:pPr>
            <a:r>
              <a:rPr lang="en-US" sz="2200" b="0" i="0" dirty="0">
                <a:solidFill>
                  <a:srgbClr val="000000"/>
                </a:solidFill>
                <a:effectLst/>
                <a:latin typeface="Helvetica Neue"/>
              </a:rPr>
              <a:t>Charged-Off - The customer is "Charged-Off" or has "Defaulted"</a:t>
            </a:r>
          </a:p>
          <a:p>
            <a:pPr lvl="1" algn="l">
              <a:spcAft>
                <a:spcPts val="675"/>
              </a:spcAft>
              <a:buFont typeface="Wingdings" panose="05000000000000000000" pitchFamily="2" charset="2"/>
              <a:buChar char="Ø"/>
            </a:pPr>
            <a:r>
              <a:rPr lang="en-US" sz="2200" b="0" i="0" dirty="0">
                <a:solidFill>
                  <a:srgbClr val="000000"/>
                </a:solidFill>
                <a:effectLst/>
                <a:latin typeface="Helvetica Neue"/>
              </a:rPr>
              <a:t>Current - These are in progress loan payments and cannot contribute to conclusive evidence if the customer will default of pay in future</a:t>
            </a:r>
          </a:p>
          <a:p>
            <a:pPr lvl="2" algn="l">
              <a:spcAft>
                <a:spcPts val="675"/>
              </a:spcAft>
              <a:buFont typeface="Wingdings" panose="05000000000000000000" pitchFamily="2" charset="2"/>
              <a:buChar char="Ø"/>
            </a:pPr>
            <a:r>
              <a:rPr lang="en-US" sz="2200" b="0" i="0" dirty="0">
                <a:solidFill>
                  <a:srgbClr val="000000"/>
                </a:solidFill>
                <a:effectLst/>
                <a:latin typeface="Helvetica Neue"/>
              </a:rPr>
              <a:t>For the given case study, "Current" status rows will be ignored</a:t>
            </a:r>
          </a:p>
          <a:p>
            <a:pPr marL="0" indent="0" algn="l">
              <a:buNone/>
            </a:pPr>
            <a:r>
              <a:rPr lang="en-US" sz="2400" b="1" i="0" dirty="0">
                <a:solidFill>
                  <a:srgbClr val="000000"/>
                </a:solidFill>
                <a:effectLst/>
                <a:latin typeface="Helvetica Neue"/>
              </a:rPr>
              <a:t>Important Columns </a:t>
            </a:r>
          </a:p>
          <a:p>
            <a:pPr marL="0" indent="0" algn="l">
              <a:buNone/>
            </a:pPr>
            <a:r>
              <a:rPr lang="en-US" sz="2200" b="0" i="0" dirty="0">
                <a:solidFill>
                  <a:srgbClr val="000000"/>
                </a:solidFill>
                <a:effectLst/>
                <a:latin typeface="Helvetica Neue"/>
              </a:rPr>
              <a:t>   Following are leading columns for EDA</a:t>
            </a:r>
          </a:p>
          <a:p>
            <a:pPr algn="l">
              <a:spcAft>
                <a:spcPts val="675"/>
              </a:spcAft>
              <a:buFont typeface="Wingdings" panose="05000000000000000000" pitchFamily="2" charset="2"/>
              <a:buChar char="Ø"/>
            </a:pPr>
            <a:r>
              <a:rPr lang="en-US" sz="2200" b="1" i="0" dirty="0">
                <a:solidFill>
                  <a:srgbClr val="000000"/>
                </a:solidFill>
                <a:effectLst/>
                <a:latin typeface="Helvetica Neue"/>
              </a:rPr>
              <a:t>  Customer Related Data</a:t>
            </a:r>
            <a:endParaRPr lang="en-US" sz="2200" b="0" i="0" dirty="0">
              <a:solidFill>
                <a:srgbClr val="000000"/>
              </a:solidFill>
              <a:effectLst/>
              <a:latin typeface="Helvetica Neue"/>
            </a:endParaRPr>
          </a:p>
          <a:p>
            <a:pPr lvl="1" algn="l">
              <a:spcAft>
                <a:spcPts val="675"/>
              </a:spcAft>
              <a:buFont typeface="Wingdings" panose="05000000000000000000" pitchFamily="2" charset="2"/>
              <a:buChar char="Ø"/>
            </a:pPr>
            <a:r>
              <a:rPr lang="en-US" sz="2200" b="0" i="0" dirty="0">
                <a:solidFill>
                  <a:srgbClr val="000000"/>
                </a:solidFill>
                <a:effectLst/>
                <a:latin typeface="Helvetica Neue"/>
              </a:rPr>
              <a:t>Annual Income (</a:t>
            </a:r>
            <a:r>
              <a:rPr lang="en-US" sz="2200" b="0" i="0" dirty="0" err="1">
                <a:solidFill>
                  <a:srgbClr val="000000"/>
                </a:solidFill>
                <a:effectLst/>
                <a:latin typeface="Helvetica Neue"/>
              </a:rPr>
              <a:t>annual_inc</a:t>
            </a:r>
            <a:r>
              <a:rPr lang="en-US" sz="2200" b="0" i="0" dirty="0">
                <a:solidFill>
                  <a:srgbClr val="000000"/>
                </a:solidFill>
                <a:effectLst/>
                <a:latin typeface="Helvetica Neue"/>
              </a:rPr>
              <a:t>) - Annual Income of the Customer.</a:t>
            </a:r>
          </a:p>
          <a:p>
            <a:pPr lvl="1" algn="l">
              <a:spcAft>
                <a:spcPts val="675"/>
              </a:spcAft>
              <a:buFont typeface="Wingdings" panose="05000000000000000000" pitchFamily="2" charset="2"/>
              <a:buChar char="Ø"/>
            </a:pPr>
            <a:r>
              <a:rPr lang="en-US" sz="2200" b="0" i="0" dirty="0">
                <a:solidFill>
                  <a:srgbClr val="000000"/>
                </a:solidFill>
                <a:effectLst/>
                <a:latin typeface="Helvetica Neue"/>
              </a:rPr>
              <a:t>Home Ownership (</a:t>
            </a:r>
            <a:r>
              <a:rPr lang="en-US" sz="2200" b="0" i="0" dirty="0" err="1">
                <a:solidFill>
                  <a:srgbClr val="000000"/>
                </a:solidFill>
                <a:effectLst/>
                <a:latin typeface="Helvetica Neue"/>
              </a:rPr>
              <a:t>home_ownership</a:t>
            </a:r>
            <a:r>
              <a:rPr lang="en-US" sz="2200" b="0" i="0" dirty="0">
                <a:solidFill>
                  <a:srgbClr val="000000"/>
                </a:solidFill>
                <a:effectLst/>
                <a:latin typeface="Helvetica Neue"/>
              </a:rPr>
              <a:t>) - </a:t>
            </a:r>
            <a:r>
              <a:rPr lang="en-US" sz="2200" b="0" i="0" dirty="0" err="1">
                <a:solidFill>
                  <a:srgbClr val="000000"/>
                </a:solidFill>
                <a:effectLst/>
                <a:latin typeface="Helvetica Neue"/>
              </a:rPr>
              <a:t>Wether</a:t>
            </a:r>
            <a:r>
              <a:rPr lang="en-US" sz="2200" b="0" i="0" dirty="0">
                <a:solidFill>
                  <a:srgbClr val="000000"/>
                </a:solidFill>
                <a:effectLst/>
                <a:latin typeface="Helvetica Neue"/>
              </a:rPr>
              <a:t> the customer owns a home or not.</a:t>
            </a:r>
          </a:p>
          <a:p>
            <a:pPr lvl="1" algn="l">
              <a:spcAft>
                <a:spcPts val="675"/>
              </a:spcAft>
              <a:buFont typeface="Wingdings" panose="05000000000000000000" pitchFamily="2" charset="2"/>
              <a:buChar char="Ø"/>
            </a:pPr>
            <a:r>
              <a:rPr lang="en-US" sz="2200" b="0" i="0" dirty="0">
                <a:solidFill>
                  <a:srgbClr val="000000"/>
                </a:solidFill>
                <a:effectLst/>
                <a:latin typeface="Helvetica Neue"/>
              </a:rPr>
              <a:t>Employment Length (</a:t>
            </a:r>
            <a:r>
              <a:rPr lang="en-US" sz="2200" b="0" i="0" dirty="0" err="1">
                <a:solidFill>
                  <a:srgbClr val="000000"/>
                </a:solidFill>
                <a:effectLst/>
                <a:latin typeface="Helvetica Neue"/>
              </a:rPr>
              <a:t>emp_length</a:t>
            </a:r>
            <a:r>
              <a:rPr lang="en-US" sz="2200" b="0" i="0" dirty="0">
                <a:solidFill>
                  <a:srgbClr val="000000"/>
                </a:solidFill>
                <a:effectLst/>
                <a:latin typeface="Helvetica Neue"/>
              </a:rPr>
              <a:t>) - Employment tenure of a customer.</a:t>
            </a:r>
          </a:p>
          <a:p>
            <a:pPr lvl="1" algn="l">
              <a:spcAft>
                <a:spcPts val="675"/>
              </a:spcAft>
              <a:buFont typeface="Wingdings" panose="05000000000000000000" pitchFamily="2" charset="2"/>
              <a:buChar char="Ø"/>
            </a:pPr>
            <a:r>
              <a:rPr lang="en-US" sz="2200" b="0" i="0" dirty="0">
                <a:solidFill>
                  <a:srgbClr val="000000"/>
                </a:solidFill>
                <a:effectLst/>
                <a:latin typeface="Helvetica Neue"/>
              </a:rPr>
              <a:t>Debt to Income (</a:t>
            </a:r>
            <a:r>
              <a:rPr lang="en-US" sz="2200" b="0" i="0" dirty="0" err="1">
                <a:solidFill>
                  <a:srgbClr val="000000"/>
                </a:solidFill>
                <a:effectLst/>
                <a:latin typeface="Helvetica Neue"/>
              </a:rPr>
              <a:t>dti</a:t>
            </a:r>
            <a:r>
              <a:rPr lang="en-US" sz="2200" b="0" i="0" dirty="0">
                <a:solidFill>
                  <a:srgbClr val="000000"/>
                </a:solidFill>
                <a:effectLst/>
                <a:latin typeface="Helvetica Neue"/>
              </a:rPr>
              <a:t>) - The percentage of the salary which goes towards paying loan. Lower DTI is normally preferred while approval of loan</a:t>
            </a:r>
          </a:p>
          <a:p>
            <a:pPr lvl="1" algn="l">
              <a:spcAft>
                <a:spcPts val="675"/>
              </a:spcAft>
              <a:buFont typeface="Wingdings" panose="05000000000000000000" pitchFamily="2" charset="2"/>
              <a:buChar char="Ø"/>
            </a:pPr>
            <a:r>
              <a:rPr lang="en-US" sz="2200" b="0" i="0" dirty="0">
                <a:solidFill>
                  <a:srgbClr val="000000"/>
                </a:solidFill>
                <a:effectLst/>
                <a:latin typeface="Helvetica Neue"/>
              </a:rPr>
              <a:t>State (</a:t>
            </a:r>
            <a:r>
              <a:rPr lang="en-US" sz="2200" b="0" i="0" dirty="0" err="1">
                <a:solidFill>
                  <a:srgbClr val="000000"/>
                </a:solidFill>
                <a:effectLst/>
                <a:latin typeface="Helvetica Neue"/>
              </a:rPr>
              <a:t>addr_state</a:t>
            </a:r>
            <a:r>
              <a:rPr lang="en-US" sz="2200" b="0" i="0" dirty="0">
                <a:solidFill>
                  <a:srgbClr val="000000"/>
                </a:solidFill>
                <a:effectLst/>
                <a:latin typeface="Helvetica Neue"/>
              </a:rPr>
              <a:t>) - Location of the customer.</a:t>
            </a:r>
          </a:p>
          <a:p>
            <a:pPr algn="l">
              <a:spcAft>
                <a:spcPts val="675"/>
              </a:spcAft>
              <a:buFont typeface="Arial" panose="020B0604020202020204" pitchFamily="34" charset="0"/>
              <a:buChar char="•"/>
            </a:pPr>
            <a:endParaRPr lang="en-IN" dirty="0"/>
          </a:p>
        </p:txBody>
      </p:sp>
    </p:spTree>
    <p:extLst>
      <p:ext uri="{BB962C8B-B14F-4D97-AF65-F5344CB8AC3E}">
        <p14:creationId xmlns:p14="http://schemas.microsoft.com/office/powerpoint/2010/main" val="277866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784A-2A74-3195-1AF0-D4B362AC7280}"/>
              </a:ext>
            </a:extLst>
          </p:cNvPr>
          <p:cNvSpPr>
            <a:spLocks noGrp="1"/>
          </p:cNvSpPr>
          <p:nvPr>
            <p:ph type="title"/>
          </p:nvPr>
        </p:nvSpPr>
        <p:spPr>
          <a:xfrm>
            <a:off x="475861" y="640080"/>
            <a:ext cx="9974425" cy="856138"/>
          </a:xfrm>
        </p:spPr>
        <p:txBody>
          <a:bodyPr>
            <a:normAutofit/>
          </a:bodyPr>
          <a:lstStyle/>
          <a:p>
            <a:r>
              <a:rPr lang="en-IN" sz="3200" b="1" i="1" dirty="0">
                <a:latin typeface="Helvetica Neue"/>
              </a:rPr>
              <a:t>Data Understanding -II</a:t>
            </a:r>
            <a:endParaRPr lang="en-IN" sz="3200" dirty="0"/>
          </a:p>
        </p:txBody>
      </p:sp>
      <p:sp>
        <p:nvSpPr>
          <p:cNvPr id="3" name="Content Placeholder 2">
            <a:extLst>
              <a:ext uri="{FF2B5EF4-FFF2-40B4-BE49-F238E27FC236}">
                <a16:creationId xmlns:a16="http://schemas.microsoft.com/office/drawing/2014/main" id="{8A3DDF7A-53E0-880F-A235-C6B7B226C22E}"/>
              </a:ext>
            </a:extLst>
          </p:cNvPr>
          <p:cNvSpPr>
            <a:spLocks noGrp="1"/>
          </p:cNvSpPr>
          <p:nvPr>
            <p:ph idx="1"/>
          </p:nvPr>
        </p:nvSpPr>
        <p:spPr/>
        <p:txBody>
          <a:bodyPr>
            <a:normAutofit lnSpcReduction="10000"/>
          </a:bodyPr>
          <a:lstStyle/>
          <a:p>
            <a:pPr algn="l">
              <a:spcAft>
                <a:spcPts val="675"/>
              </a:spcAft>
              <a:buFont typeface="Wingdings" panose="05000000000000000000" pitchFamily="2" charset="2"/>
              <a:buChar char="Ø"/>
            </a:pPr>
            <a:r>
              <a:rPr lang="en-US" sz="1900" b="1" dirty="0">
                <a:solidFill>
                  <a:srgbClr val="000000"/>
                </a:solidFill>
                <a:latin typeface="Helvetica Neue"/>
              </a:rPr>
              <a:t>   </a:t>
            </a:r>
            <a:r>
              <a:rPr lang="en-US" sz="1900" b="1" i="0" dirty="0">
                <a:solidFill>
                  <a:srgbClr val="000000"/>
                </a:solidFill>
                <a:effectLst/>
                <a:latin typeface="Helvetica Neue"/>
              </a:rPr>
              <a:t>Loan Attributes</a:t>
            </a:r>
          </a:p>
          <a:p>
            <a:pPr lvl="1" algn="l">
              <a:spcAft>
                <a:spcPts val="675"/>
              </a:spcAft>
              <a:buFont typeface="Wingdings" panose="05000000000000000000" pitchFamily="2" charset="2"/>
              <a:buChar char="Ø"/>
            </a:pPr>
            <a:r>
              <a:rPr lang="en-US" sz="1900" i="0" dirty="0">
                <a:solidFill>
                  <a:srgbClr val="000000"/>
                </a:solidFill>
                <a:effectLst/>
                <a:latin typeface="Helvetica Neue"/>
              </a:rPr>
              <a:t>Loan Amount (</a:t>
            </a:r>
            <a:r>
              <a:rPr lang="en-US" sz="1900" i="0" dirty="0" err="1">
                <a:solidFill>
                  <a:srgbClr val="000000"/>
                </a:solidFill>
                <a:effectLst/>
                <a:latin typeface="Helvetica Neue"/>
              </a:rPr>
              <a:t>loan_amt</a:t>
            </a:r>
            <a:r>
              <a:rPr lang="en-US" sz="1900" i="0" dirty="0">
                <a:solidFill>
                  <a:srgbClr val="000000"/>
                </a:solidFill>
                <a:effectLst/>
                <a:latin typeface="Helvetica Neue"/>
              </a:rPr>
              <a:t>)</a:t>
            </a:r>
          </a:p>
          <a:p>
            <a:pPr lvl="1" algn="l">
              <a:spcAft>
                <a:spcPts val="675"/>
              </a:spcAft>
              <a:buFont typeface="Wingdings" panose="05000000000000000000" pitchFamily="2" charset="2"/>
              <a:buChar char="Ø"/>
            </a:pPr>
            <a:r>
              <a:rPr lang="en-US" sz="1900" i="0" dirty="0">
                <a:solidFill>
                  <a:srgbClr val="000000"/>
                </a:solidFill>
                <a:effectLst/>
                <a:latin typeface="Helvetica Neue"/>
              </a:rPr>
              <a:t>Grade (grade)</a:t>
            </a:r>
          </a:p>
          <a:p>
            <a:pPr lvl="1" algn="l">
              <a:spcAft>
                <a:spcPts val="675"/>
              </a:spcAft>
              <a:buFont typeface="Wingdings" panose="05000000000000000000" pitchFamily="2" charset="2"/>
              <a:buChar char="Ø"/>
            </a:pPr>
            <a:r>
              <a:rPr lang="en-US" sz="1900" i="0" dirty="0">
                <a:solidFill>
                  <a:srgbClr val="000000"/>
                </a:solidFill>
                <a:effectLst/>
                <a:latin typeface="Helvetica Neue"/>
              </a:rPr>
              <a:t>Term (term)</a:t>
            </a:r>
          </a:p>
          <a:p>
            <a:pPr lvl="1" algn="l">
              <a:spcAft>
                <a:spcPts val="675"/>
              </a:spcAft>
              <a:buFont typeface="Wingdings" panose="05000000000000000000" pitchFamily="2" charset="2"/>
              <a:buChar char="Ø"/>
            </a:pPr>
            <a:r>
              <a:rPr lang="en-US" sz="1900" i="0" dirty="0">
                <a:solidFill>
                  <a:srgbClr val="000000"/>
                </a:solidFill>
                <a:effectLst/>
                <a:latin typeface="Helvetica Neue"/>
              </a:rPr>
              <a:t>Loan Date (</a:t>
            </a:r>
            <a:r>
              <a:rPr lang="en-US" sz="1900" i="0" dirty="0" err="1">
                <a:solidFill>
                  <a:srgbClr val="000000"/>
                </a:solidFill>
                <a:effectLst/>
                <a:latin typeface="Helvetica Neue"/>
              </a:rPr>
              <a:t>issue_date</a:t>
            </a:r>
            <a:r>
              <a:rPr lang="en-US" sz="1900" i="0" dirty="0">
                <a:solidFill>
                  <a:srgbClr val="000000"/>
                </a:solidFill>
                <a:effectLst/>
                <a:latin typeface="Helvetica Neue"/>
              </a:rPr>
              <a:t>)</a:t>
            </a:r>
          </a:p>
          <a:p>
            <a:pPr lvl="1" algn="l">
              <a:spcAft>
                <a:spcPts val="675"/>
              </a:spcAft>
              <a:buFont typeface="Wingdings" panose="05000000000000000000" pitchFamily="2" charset="2"/>
              <a:buChar char="Ø"/>
            </a:pPr>
            <a:r>
              <a:rPr lang="en-US" sz="1900" i="0" dirty="0">
                <a:solidFill>
                  <a:srgbClr val="000000"/>
                </a:solidFill>
                <a:effectLst/>
                <a:latin typeface="Helvetica Neue"/>
              </a:rPr>
              <a:t>Purpose of Loan (purpose)</a:t>
            </a:r>
          </a:p>
          <a:p>
            <a:pPr lvl="1" algn="l">
              <a:spcAft>
                <a:spcPts val="675"/>
              </a:spcAft>
              <a:buFont typeface="Wingdings" panose="05000000000000000000" pitchFamily="2" charset="2"/>
              <a:buChar char="Ø"/>
            </a:pPr>
            <a:r>
              <a:rPr lang="en-US" sz="1900" i="0" dirty="0">
                <a:solidFill>
                  <a:srgbClr val="000000"/>
                </a:solidFill>
                <a:effectLst/>
                <a:latin typeface="Helvetica Neue"/>
              </a:rPr>
              <a:t>Verification Status (</a:t>
            </a:r>
            <a:r>
              <a:rPr lang="en-US" sz="1900" i="0" dirty="0" err="1">
                <a:solidFill>
                  <a:srgbClr val="000000"/>
                </a:solidFill>
                <a:effectLst/>
                <a:latin typeface="Helvetica Neue"/>
              </a:rPr>
              <a:t>verification_status</a:t>
            </a:r>
            <a:r>
              <a:rPr lang="en-US" sz="1900" i="0" dirty="0">
                <a:solidFill>
                  <a:srgbClr val="000000"/>
                </a:solidFill>
                <a:effectLst/>
                <a:latin typeface="Helvetica Neue"/>
              </a:rPr>
              <a:t>) - whether the customer details are verified or not.</a:t>
            </a:r>
          </a:p>
          <a:p>
            <a:pPr lvl="1" algn="l">
              <a:spcAft>
                <a:spcPts val="675"/>
              </a:spcAft>
              <a:buFont typeface="Wingdings" panose="05000000000000000000" pitchFamily="2" charset="2"/>
              <a:buChar char="Ø"/>
            </a:pPr>
            <a:r>
              <a:rPr lang="en-US" sz="1900" i="0" dirty="0">
                <a:solidFill>
                  <a:srgbClr val="000000"/>
                </a:solidFill>
                <a:effectLst/>
                <a:latin typeface="Helvetica Neue"/>
              </a:rPr>
              <a:t>Interest Rate (</a:t>
            </a:r>
            <a:r>
              <a:rPr lang="en-US" sz="1900" i="0" dirty="0" err="1">
                <a:solidFill>
                  <a:srgbClr val="000000"/>
                </a:solidFill>
                <a:effectLst/>
                <a:latin typeface="Helvetica Neue"/>
              </a:rPr>
              <a:t>int_rate</a:t>
            </a:r>
            <a:r>
              <a:rPr lang="en-US" sz="1900" i="0" dirty="0">
                <a:solidFill>
                  <a:srgbClr val="000000"/>
                </a:solidFill>
                <a:effectLst/>
                <a:latin typeface="Helvetica Neue"/>
              </a:rPr>
              <a:t>)</a:t>
            </a:r>
          </a:p>
          <a:p>
            <a:pPr lvl="1" algn="l">
              <a:spcAft>
                <a:spcPts val="675"/>
              </a:spcAft>
              <a:buFont typeface="Wingdings" panose="05000000000000000000" pitchFamily="2" charset="2"/>
              <a:buChar char="Ø"/>
            </a:pPr>
            <a:r>
              <a:rPr lang="en-US" sz="1900" i="0" dirty="0">
                <a:solidFill>
                  <a:srgbClr val="000000"/>
                </a:solidFill>
                <a:effectLst/>
                <a:latin typeface="Helvetica Neue"/>
              </a:rPr>
              <a:t>Installment (installment)</a:t>
            </a:r>
          </a:p>
          <a:p>
            <a:pPr lvl="1" algn="l">
              <a:spcAft>
                <a:spcPts val="675"/>
              </a:spcAft>
              <a:buFont typeface="Wingdings" panose="05000000000000000000" pitchFamily="2" charset="2"/>
              <a:buChar char="Ø"/>
            </a:pPr>
            <a:r>
              <a:rPr lang="en-US" sz="1900" i="0" dirty="0">
                <a:solidFill>
                  <a:srgbClr val="000000"/>
                </a:solidFill>
                <a:effectLst/>
                <a:latin typeface="Helvetica Neue"/>
              </a:rPr>
              <a:t>Public Records Bankruptcy (</a:t>
            </a:r>
            <a:r>
              <a:rPr lang="en-US" sz="1900" i="0" dirty="0" err="1">
                <a:solidFill>
                  <a:srgbClr val="000000"/>
                </a:solidFill>
                <a:effectLst/>
                <a:latin typeface="Helvetica Neue"/>
              </a:rPr>
              <a:t>public_rec_bankruptcy</a:t>
            </a:r>
            <a:r>
              <a:rPr lang="en-US" sz="1900" i="0" dirty="0">
                <a:solidFill>
                  <a:srgbClr val="000000"/>
                </a:solidFill>
                <a:effectLst/>
                <a:latin typeface="Helvetica Neue"/>
              </a:rPr>
              <a:t>) - Number of bankruptcy records </a:t>
            </a:r>
            <a:r>
              <a:rPr lang="en-US" sz="1900" i="0" dirty="0" err="1">
                <a:solidFill>
                  <a:srgbClr val="000000"/>
                </a:solidFill>
                <a:effectLst/>
                <a:latin typeface="Helvetica Neue"/>
              </a:rPr>
              <a:t>publically</a:t>
            </a:r>
            <a:r>
              <a:rPr lang="en-US" sz="1900" i="0" dirty="0">
                <a:solidFill>
                  <a:srgbClr val="000000"/>
                </a:solidFill>
                <a:effectLst/>
                <a:latin typeface="Helvetica Neue"/>
              </a:rPr>
              <a:t> available for the customer.</a:t>
            </a:r>
          </a:p>
          <a:p>
            <a:endParaRPr lang="en-IN" dirty="0"/>
          </a:p>
        </p:txBody>
      </p:sp>
    </p:spTree>
    <p:extLst>
      <p:ext uri="{BB962C8B-B14F-4D97-AF65-F5344CB8AC3E}">
        <p14:creationId xmlns:p14="http://schemas.microsoft.com/office/powerpoint/2010/main" val="124641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F068-419A-2410-E7AB-596CDBC25EA7}"/>
              </a:ext>
            </a:extLst>
          </p:cNvPr>
          <p:cNvSpPr>
            <a:spLocks noGrp="1"/>
          </p:cNvSpPr>
          <p:nvPr>
            <p:ph type="title"/>
          </p:nvPr>
        </p:nvSpPr>
        <p:spPr/>
        <p:txBody>
          <a:bodyPr>
            <a:normAutofit/>
          </a:bodyPr>
          <a:lstStyle/>
          <a:p>
            <a:r>
              <a:rPr lang="en-IN" sz="3200" b="1" i="1" dirty="0">
                <a:latin typeface="Helvetica Neue"/>
              </a:rPr>
              <a:t>Data Understanding -III</a:t>
            </a:r>
            <a:endParaRPr lang="en-IN" sz="3200" dirty="0"/>
          </a:p>
        </p:txBody>
      </p:sp>
      <p:sp>
        <p:nvSpPr>
          <p:cNvPr id="3" name="Content Placeholder 2">
            <a:extLst>
              <a:ext uri="{FF2B5EF4-FFF2-40B4-BE49-F238E27FC236}">
                <a16:creationId xmlns:a16="http://schemas.microsoft.com/office/drawing/2014/main" id="{0FD03EE1-5245-E3BE-0D0D-AB9472B47A70}"/>
              </a:ext>
            </a:extLst>
          </p:cNvPr>
          <p:cNvSpPr>
            <a:spLocks noGrp="1"/>
          </p:cNvSpPr>
          <p:nvPr>
            <p:ph idx="1"/>
          </p:nvPr>
        </p:nvSpPr>
        <p:spPr/>
        <p:txBody>
          <a:bodyPr>
            <a:normAutofit/>
          </a:bodyPr>
          <a:lstStyle/>
          <a:p>
            <a:pPr algn="l">
              <a:spcAft>
                <a:spcPts val="675"/>
              </a:spcAft>
              <a:buFont typeface="Wingdings" panose="05000000000000000000" pitchFamily="2" charset="2"/>
              <a:buChar char="Ø"/>
            </a:pPr>
            <a:r>
              <a:rPr lang="en-US" sz="1900" i="0" dirty="0">
                <a:solidFill>
                  <a:srgbClr val="000000"/>
                </a:solidFill>
                <a:effectLst/>
                <a:latin typeface="Helvetica Neue"/>
              </a:rPr>
              <a:t> </a:t>
            </a:r>
            <a:r>
              <a:rPr lang="en-US" sz="1900" b="1" i="0" dirty="0">
                <a:solidFill>
                  <a:srgbClr val="000000"/>
                </a:solidFill>
                <a:effectLst/>
                <a:latin typeface="Helvetica Neue"/>
              </a:rPr>
              <a:t>Ignored Columns</a:t>
            </a:r>
          </a:p>
          <a:p>
            <a:pPr lvl="1" algn="l">
              <a:spcAft>
                <a:spcPts val="675"/>
              </a:spcAft>
              <a:buFont typeface="Wingdings" panose="05000000000000000000" pitchFamily="2" charset="2"/>
              <a:buChar char="Ø"/>
            </a:pPr>
            <a:r>
              <a:rPr lang="en-US" sz="1900" i="0" dirty="0">
                <a:solidFill>
                  <a:srgbClr val="000000"/>
                </a:solidFill>
                <a:effectLst/>
                <a:latin typeface="Helvetica Neue"/>
              </a:rPr>
              <a:t>Customer Behavior Columns - Customer behavior variables generate post the approval of loan applications. Thus, these attributes will not be considered towards the loan approval/rejection process. So, these will be removed</a:t>
            </a:r>
          </a:p>
          <a:p>
            <a:pPr lvl="1" algn="l">
              <a:spcAft>
                <a:spcPts val="675"/>
              </a:spcAft>
              <a:buFont typeface="Wingdings" panose="05000000000000000000" pitchFamily="2" charset="2"/>
              <a:buChar char="Ø"/>
            </a:pPr>
            <a:endParaRPr lang="en-US" sz="1900" i="0" dirty="0">
              <a:solidFill>
                <a:srgbClr val="000000"/>
              </a:solidFill>
              <a:effectLst/>
              <a:latin typeface="Helvetica Neue"/>
            </a:endParaRPr>
          </a:p>
          <a:p>
            <a:pPr lvl="1" algn="l">
              <a:spcAft>
                <a:spcPts val="675"/>
              </a:spcAft>
              <a:buFont typeface="Wingdings" panose="05000000000000000000" pitchFamily="2" charset="2"/>
              <a:buChar char="Ø"/>
            </a:pPr>
            <a:endParaRPr lang="en-US" sz="1900" i="0" dirty="0">
              <a:solidFill>
                <a:srgbClr val="000000"/>
              </a:solidFill>
              <a:effectLst/>
              <a:latin typeface="Helvetica Neue"/>
            </a:endParaRPr>
          </a:p>
          <a:p>
            <a:pPr lvl="1" algn="l">
              <a:spcAft>
                <a:spcPts val="675"/>
              </a:spcAft>
              <a:buFont typeface="Wingdings" panose="05000000000000000000" pitchFamily="2" charset="2"/>
              <a:buChar char="Ø"/>
            </a:pPr>
            <a:r>
              <a:rPr lang="en-US" sz="1900" i="0" dirty="0">
                <a:solidFill>
                  <a:srgbClr val="000000"/>
                </a:solidFill>
                <a:effectLst/>
                <a:latin typeface="Helvetica Neue"/>
              </a:rPr>
              <a:t>Granular Data - Granular column like sub grade will be </a:t>
            </a:r>
            <a:r>
              <a:rPr lang="en-US" sz="1900" i="0" dirty="0" err="1">
                <a:solidFill>
                  <a:srgbClr val="000000"/>
                </a:solidFill>
                <a:effectLst/>
                <a:latin typeface="Helvetica Neue"/>
              </a:rPr>
              <a:t>removed.Columns</a:t>
            </a:r>
            <a:r>
              <a:rPr lang="en-US" sz="1900" i="0" dirty="0">
                <a:solidFill>
                  <a:srgbClr val="000000"/>
                </a:solidFill>
                <a:effectLst/>
                <a:latin typeface="Helvetica Neue"/>
              </a:rPr>
              <a:t> which describe next level of details which may not be required for the analysis as grade column can be used.</a:t>
            </a:r>
          </a:p>
          <a:p>
            <a:endParaRPr lang="en-IN" dirty="0"/>
          </a:p>
        </p:txBody>
      </p:sp>
      <p:pic>
        <p:nvPicPr>
          <p:cNvPr id="5" name="Picture 4">
            <a:extLst>
              <a:ext uri="{FF2B5EF4-FFF2-40B4-BE49-F238E27FC236}">
                <a16:creationId xmlns:a16="http://schemas.microsoft.com/office/drawing/2014/main" id="{E4E8330A-EE06-4798-3A9B-B3FCECD8B49E}"/>
              </a:ext>
            </a:extLst>
          </p:cNvPr>
          <p:cNvPicPr>
            <a:picLocks noChangeAspect="1"/>
          </p:cNvPicPr>
          <p:nvPr/>
        </p:nvPicPr>
        <p:blipFill>
          <a:blip r:embed="rId2"/>
          <a:stretch>
            <a:fillRect/>
          </a:stretch>
        </p:blipFill>
        <p:spPr>
          <a:xfrm>
            <a:off x="1136469" y="3167945"/>
            <a:ext cx="10173582" cy="708721"/>
          </a:xfrm>
          <a:prstGeom prst="rect">
            <a:avLst/>
          </a:prstGeom>
        </p:spPr>
      </p:pic>
    </p:spTree>
    <p:extLst>
      <p:ext uri="{BB962C8B-B14F-4D97-AF65-F5344CB8AC3E}">
        <p14:creationId xmlns:p14="http://schemas.microsoft.com/office/powerpoint/2010/main" val="353338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C00B-3251-D24E-9FC8-CB550BF08635}"/>
              </a:ext>
            </a:extLst>
          </p:cNvPr>
          <p:cNvSpPr>
            <a:spLocks noGrp="1"/>
          </p:cNvSpPr>
          <p:nvPr>
            <p:ph type="title"/>
          </p:nvPr>
        </p:nvSpPr>
        <p:spPr>
          <a:xfrm>
            <a:off x="643813" y="640080"/>
            <a:ext cx="9806474" cy="856138"/>
          </a:xfrm>
        </p:spPr>
        <p:txBody>
          <a:bodyPr>
            <a:normAutofit/>
          </a:bodyPr>
          <a:lstStyle/>
          <a:p>
            <a:r>
              <a:rPr lang="en-US" sz="3200" b="1" i="1" dirty="0">
                <a:latin typeface="Helvetica Neue"/>
              </a:rPr>
              <a:t>Data Cleaning and Preprocessing</a:t>
            </a:r>
          </a:p>
        </p:txBody>
      </p:sp>
      <p:sp>
        <p:nvSpPr>
          <p:cNvPr id="3" name="Content Placeholder 2">
            <a:extLst>
              <a:ext uri="{FF2B5EF4-FFF2-40B4-BE49-F238E27FC236}">
                <a16:creationId xmlns:a16="http://schemas.microsoft.com/office/drawing/2014/main" id="{53A9C306-EED7-F145-8F4F-E601E536DFA3}"/>
              </a:ext>
            </a:extLst>
          </p:cNvPr>
          <p:cNvSpPr>
            <a:spLocks noGrp="1"/>
          </p:cNvSpPr>
          <p:nvPr>
            <p:ph idx="1"/>
          </p:nvPr>
        </p:nvSpPr>
        <p:spPr/>
        <p:txBody>
          <a:bodyPr>
            <a:normAutofit lnSpcReduction="10000"/>
          </a:bodyPr>
          <a:lstStyle/>
          <a:p>
            <a:pPr marL="914400" lvl="1" indent="-457200">
              <a:buFont typeface="+mj-lt"/>
              <a:buAutoNum type="arabicPeriod"/>
            </a:pPr>
            <a:r>
              <a:rPr lang="en-US" sz="2000" dirty="0"/>
              <a:t>Load the CSV file in </a:t>
            </a:r>
            <a:r>
              <a:rPr lang="en-US" sz="2000" dirty="0" err="1"/>
              <a:t>loan_dataset</a:t>
            </a:r>
            <a:r>
              <a:rPr lang="en-US" sz="2000" dirty="0"/>
              <a:t> </a:t>
            </a:r>
            <a:r>
              <a:rPr lang="en-US" sz="2000" dirty="0" err="1"/>
              <a:t>dataframe</a:t>
            </a:r>
            <a:endParaRPr lang="en-US" sz="2000" dirty="0"/>
          </a:p>
          <a:p>
            <a:pPr marL="914400" lvl="1" indent="-457200">
              <a:buFont typeface="+mj-lt"/>
              <a:buAutoNum type="arabicPeriod"/>
            </a:pPr>
            <a:r>
              <a:rPr lang="en-US" sz="2000" dirty="0"/>
              <a:t>Remove all the columns that have just NA columns </a:t>
            </a:r>
          </a:p>
          <a:p>
            <a:pPr marL="914400" lvl="1" indent="-457200">
              <a:buFont typeface="+mj-lt"/>
              <a:buAutoNum type="arabicPeriod"/>
            </a:pPr>
            <a:r>
              <a:rPr lang="en-US" sz="2000" dirty="0"/>
              <a:t>Remove the current loan records</a:t>
            </a:r>
          </a:p>
          <a:p>
            <a:pPr marL="914400" lvl="1" indent="-457200">
              <a:buFont typeface="+mj-lt"/>
              <a:buAutoNum type="arabicPeriod"/>
            </a:pPr>
            <a:r>
              <a:rPr lang="en-US" sz="2000" dirty="0"/>
              <a:t>Remove all the columns which has more than 60 % missing values. </a:t>
            </a:r>
          </a:p>
          <a:p>
            <a:pPr marL="914400" lvl="1" indent="-457200">
              <a:buFont typeface="+mj-lt"/>
              <a:buAutoNum type="arabicPeriod"/>
            </a:pPr>
            <a:r>
              <a:rPr lang="en-US" sz="2000" dirty="0"/>
              <a:t>Remove ignored columns( behavioral and granular)</a:t>
            </a:r>
          </a:p>
          <a:p>
            <a:pPr marL="914400" lvl="1" indent="-457200">
              <a:buFont typeface="+mj-lt"/>
              <a:buAutoNum type="arabicPeriod"/>
            </a:pPr>
            <a:r>
              <a:rPr lang="en-US" sz="2000" dirty="0"/>
              <a:t>Remove description or textual columns</a:t>
            </a:r>
          </a:p>
          <a:p>
            <a:pPr marL="914400" lvl="1" indent="-457200">
              <a:buFont typeface="+mj-lt"/>
              <a:buAutoNum type="arabicPeriod"/>
            </a:pPr>
            <a:r>
              <a:rPr lang="en-US" sz="2000" dirty="0"/>
              <a:t>Remove behavioral columns</a:t>
            </a:r>
          </a:p>
          <a:p>
            <a:pPr marL="914400" lvl="1" indent="-457200">
              <a:buFont typeface="+mj-lt"/>
              <a:buAutoNum type="arabicPeriod"/>
            </a:pPr>
            <a:r>
              <a:rPr lang="en-US" sz="2000" dirty="0"/>
              <a:t>Remove </a:t>
            </a:r>
            <a:r>
              <a:rPr lang="en-US" sz="2000" dirty="0" err="1"/>
              <a:t>fund_amnt</a:t>
            </a:r>
            <a:r>
              <a:rPr lang="en-US" sz="2000" dirty="0"/>
              <a:t> and </a:t>
            </a:r>
            <a:r>
              <a:rPr lang="en-US" sz="2000" dirty="0" err="1"/>
              <a:t>fund_amnt_inv</a:t>
            </a:r>
            <a:r>
              <a:rPr lang="en-US" sz="2000" dirty="0"/>
              <a:t> as they have high positive correlation with loan </a:t>
            </a:r>
            <a:r>
              <a:rPr lang="en-US" sz="2000" dirty="0" err="1"/>
              <a:t>amnt</a:t>
            </a:r>
            <a:endParaRPr lang="en-US" sz="2000" dirty="0"/>
          </a:p>
          <a:p>
            <a:pPr marL="914400" lvl="1" indent="-457200">
              <a:buFont typeface="+mj-lt"/>
              <a:buAutoNum type="arabicPeriod"/>
            </a:pPr>
            <a:r>
              <a:rPr lang="en-US" sz="2000" dirty="0"/>
              <a:t>Fix the data discrepancy such as data type, blanks and duplicates.</a:t>
            </a:r>
          </a:p>
          <a:p>
            <a:pPr marL="914400" lvl="1" indent="-457200">
              <a:buFont typeface="+mj-lt"/>
              <a:buAutoNum type="arabicPeriod"/>
            </a:pPr>
            <a:r>
              <a:rPr lang="en-US" sz="2000" dirty="0"/>
              <a:t>Create bins/categories for loan characteristics.</a:t>
            </a:r>
          </a:p>
          <a:p>
            <a:pPr marL="914400" lvl="1" indent="-457200">
              <a:buFont typeface="+mj-lt"/>
              <a:buAutoNum type="arabicPeriod"/>
            </a:pPr>
            <a:r>
              <a:rPr lang="en-US" sz="2000" dirty="0"/>
              <a:t>Create derived columns from </a:t>
            </a:r>
            <a:r>
              <a:rPr lang="en-US" sz="2000" dirty="0" err="1"/>
              <a:t>Issue_date</a:t>
            </a:r>
            <a:r>
              <a:rPr lang="en-US" sz="2000" dirty="0"/>
              <a:t> to check year and month wise. </a:t>
            </a:r>
          </a:p>
          <a:p>
            <a:pPr marL="914400" lvl="1" indent="-457200">
              <a:buFont typeface="+mj-lt"/>
              <a:buAutoNum type="arabicPeriod"/>
            </a:pPr>
            <a:r>
              <a:rPr lang="en-US" sz="2000" dirty="0"/>
              <a:t>Concluded column required for analysis</a:t>
            </a:r>
          </a:p>
          <a:p>
            <a:pPr marL="914400" lvl="1" indent="-457200">
              <a:buFont typeface="+mj-lt"/>
              <a:buAutoNum type="arabicPeriod"/>
            </a:pPr>
            <a:r>
              <a:rPr lang="en-US" sz="2000" dirty="0"/>
              <a:t>Common function </a:t>
            </a:r>
            <a:endParaRPr lang="en-US" dirty="0"/>
          </a:p>
        </p:txBody>
      </p:sp>
    </p:spTree>
    <p:extLst>
      <p:ext uri="{BB962C8B-B14F-4D97-AF65-F5344CB8AC3E}">
        <p14:creationId xmlns:p14="http://schemas.microsoft.com/office/powerpoint/2010/main" val="2379790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1698</TotalTime>
  <Words>3669</Words>
  <Application>Microsoft Office PowerPoint</Application>
  <PresentationFormat>Widescreen</PresentationFormat>
  <Paragraphs>514</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DejaVu Sans</vt:lpstr>
      <vt:lpstr>Helvetica Neue</vt:lpstr>
      <vt:lpstr>Trebuchet MS</vt:lpstr>
      <vt:lpstr>Wingdings</vt:lpstr>
      <vt:lpstr>Office Theme</vt:lpstr>
      <vt:lpstr>LENDING CLUB CASE STUDY (EDA)</vt:lpstr>
      <vt:lpstr>Contents</vt:lpstr>
      <vt:lpstr>Business Objectives</vt:lpstr>
      <vt:lpstr>Data Description </vt:lpstr>
      <vt:lpstr>Problem solving methodology</vt:lpstr>
      <vt:lpstr>Data Understanding</vt:lpstr>
      <vt:lpstr>Data Understanding -II</vt:lpstr>
      <vt:lpstr>Data Understanding -III</vt:lpstr>
      <vt:lpstr>Data Cleaning and Preprocessing</vt:lpstr>
      <vt:lpstr>Univariate Analysis</vt:lpstr>
      <vt:lpstr>Univariate Analysis(Unordered categorical)</vt:lpstr>
      <vt:lpstr>Univariate Analysis(Unordered categorical)</vt:lpstr>
      <vt:lpstr>Univariate Analysis(Ordered categorical)</vt:lpstr>
      <vt:lpstr>Univariate Analysis(Ordered categorical)</vt:lpstr>
      <vt:lpstr>Univariate Analysis(Ordered categorical)</vt:lpstr>
      <vt:lpstr>Univariate Analysis(Quantitative)</vt:lpstr>
      <vt:lpstr>Univariate Analysis(Quantitative)</vt:lpstr>
      <vt:lpstr>Univariate Analysis(Quantitative)</vt:lpstr>
      <vt:lpstr>Univariate Analysis(Quantitative)</vt:lpstr>
      <vt:lpstr>Univariate Analysis(Quantitative)</vt:lpstr>
      <vt:lpstr>Univariate Analysis</vt:lpstr>
      <vt:lpstr>Univariate Analysis</vt:lpstr>
      <vt:lpstr>Bivariate Analysis</vt:lpstr>
      <vt:lpstr>Bivariate Analysis (Unordered Categorical)</vt:lpstr>
      <vt:lpstr>Bivariate Analysis (Unordered Categorical)</vt:lpstr>
      <vt:lpstr>Bivariate Analysis (Unordered Categorical)</vt:lpstr>
      <vt:lpstr>Bivariate Analysis (Unordered Categorical)</vt:lpstr>
      <vt:lpstr>Bivariate Analysis (Unordered Categorical)</vt:lpstr>
      <vt:lpstr>Bivariate Analysis (Ordered Categorical)</vt:lpstr>
      <vt:lpstr>Bivariate Analysis (Ordered Categorical)</vt:lpstr>
      <vt:lpstr>Bivariate Analysis (Ordered Categorical)</vt:lpstr>
      <vt:lpstr>Bivariate Analysis (Quantitative variable)</vt:lpstr>
      <vt:lpstr>Bivariate Analysis (Quantitative variable)</vt:lpstr>
      <vt:lpstr>Bivariate Analysis (Quantitative variable)</vt:lpstr>
      <vt:lpstr>Bivariate Analysis (Quantitative variable)</vt:lpstr>
      <vt:lpstr>Bivariate Analysis (Quantitative variable)</vt:lpstr>
      <vt:lpstr>Bivariate Analysis (Quantitative variable)</vt:lpstr>
      <vt:lpstr>Bivariate Analysis (Quantitative variable)</vt:lpstr>
      <vt:lpstr>Bivariate Analysis (Quantitative variable)</vt:lpstr>
      <vt:lpstr>Bivariate Analysis (Quantitative variable)</vt:lpstr>
      <vt:lpstr>Bivariate Analysis</vt:lpstr>
      <vt:lpstr>Bivariate Analysis</vt:lpstr>
      <vt:lpstr>Bivariate Analysis</vt:lpstr>
      <vt:lpstr>Multi Variant Analysis</vt:lpstr>
      <vt:lpstr>Multi Variant Analysis(Segmented)</vt:lpstr>
      <vt:lpstr>Multi Variant Analysis(Segmented)</vt:lpstr>
      <vt:lpstr>Multi Variant Analysis(Segmented)</vt:lpstr>
      <vt:lpstr>Multi Variant Analysis(Segmented)</vt:lpstr>
      <vt:lpstr>Multi Variant Analysis(Line plots)</vt:lpstr>
      <vt:lpstr>Multi Variant Analysis(Correlation) </vt:lpstr>
      <vt:lpstr>  Final Inference and Suggestions </vt:lpstr>
      <vt:lpstr>  Final Inference and Suggestions </vt:lpstr>
      <vt:lpstr>  Final Inference and Suggestions </vt:lpstr>
      <vt:lpstr>  Final Inference and Suggestions </vt:lpstr>
      <vt:lpstr>  Links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sharathshanker.kurup@gmail.com</cp:lastModifiedBy>
  <cp:revision>157</cp:revision>
  <dcterms:created xsi:type="dcterms:W3CDTF">2016-06-09T08:16:28Z</dcterms:created>
  <dcterms:modified xsi:type="dcterms:W3CDTF">2024-12-25T01:58:31Z</dcterms:modified>
</cp:coreProperties>
</file>