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9998FB-70F2-48BA-B37C-F30E7CC010D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86275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998FB-70F2-48BA-B37C-F30E7CC010D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86352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998FB-70F2-48BA-B37C-F30E7CC010D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183834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998FB-70F2-48BA-B37C-F30E7CC010D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5541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998FB-70F2-48BA-B37C-F30E7CC010D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92338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9998FB-70F2-48BA-B37C-F30E7CC010D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287563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9998FB-70F2-48BA-B37C-F30E7CC010D5}"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243470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9998FB-70F2-48BA-B37C-F30E7CC010D5}"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15489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998FB-70F2-48BA-B37C-F30E7CC010D5}"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30151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998FB-70F2-48BA-B37C-F30E7CC010D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193859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998FB-70F2-48BA-B37C-F30E7CC010D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35D67-FD05-44D8-89D0-0B48BE984FCF}" type="slidenum">
              <a:rPr lang="en-US" smtClean="0"/>
              <a:t>‹#›</a:t>
            </a:fld>
            <a:endParaRPr lang="en-US"/>
          </a:p>
        </p:txBody>
      </p:sp>
    </p:spTree>
    <p:extLst>
      <p:ext uri="{BB962C8B-B14F-4D97-AF65-F5344CB8AC3E}">
        <p14:creationId xmlns:p14="http://schemas.microsoft.com/office/powerpoint/2010/main" val="16511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998FB-70F2-48BA-B37C-F30E7CC010D5}"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35D67-FD05-44D8-89D0-0B48BE984FCF}" type="slidenum">
              <a:rPr lang="en-US" smtClean="0"/>
              <a:t>‹#›</a:t>
            </a:fld>
            <a:endParaRPr lang="en-US"/>
          </a:p>
        </p:txBody>
      </p:sp>
    </p:spTree>
    <p:extLst>
      <p:ext uri="{BB962C8B-B14F-4D97-AF65-F5344CB8AC3E}">
        <p14:creationId xmlns:p14="http://schemas.microsoft.com/office/powerpoint/2010/main" val="2452841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9488" y="312515"/>
            <a:ext cx="6466168" cy="1458412"/>
          </a:xfrm>
        </p:spPr>
        <p:txBody>
          <a:bodyPr>
            <a:normAutofit/>
          </a:bodyPr>
          <a:lstStyle/>
          <a:p>
            <a:r>
              <a:rPr lang="en-US" b="1" dirty="0" smtClean="0">
                <a:solidFill>
                  <a:schemeClr val="accent5">
                    <a:lumMod val="50000"/>
                  </a:schemeClr>
                </a:solidFill>
                <a:latin typeface="Times New Roman" panose="02020603050405020304" pitchFamily="18" charset="0"/>
                <a:cs typeface="Times New Roman" panose="02020603050405020304" pitchFamily="18" charset="0"/>
              </a:rPr>
              <a:t>PROJECT-I</a:t>
            </a:r>
            <a:endParaRPr lang="en-US"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51008" y="2043837"/>
            <a:ext cx="8692587" cy="1451717"/>
          </a:xfrm>
        </p:spPr>
        <p:txBody>
          <a:bodyPr>
            <a:norm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Deploy Three-Tier Architecture in AWS using </a:t>
            </a:r>
            <a:r>
              <a:rPr lang="en-US" sz="4000" b="1" dirty="0" err="1" smtClean="0">
                <a:solidFill>
                  <a:srgbClr val="C00000"/>
                </a:solidFill>
                <a:latin typeface="Times New Roman" panose="02020603050405020304" pitchFamily="18" charset="0"/>
                <a:cs typeface="Times New Roman" panose="02020603050405020304" pitchFamily="18" charset="0"/>
              </a:rPr>
              <a:t>Terraform</a:t>
            </a:r>
            <a:r>
              <a:rPr lang="en-US" sz="4000" b="1" dirty="0" smtClean="0">
                <a:solidFill>
                  <a:srgbClr val="C00000"/>
                </a:solidFill>
                <a:latin typeface="Times New Roman" panose="02020603050405020304" pitchFamily="18" charset="0"/>
                <a:cs typeface="Times New Roman" panose="02020603050405020304" pitchFamily="18" charset="0"/>
              </a:rPr>
              <a:t> </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4" name="AutoShape 2" descr="Terraform - Visual Studio Marketpl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19443" y="34724"/>
            <a:ext cx="2009113" cy="2009113"/>
          </a:xfrm>
          <a:prstGeom prst="rect">
            <a:avLst/>
          </a:prstGeom>
        </p:spPr>
      </p:pic>
      <p:pic>
        <p:nvPicPr>
          <p:cNvPr id="6" name="Picture 5"/>
          <p:cNvPicPr>
            <a:picLocks noChangeAspect="1"/>
          </p:cNvPicPr>
          <p:nvPr/>
        </p:nvPicPr>
        <p:blipFill>
          <a:blip r:embed="rId3"/>
          <a:stretch>
            <a:fillRect/>
          </a:stretch>
        </p:blipFill>
        <p:spPr>
          <a:xfrm>
            <a:off x="3413532" y="3738623"/>
            <a:ext cx="4940530" cy="2613890"/>
          </a:xfrm>
          <a:prstGeom prst="rect">
            <a:avLst/>
          </a:prstGeom>
        </p:spPr>
      </p:pic>
      <p:sp>
        <p:nvSpPr>
          <p:cNvPr id="7" name="TextBox 6"/>
          <p:cNvSpPr txBox="1"/>
          <p:nvPr/>
        </p:nvSpPr>
        <p:spPr>
          <a:xfrm>
            <a:off x="8997350" y="6236897"/>
            <a:ext cx="2562045" cy="523220"/>
          </a:xfrm>
          <a:prstGeom prst="rect">
            <a:avLst/>
          </a:prstGeom>
          <a:noFill/>
        </p:spPr>
        <p:txBody>
          <a:bodyPr wrap="square" rtlCol="0">
            <a:spAutoFit/>
          </a:bodyPr>
          <a:lstStyle/>
          <a:p>
            <a:r>
              <a:rPr lang="en-US" sz="2800" b="1" dirty="0" smtClean="0">
                <a:solidFill>
                  <a:srgbClr val="7030A0"/>
                </a:solidFill>
                <a:latin typeface="Times New Roman" panose="02020603050405020304" pitchFamily="18" charset="0"/>
                <a:cs typeface="Times New Roman" panose="02020603050405020304" pitchFamily="18" charset="0"/>
              </a:rPr>
              <a:t>-Gollena Vinay</a:t>
            </a:r>
            <a:endParaRPr lang="en-US" sz="2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400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919" y="497711"/>
            <a:ext cx="2164466" cy="1183452"/>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Results </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t>1</a:t>
            </a:r>
            <a:r>
              <a:rPr lang="en-US" baseline="30000" dirty="0" smtClean="0"/>
              <a:t>st</a:t>
            </a:r>
            <a:r>
              <a:rPr lang="en-US" dirty="0" smtClean="0"/>
              <a:t> instance</a:t>
            </a:r>
            <a:endParaRPr lang="en-US" dirty="0"/>
          </a:p>
        </p:txBody>
      </p:sp>
      <p:sp>
        <p:nvSpPr>
          <p:cNvPr id="5" name="Text Placeholder 4"/>
          <p:cNvSpPr>
            <a:spLocks noGrp="1"/>
          </p:cNvSpPr>
          <p:nvPr>
            <p:ph type="body" sz="quarter" idx="3"/>
          </p:nvPr>
        </p:nvSpPr>
        <p:spPr/>
        <p:txBody>
          <a:bodyPr/>
          <a:lstStyle/>
          <a:p>
            <a:r>
              <a:rPr lang="en-US" dirty="0" smtClean="0"/>
              <a:t>2</a:t>
            </a:r>
            <a:r>
              <a:rPr lang="en-US" baseline="30000" dirty="0" smtClean="0"/>
              <a:t>nd</a:t>
            </a:r>
            <a:r>
              <a:rPr lang="en-US" dirty="0" smtClean="0"/>
              <a:t> instance</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905881"/>
            <a:ext cx="5157787" cy="2882975"/>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888866"/>
            <a:ext cx="5183188" cy="2917006"/>
          </a:xfrm>
        </p:spPr>
      </p:pic>
    </p:spTree>
    <p:extLst>
      <p:ext uri="{BB962C8B-B14F-4D97-AF65-F5344CB8AC3E}">
        <p14:creationId xmlns:p14="http://schemas.microsoft.com/office/powerpoint/2010/main" val="148058823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card, Appreciation, Gratit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70" y="1018573"/>
            <a:ext cx="8019598" cy="44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0599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310" y="289368"/>
            <a:ext cx="2708477" cy="1284790"/>
          </a:xfrm>
        </p:spPr>
        <p:txBody>
          <a:bodyPr>
            <a:normAutofit/>
          </a:bodyPr>
          <a:lstStyle/>
          <a:p>
            <a:r>
              <a:rPr lang="en-US" sz="3200" dirty="0" smtClean="0">
                <a:solidFill>
                  <a:schemeClr val="accent5"/>
                </a:solidFill>
                <a:latin typeface="Times New Roman" panose="02020603050405020304" pitchFamily="18" charset="0"/>
                <a:cs typeface="Times New Roman" panose="02020603050405020304" pitchFamily="18" charset="0"/>
              </a:rPr>
              <a:t>Prerequisites: </a:t>
            </a:r>
            <a:endParaRPr lang="en-US" sz="32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Basic knowledge of AWS &amp; </a:t>
            </a:r>
            <a:r>
              <a:rPr lang="en-US" sz="2400" dirty="0" err="1" smtClean="0">
                <a:latin typeface="Times New Roman" panose="02020603050405020304" pitchFamily="18" charset="0"/>
                <a:cs typeface="Times New Roman" panose="02020603050405020304" pitchFamily="18" charset="0"/>
              </a:rPr>
              <a:t>Terraform</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AWS account.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 AM user. </a:t>
            </a:r>
          </a:p>
          <a:p>
            <a:pPr>
              <a:buFont typeface="Wingdings" panose="05000000000000000000" pitchFamily="2" charset="2"/>
              <a:buChar char="ü"/>
            </a:pPr>
            <a:r>
              <a:rPr lang="en-US" sz="2400" dirty="0" err="1" smtClean="0">
                <a:latin typeface="Times New Roman" panose="02020603050405020304" pitchFamily="18" charset="0"/>
                <a:cs typeface="Times New Roman" panose="02020603050405020304" pitchFamily="18" charset="0"/>
              </a:rPr>
              <a:t>GitHub</a:t>
            </a:r>
            <a:r>
              <a:rPr lang="en-US" sz="2400" dirty="0" smtClean="0">
                <a:latin typeface="Times New Roman" panose="02020603050405020304" pitchFamily="18" charset="0"/>
                <a:cs typeface="Times New Roman" panose="02020603050405020304" pitchFamily="18" charset="0"/>
              </a:rPr>
              <a:t> account.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AWS Access &amp; Secret key.</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5357" y="2164466"/>
            <a:ext cx="3995316" cy="2334540"/>
          </a:xfrm>
          <a:prstGeom prst="rect">
            <a:avLst/>
          </a:prstGeom>
        </p:spPr>
      </p:pic>
    </p:spTree>
    <p:extLst>
      <p:ext uri="{BB962C8B-B14F-4D97-AF65-F5344CB8AC3E}">
        <p14:creationId xmlns:p14="http://schemas.microsoft.com/office/powerpoint/2010/main" val="773817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17470" y="365125"/>
            <a:ext cx="4925993" cy="1058561"/>
          </a:xfrm>
        </p:spPr>
        <p:txBody>
          <a:bodyPr>
            <a:normAutofit/>
          </a:bodyPr>
          <a:lstStyle/>
          <a:p>
            <a:r>
              <a:rPr lang="en-US" sz="3200" dirty="0" smtClean="0">
                <a:solidFill>
                  <a:srgbClr val="00B050"/>
                </a:solidFill>
                <a:latin typeface="Times New Roman" panose="02020603050405020304" pitchFamily="18" charset="0"/>
                <a:cs typeface="Times New Roman" panose="02020603050405020304" pitchFamily="18" charset="0"/>
              </a:rPr>
              <a:t>List of Steps in the Pipeline</a:t>
            </a:r>
            <a:endParaRPr lang="en-US" sz="32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Create a provider file. </a:t>
            </a:r>
          </a:p>
          <a:p>
            <a:r>
              <a:rPr lang="en-US" sz="2400" dirty="0" smtClean="0">
                <a:latin typeface="Times New Roman" panose="02020603050405020304" pitchFamily="18" charset="0"/>
                <a:cs typeface="Times New Roman" panose="02020603050405020304" pitchFamily="18" charset="0"/>
              </a:rPr>
              <a:t>Create a variable file. </a:t>
            </a:r>
          </a:p>
          <a:p>
            <a:r>
              <a:rPr lang="en-US" sz="2400" dirty="0" smtClean="0">
                <a:latin typeface="Times New Roman" panose="02020603050405020304" pitchFamily="18" charset="0"/>
                <a:cs typeface="Times New Roman" panose="02020603050405020304" pitchFamily="18" charset="0"/>
              </a:rPr>
              <a:t>Create a file for VPC. </a:t>
            </a:r>
          </a:p>
          <a:p>
            <a:r>
              <a:rPr lang="en-US" sz="2400" dirty="0" smtClean="0">
                <a:latin typeface="Times New Roman" panose="02020603050405020304" pitchFamily="18" charset="0"/>
                <a:cs typeface="Times New Roman" panose="02020603050405020304" pitchFamily="18" charset="0"/>
              </a:rPr>
              <a:t>Create a file for subnet.</a:t>
            </a:r>
          </a:p>
          <a:p>
            <a:r>
              <a:rPr lang="en-US" sz="2400" dirty="0" smtClean="0">
                <a:latin typeface="Times New Roman" panose="02020603050405020304" pitchFamily="18" charset="0"/>
                <a:cs typeface="Times New Roman" panose="02020603050405020304" pitchFamily="18" charset="0"/>
              </a:rPr>
              <a:t>Create a file for Internet </a:t>
            </a:r>
            <a:r>
              <a:rPr lang="en-US" sz="2400" dirty="0" err="1" smtClean="0">
                <a:latin typeface="Times New Roman" panose="02020603050405020304" pitchFamily="18" charset="0"/>
                <a:cs typeface="Times New Roman" panose="02020603050405020304" pitchFamily="18" charset="0"/>
              </a:rPr>
              <a:t>gatway</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Create a file for Route table.</a:t>
            </a:r>
          </a:p>
          <a:p>
            <a:r>
              <a:rPr lang="en-US" sz="2400" dirty="0" smtClean="0">
                <a:latin typeface="Times New Roman" panose="02020603050405020304" pitchFamily="18" charset="0"/>
                <a:cs typeface="Times New Roman" panose="02020603050405020304" pitchFamily="18" charset="0"/>
              </a:rPr>
              <a:t>Create a user data files. </a:t>
            </a:r>
          </a:p>
          <a:p>
            <a:r>
              <a:rPr lang="en-US" sz="2400" dirty="0" smtClean="0">
                <a:latin typeface="Times New Roman" panose="02020603050405020304" pitchFamily="18" charset="0"/>
                <a:cs typeface="Times New Roman" panose="02020603050405020304" pitchFamily="18" charset="0"/>
              </a:rPr>
              <a:t>Create a file for EC2 instances. </a:t>
            </a:r>
          </a:p>
          <a:p>
            <a:r>
              <a:rPr lang="en-US" sz="2400" dirty="0" smtClean="0">
                <a:latin typeface="Times New Roman" panose="02020603050405020304" pitchFamily="18" charset="0"/>
                <a:cs typeface="Times New Roman" panose="02020603050405020304" pitchFamily="18" charset="0"/>
              </a:rPr>
              <a:t>Create a file for Security groups for the front-end tier. </a:t>
            </a:r>
          </a:p>
          <a:p>
            <a:endParaRPr lang="en-US"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a:bodyPr>
          <a:lstStyle/>
          <a:p>
            <a:r>
              <a:rPr lang="en-US" sz="2400" dirty="0" smtClean="0">
                <a:latin typeface="Times New Roman" panose="02020603050405020304" pitchFamily="18" charset="0"/>
                <a:cs typeface="Times New Roman" panose="02020603050405020304" pitchFamily="18" charset="0"/>
              </a:rPr>
              <a:t>Create a file for security groups for database tier. </a:t>
            </a:r>
          </a:p>
          <a:p>
            <a:r>
              <a:rPr lang="en-US" sz="2400" dirty="0" smtClean="0">
                <a:latin typeface="Times New Roman" panose="02020603050405020304" pitchFamily="18" charset="0"/>
                <a:cs typeface="Times New Roman" panose="02020603050405020304" pitchFamily="18" charset="0"/>
              </a:rPr>
              <a:t>Create a file for Application load balancer. </a:t>
            </a:r>
          </a:p>
          <a:p>
            <a:r>
              <a:rPr lang="en-US" sz="2400" dirty="0" smtClean="0">
                <a:latin typeface="Times New Roman" panose="02020603050405020304" pitchFamily="18" charset="0"/>
                <a:cs typeface="Times New Roman" panose="02020603050405020304" pitchFamily="18" charset="0"/>
              </a:rPr>
              <a:t>Create a file for Auto scaling group.</a:t>
            </a:r>
          </a:p>
          <a:p>
            <a:r>
              <a:rPr lang="en-US" sz="2400" dirty="0" smtClean="0">
                <a:latin typeface="Times New Roman" panose="02020603050405020304" pitchFamily="18" charset="0"/>
                <a:cs typeface="Times New Roman" panose="02020603050405020304" pitchFamily="18" charset="0"/>
              </a:rPr>
              <a:t>Create a file for the RDS instance.</a:t>
            </a:r>
          </a:p>
          <a:p>
            <a:r>
              <a:rPr lang="en-US" sz="2400" dirty="0" smtClean="0">
                <a:latin typeface="Times New Roman" panose="02020603050405020304" pitchFamily="18" charset="0"/>
                <a:cs typeface="Times New Roman" panose="02020603050405020304" pitchFamily="18" charset="0"/>
              </a:rPr>
              <a:t>Create a file for outputs. </a:t>
            </a:r>
          </a:p>
          <a:p>
            <a:r>
              <a:rPr lang="en-US" sz="2400" dirty="0" smtClean="0">
                <a:latin typeface="Times New Roman" panose="02020603050405020304" pitchFamily="18" charset="0"/>
                <a:cs typeface="Times New Roman" panose="02020603050405020304" pitchFamily="18" charset="0"/>
              </a:rPr>
              <a:t>Verify the resources.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66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94613" y="1"/>
            <a:ext cx="4826644" cy="1597305"/>
          </a:xfrm>
        </p:spPr>
        <p:txBody>
          <a:bodyPr>
            <a:normAutofit/>
          </a:bodyPr>
          <a:lstStyle/>
          <a:p>
            <a:r>
              <a:rPr lang="en-US" sz="3200" dirty="0" smtClean="0">
                <a:solidFill>
                  <a:srgbClr val="7030A0"/>
                </a:solidFill>
                <a:latin typeface="Times New Roman" panose="02020603050405020304" pitchFamily="18" charset="0"/>
                <a:cs typeface="Times New Roman" panose="02020603050405020304" pitchFamily="18" charset="0"/>
              </a:rPr>
              <a:t>Provider and Variables</a:t>
            </a:r>
            <a:endParaRPr lang="en-US" sz="3200" dirty="0">
              <a:solidFill>
                <a:srgbClr val="7030A0"/>
              </a:solidFill>
              <a:latin typeface="Times New Roman" panose="02020603050405020304" pitchFamily="18" charset="0"/>
              <a:cs typeface="Times New Roman" panose="02020603050405020304" pitchFamily="18" charset="0"/>
            </a:endParaRPr>
          </a:p>
        </p:txBody>
      </p:sp>
      <p:pic>
        <p:nvPicPr>
          <p:cNvPr id="15" name="Content Placeholder 14"/>
          <p:cNvPicPr>
            <a:picLocks noGrp="1" noChangeAspect="1"/>
          </p:cNvPicPr>
          <p:nvPr>
            <p:ph sz="half" idx="1"/>
          </p:nvPr>
        </p:nvPicPr>
        <p:blipFill>
          <a:blip r:embed="rId2"/>
          <a:stretch>
            <a:fillRect/>
          </a:stretch>
        </p:blipFill>
        <p:spPr>
          <a:xfrm>
            <a:off x="1584569" y="4165966"/>
            <a:ext cx="4511431" cy="123454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8535227" y="1690688"/>
            <a:ext cx="2262412" cy="4348163"/>
          </a:xfrm>
          <a:prstGeom prst="rect">
            <a:avLst/>
          </a:prstGeom>
        </p:spPr>
      </p:pic>
    </p:spTree>
    <p:extLst>
      <p:ext uri="{BB962C8B-B14F-4D97-AF65-F5344CB8AC3E}">
        <p14:creationId xmlns:p14="http://schemas.microsoft.com/office/powerpoint/2010/main" val="48200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719" y="0"/>
            <a:ext cx="8634521" cy="1175704"/>
          </a:xfrm>
        </p:spPr>
        <p:txBody>
          <a:bodyPr>
            <a:normAutofit/>
          </a:bodyPr>
          <a:lstStyle/>
          <a:p>
            <a:r>
              <a:rPr lang="en-US" sz="3200" dirty="0" smtClean="0">
                <a:solidFill>
                  <a:srgbClr val="00B050"/>
                </a:solidFill>
                <a:latin typeface="Times New Roman" panose="02020603050405020304" pitchFamily="18" charset="0"/>
                <a:cs typeface="Times New Roman" panose="02020603050405020304" pitchFamily="18" charset="0"/>
              </a:rPr>
              <a:t>VPC ,</a:t>
            </a:r>
            <a:r>
              <a:rPr lang="en-US" sz="3200" dirty="0" err="1" smtClean="0">
                <a:solidFill>
                  <a:srgbClr val="00B050"/>
                </a:solidFill>
                <a:latin typeface="Times New Roman" panose="02020603050405020304" pitchFamily="18" charset="0"/>
                <a:cs typeface="Times New Roman" panose="02020603050405020304" pitchFamily="18" charset="0"/>
              </a:rPr>
              <a:t>Subnets,Internet</a:t>
            </a:r>
            <a:r>
              <a:rPr lang="en-US" sz="3200" dirty="0" smtClean="0">
                <a:solidFill>
                  <a:srgbClr val="00B050"/>
                </a:solidFill>
                <a:latin typeface="Times New Roman" panose="02020603050405020304" pitchFamily="18" charset="0"/>
                <a:cs typeface="Times New Roman" panose="02020603050405020304" pitchFamily="18" charset="0"/>
              </a:rPr>
              <a:t> Gateway and Route Table</a:t>
            </a:r>
            <a:endParaRPr lang="en-US"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457" y="1300480"/>
            <a:ext cx="11899086" cy="4876483"/>
          </a:xfrm>
        </p:spPr>
        <p:txBody>
          <a:bodyPr>
            <a:normAutofit/>
          </a:bodyPr>
          <a:lstStyle/>
          <a:p>
            <a:r>
              <a:rPr lang="en-US" sz="2400" dirty="0" smtClean="0">
                <a:latin typeface="Times New Roman" panose="02020603050405020304" pitchFamily="18" charset="0"/>
                <a:cs typeface="Times New Roman" panose="02020603050405020304" pitchFamily="18" charset="0"/>
              </a:rPr>
              <a:t>A VPC provides an isolated virtual network, subnets divide it into manageable segments, an Internet Gateway enables internet connectivity for public subnets, and a Route Table directs traffic flow within the VPC and to external resources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503" y="2796084"/>
            <a:ext cx="2920928" cy="1616571"/>
          </a:xfrm>
          <a:prstGeom prst="rect">
            <a:avLst/>
          </a:prstGeom>
        </p:spPr>
      </p:pic>
      <p:pic>
        <p:nvPicPr>
          <p:cNvPr id="6" name="Picture 5"/>
          <p:cNvPicPr>
            <a:picLocks noChangeAspect="1"/>
          </p:cNvPicPr>
          <p:nvPr/>
        </p:nvPicPr>
        <p:blipFill>
          <a:blip r:embed="rId3"/>
          <a:stretch>
            <a:fillRect/>
          </a:stretch>
        </p:blipFill>
        <p:spPr>
          <a:xfrm>
            <a:off x="146457" y="5080890"/>
            <a:ext cx="3591324" cy="736947"/>
          </a:xfrm>
          <a:prstGeom prst="rect">
            <a:avLst/>
          </a:prstGeom>
        </p:spPr>
      </p:pic>
      <p:pic>
        <p:nvPicPr>
          <p:cNvPr id="7" name="Picture 6"/>
          <p:cNvPicPr>
            <a:picLocks noChangeAspect="1"/>
          </p:cNvPicPr>
          <p:nvPr/>
        </p:nvPicPr>
        <p:blipFill>
          <a:blip r:embed="rId4"/>
          <a:stretch>
            <a:fillRect/>
          </a:stretch>
        </p:blipFill>
        <p:spPr>
          <a:xfrm>
            <a:off x="7826670" y="2796084"/>
            <a:ext cx="2050849" cy="3198604"/>
          </a:xfrm>
          <a:prstGeom prst="rect">
            <a:avLst/>
          </a:prstGeom>
        </p:spPr>
      </p:pic>
      <p:pic>
        <p:nvPicPr>
          <p:cNvPr id="9" name="Picture 8"/>
          <p:cNvPicPr>
            <a:picLocks noChangeAspect="1"/>
          </p:cNvPicPr>
          <p:nvPr/>
        </p:nvPicPr>
        <p:blipFill>
          <a:blip r:embed="rId5"/>
          <a:stretch>
            <a:fillRect/>
          </a:stretch>
        </p:blipFill>
        <p:spPr>
          <a:xfrm>
            <a:off x="9923062" y="2812054"/>
            <a:ext cx="2137662" cy="3201202"/>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3331" y="2796084"/>
            <a:ext cx="3942272" cy="2232414"/>
          </a:xfrm>
          <a:prstGeom prst="rect">
            <a:avLst/>
          </a:prstGeom>
        </p:spPr>
      </p:pic>
    </p:spTree>
    <p:extLst>
      <p:ext uri="{BB962C8B-B14F-4D97-AF65-F5344CB8AC3E}">
        <p14:creationId xmlns:p14="http://schemas.microsoft.com/office/powerpoint/2010/main" val="331726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346" y="1"/>
            <a:ext cx="7582041" cy="1690688"/>
          </a:xfrm>
        </p:spPr>
        <p:txBody>
          <a:bodyPr>
            <a:normAutofit/>
          </a:bodyPr>
          <a:lstStyle/>
          <a:p>
            <a:r>
              <a:rPr lang="en-US" sz="3600" dirty="0" smtClean="0">
                <a:solidFill>
                  <a:srgbClr val="FF0000"/>
                </a:solidFill>
                <a:latin typeface="Times New Roman" panose="02020603050405020304" pitchFamily="18" charset="0"/>
                <a:cs typeface="Times New Roman" panose="02020603050405020304" pitchFamily="18" charset="0"/>
              </a:rPr>
              <a:t>Security groups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681163"/>
            <a:ext cx="5157787" cy="411797"/>
          </a:xfrm>
        </p:spPr>
        <p:txBody>
          <a:bodyPr>
            <a:normAutofit lnSpcReduction="10000"/>
          </a:bodyPr>
          <a:lstStyle/>
          <a:p>
            <a:r>
              <a:rPr lang="en-US" dirty="0" smtClean="0"/>
              <a:t>Front-end tier</a:t>
            </a:r>
            <a:endParaRPr lang="en-US" dirty="0"/>
          </a:p>
        </p:txBody>
      </p:sp>
      <p:sp>
        <p:nvSpPr>
          <p:cNvPr id="4" name="Content Placeholder 3"/>
          <p:cNvSpPr>
            <a:spLocks noGrp="1"/>
          </p:cNvSpPr>
          <p:nvPr>
            <p:ph sz="half" idx="2"/>
          </p:nvPr>
        </p:nvSpPr>
        <p:spPr>
          <a:xfrm>
            <a:off x="839788" y="2092960"/>
            <a:ext cx="5157787" cy="4096703"/>
          </a:xfrm>
        </p:spPr>
        <p:txBody>
          <a:bodyPr>
            <a:normAutofit/>
          </a:bodyPr>
          <a:lstStyle/>
          <a:p>
            <a:r>
              <a:rPr lang="en-US" sz="2200" dirty="0" smtClean="0">
                <a:latin typeface="Times New Roman" panose="02020603050405020304" pitchFamily="18" charset="0"/>
                <a:cs typeface="Times New Roman" panose="02020603050405020304" pitchFamily="18" charset="0"/>
              </a:rPr>
              <a:t>Security groups for the front-end tier allow inbound traffic on ports 22 (SSH), 80 (HTTP), and 443 (HTTPS).</a:t>
            </a:r>
            <a:endParaRPr lang="en-US" sz="22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72200" y="1681163"/>
            <a:ext cx="5183188" cy="411797"/>
          </a:xfrm>
        </p:spPr>
        <p:txBody>
          <a:bodyPr>
            <a:normAutofit lnSpcReduction="10000"/>
          </a:bodyPr>
          <a:lstStyle/>
          <a:p>
            <a:r>
              <a:rPr lang="en-US" dirty="0" smtClean="0"/>
              <a:t>Database tier</a:t>
            </a:r>
            <a:endParaRPr lang="en-US" dirty="0"/>
          </a:p>
        </p:txBody>
      </p:sp>
      <p:sp>
        <p:nvSpPr>
          <p:cNvPr id="6" name="Content Placeholder 5"/>
          <p:cNvSpPr>
            <a:spLocks noGrp="1"/>
          </p:cNvSpPr>
          <p:nvPr>
            <p:ph sz="quarter" idx="4"/>
          </p:nvPr>
        </p:nvSpPr>
        <p:spPr>
          <a:xfrm>
            <a:off x="6172200" y="2092960"/>
            <a:ext cx="5183188" cy="4096703"/>
          </a:xfrm>
        </p:spPr>
        <p:txBody>
          <a:bodyPr>
            <a:normAutofit/>
          </a:bodyPr>
          <a:lstStyle/>
          <a:p>
            <a:r>
              <a:rPr lang="en-US" sz="2200" dirty="0" smtClean="0">
                <a:latin typeface="Times New Roman" panose="02020603050405020304" pitchFamily="18" charset="0"/>
                <a:cs typeface="Times New Roman" panose="02020603050405020304" pitchFamily="18" charset="0"/>
              </a:rPr>
              <a:t>while the database tier permits access on ports 3306 (MySQL) and 32768 (custom application traffic) from the front-end servers</a:t>
            </a:r>
            <a:endParaRPr lang="en-US"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432560" y="3147905"/>
            <a:ext cx="1798320" cy="344403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2323" y="3371851"/>
            <a:ext cx="5325609" cy="2995655"/>
          </a:xfrm>
          <a:prstGeom prst="rect">
            <a:avLst/>
          </a:prstGeom>
        </p:spPr>
      </p:pic>
    </p:spTree>
    <p:extLst>
      <p:ext uri="{BB962C8B-B14F-4D97-AF65-F5344CB8AC3E}">
        <p14:creationId xmlns:p14="http://schemas.microsoft.com/office/powerpoint/2010/main" val="256957098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463" y="1"/>
            <a:ext cx="5392774" cy="1208163"/>
          </a:xfrm>
        </p:spPr>
        <p:txBody>
          <a:bodyPr>
            <a:norm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Data files and ec2 </a:t>
            </a:r>
            <a:r>
              <a:rPr lang="en-US" sz="3200" dirty="0">
                <a:solidFill>
                  <a:schemeClr val="accent1"/>
                </a:solidFill>
                <a:latin typeface="Times New Roman" panose="02020603050405020304" pitchFamily="18" charset="0"/>
                <a:cs typeface="Times New Roman" panose="02020603050405020304" pitchFamily="18" charset="0"/>
              </a:rPr>
              <a:t>i</a:t>
            </a:r>
            <a:r>
              <a:rPr lang="en-US" sz="3200" dirty="0" smtClean="0">
                <a:solidFill>
                  <a:schemeClr val="accent1"/>
                </a:solidFill>
                <a:latin typeface="Times New Roman" panose="02020603050405020304" pitchFamily="18" charset="0"/>
                <a:cs typeface="Times New Roman" panose="02020603050405020304" pitchFamily="18" charset="0"/>
              </a:rPr>
              <a:t>nstances:</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0390" y="1122744"/>
            <a:ext cx="11821610" cy="5555848"/>
          </a:xfrm>
        </p:spPr>
        <p:txBody>
          <a:bodyPr>
            <a:normAutofit/>
          </a:bodyPr>
          <a:lstStyle/>
          <a:p>
            <a:r>
              <a:rPr lang="en-US" sz="2400" dirty="0" smtClean="0">
                <a:latin typeface="Times New Roman" panose="02020603050405020304" pitchFamily="18" charset="0"/>
                <a:cs typeface="Times New Roman" panose="02020603050405020304" pitchFamily="18" charset="0"/>
              </a:rPr>
              <a:t>An EC2 instance is a virtual server in Amazon's Elastic Compute Cloud that can run applications and workloads. It offers flexible computing capacity, allowing users to scale resources up or down based on demand.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Data file-1                                                           Instances                             Results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Data file-2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6763" y="2705473"/>
            <a:ext cx="3243532" cy="1611026"/>
          </a:xfrm>
          <a:prstGeom prst="rect">
            <a:avLst/>
          </a:prstGeom>
        </p:spPr>
      </p:pic>
      <p:pic>
        <p:nvPicPr>
          <p:cNvPr id="9" name="Picture 8"/>
          <p:cNvPicPr>
            <a:picLocks noChangeAspect="1"/>
          </p:cNvPicPr>
          <p:nvPr/>
        </p:nvPicPr>
        <p:blipFill>
          <a:blip r:embed="rId3"/>
          <a:stretch>
            <a:fillRect/>
          </a:stretch>
        </p:blipFill>
        <p:spPr>
          <a:xfrm>
            <a:off x="706820" y="5000937"/>
            <a:ext cx="4123972" cy="1796582"/>
          </a:xfrm>
          <a:prstGeom prst="rect">
            <a:avLst/>
          </a:prstGeom>
        </p:spPr>
      </p:pic>
      <p:pic>
        <p:nvPicPr>
          <p:cNvPr id="10" name="Picture 9"/>
          <p:cNvPicPr>
            <a:picLocks noChangeAspect="1"/>
          </p:cNvPicPr>
          <p:nvPr/>
        </p:nvPicPr>
        <p:blipFill>
          <a:blip r:embed="rId4"/>
          <a:stretch>
            <a:fillRect/>
          </a:stretch>
        </p:blipFill>
        <p:spPr>
          <a:xfrm>
            <a:off x="4546668" y="2710217"/>
            <a:ext cx="3322608" cy="1767993"/>
          </a:xfrm>
          <a:prstGeom prst="rect">
            <a:avLst/>
          </a:prstGeom>
        </p:spPr>
      </p:pic>
      <p:pic>
        <p:nvPicPr>
          <p:cNvPr id="11" name="Picture 10"/>
          <p:cNvPicPr>
            <a:picLocks noChangeAspect="1"/>
          </p:cNvPicPr>
          <p:nvPr/>
        </p:nvPicPr>
        <p:blipFill>
          <a:blip r:embed="rId5"/>
          <a:stretch>
            <a:fillRect/>
          </a:stretch>
        </p:blipFill>
        <p:spPr>
          <a:xfrm>
            <a:off x="4975045" y="4884733"/>
            <a:ext cx="3863675" cy="1912786"/>
          </a:xfrm>
          <a:prstGeom prst="rect">
            <a:avLst/>
          </a:prstGeom>
        </p:spPr>
      </p:pic>
      <p:pic>
        <p:nvPicPr>
          <p:cNvPr id="12" name="Picture 11"/>
          <p:cNvPicPr>
            <a:picLocks noChangeAspect="1"/>
          </p:cNvPicPr>
          <p:nvPr/>
        </p:nvPicPr>
        <p:blipFill>
          <a:blip r:embed="rId6"/>
          <a:stretch>
            <a:fillRect/>
          </a:stretch>
        </p:blipFill>
        <p:spPr>
          <a:xfrm>
            <a:off x="8335649" y="3594213"/>
            <a:ext cx="3582857" cy="872649"/>
          </a:xfrm>
          <a:prstGeom prst="rect">
            <a:avLst/>
          </a:prstGeom>
        </p:spPr>
      </p:pic>
    </p:spTree>
    <p:extLst>
      <p:ext uri="{BB962C8B-B14F-4D97-AF65-F5344CB8AC3E}">
        <p14:creationId xmlns:p14="http://schemas.microsoft.com/office/powerpoint/2010/main" val="428144566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073" y="0"/>
            <a:ext cx="6038926" cy="1127760"/>
          </a:xfrm>
        </p:spPr>
        <p:txBody>
          <a:bodyPr>
            <a:normAutofit/>
          </a:bodyPr>
          <a:lstStyle/>
          <a:p>
            <a:r>
              <a:rPr lang="en-US" sz="3200" dirty="0" smtClean="0">
                <a:solidFill>
                  <a:srgbClr val="002060"/>
                </a:solidFill>
                <a:latin typeface="Times New Roman" panose="02020603050405020304" pitchFamily="18" charset="0"/>
                <a:cs typeface="Times New Roman" panose="02020603050405020304" pitchFamily="18" charset="0"/>
              </a:rPr>
              <a:t>Load Balancer and Auto Scaling</a:t>
            </a: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5920" y="1127760"/>
            <a:ext cx="11816080" cy="5049203"/>
          </a:xfrm>
        </p:spPr>
        <p:txBody>
          <a:bodyPr>
            <a:normAutofit/>
          </a:bodyPr>
          <a:lstStyle/>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Load Balancers distribute incoming</a:t>
            </a:r>
          </a:p>
          <a:p>
            <a:pPr marL="0" indent="0">
              <a:buNone/>
            </a:pPr>
            <a:r>
              <a:rPr lang="en-US" sz="2400" dirty="0" smtClean="0">
                <a:latin typeface="Times New Roman" panose="02020603050405020304" pitchFamily="18" charset="0"/>
                <a:cs typeface="Times New Roman" panose="02020603050405020304" pitchFamily="18" charset="0"/>
              </a:rPr>
              <a:t> traffic across multiple instances to ensure </a:t>
            </a:r>
          </a:p>
          <a:p>
            <a:pPr marL="0" indent="0">
              <a:buNone/>
            </a:pPr>
            <a:r>
              <a:rPr lang="en-US" sz="2400" dirty="0" smtClean="0">
                <a:latin typeface="Times New Roman" panose="02020603050405020304" pitchFamily="18" charset="0"/>
                <a:cs typeface="Times New Roman" panose="02020603050405020304" pitchFamily="18" charset="0"/>
              </a:rPr>
              <a:t> high availability and fault tolerance, </a:t>
            </a:r>
          </a:p>
          <a:p>
            <a:pPr marL="0" indent="0">
              <a:buNone/>
            </a:pPr>
            <a:r>
              <a:rPr lang="en-US" sz="2400" dirty="0" smtClean="0">
                <a:latin typeface="Times New Roman" panose="02020603050405020304" pitchFamily="18" charset="0"/>
                <a:cs typeface="Times New Roman" panose="02020603050405020304" pitchFamily="18" charset="0"/>
              </a:rPr>
              <a:t> enhancing application performance.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Auto Scaling dynamically adjusts the</a:t>
            </a:r>
          </a:p>
          <a:p>
            <a:pPr marL="0" indent="0">
              <a:buNone/>
            </a:pPr>
            <a:r>
              <a:rPr lang="en-US" sz="2400" dirty="0" smtClean="0">
                <a:latin typeface="Times New Roman" panose="02020603050405020304" pitchFamily="18" charset="0"/>
                <a:cs typeface="Times New Roman" panose="02020603050405020304" pitchFamily="18" charset="0"/>
              </a:rPr>
              <a:t> number of running instances based </a:t>
            </a:r>
          </a:p>
          <a:p>
            <a:pPr marL="0" indent="0">
              <a:buNone/>
            </a:pPr>
            <a:r>
              <a:rPr lang="en-US" sz="2400" dirty="0" smtClean="0">
                <a:latin typeface="Times New Roman" panose="02020603050405020304" pitchFamily="18" charset="0"/>
                <a:cs typeface="Times New Roman" panose="02020603050405020304" pitchFamily="18" charset="0"/>
              </a:rPr>
              <a:t> on demand, optimizing resource </a:t>
            </a:r>
          </a:p>
          <a:p>
            <a:pPr marL="0" indent="0">
              <a:buNone/>
            </a:pPr>
            <a:r>
              <a:rPr lang="en-US" sz="2400" dirty="0" smtClean="0">
                <a:latin typeface="Times New Roman" panose="02020603050405020304" pitchFamily="18" charset="0"/>
                <a:cs typeface="Times New Roman" panose="02020603050405020304" pitchFamily="18" charset="0"/>
              </a:rPr>
              <a:t> usage and cost efficiency</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84400" y="1393661"/>
            <a:ext cx="3412805" cy="3960659"/>
          </a:xfrm>
          <a:prstGeom prst="rect">
            <a:avLst/>
          </a:prstGeom>
        </p:spPr>
      </p:pic>
      <p:pic>
        <p:nvPicPr>
          <p:cNvPr id="6" name="Picture 5"/>
          <p:cNvPicPr>
            <a:picLocks noChangeAspect="1"/>
          </p:cNvPicPr>
          <p:nvPr/>
        </p:nvPicPr>
        <p:blipFill>
          <a:blip r:embed="rId3"/>
          <a:stretch>
            <a:fillRect/>
          </a:stretch>
        </p:blipFill>
        <p:spPr>
          <a:xfrm>
            <a:off x="8839999" y="1127760"/>
            <a:ext cx="3209206" cy="4495809"/>
          </a:xfrm>
          <a:prstGeom prst="rect">
            <a:avLst/>
          </a:prstGeom>
        </p:spPr>
      </p:pic>
    </p:spTree>
    <p:extLst>
      <p:ext uri="{BB962C8B-B14F-4D97-AF65-F5344CB8AC3E}">
        <p14:creationId xmlns:p14="http://schemas.microsoft.com/office/powerpoint/2010/main" val="1065934566"/>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944" y="162046"/>
            <a:ext cx="4201610" cy="1057510"/>
          </a:xfrm>
        </p:spPr>
        <p:txBody>
          <a:bodyPr>
            <a:normAutofit/>
          </a:bodyPr>
          <a:lstStyle/>
          <a:p>
            <a:r>
              <a:rPr lang="en-US" sz="3200" dirty="0" smtClean="0">
                <a:solidFill>
                  <a:srgbClr val="7030A0"/>
                </a:solidFill>
                <a:latin typeface="Times New Roman" panose="02020603050405020304" pitchFamily="18" charset="0"/>
                <a:cs typeface="Times New Roman" panose="02020603050405020304" pitchFamily="18" charset="0"/>
              </a:rPr>
              <a:t>RDS Instance Setup</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1413" y="960699"/>
            <a:ext cx="11740587" cy="5764191"/>
          </a:xfrm>
        </p:spPr>
        <p:txBody>
          <a:bodyPr>
            <a:normAutofit/>
          </a:bodyPr>
          <a:lstStyle/>
          <a:p>
            <a:r>
              <a:rPr lang="en-US" sz="2400" dirty="0" smtClean="0">
                <a:latin typeface="Times New Roman" panose="02020603050405020304" pitchFamily="18" charset="0"/>
                <a:cs typeface="Times New Roman" panose="02020603050405020304" pitchFamily="18" charset="0"/>
              </a:rPr>
              <a:t>Amazon RDS (Relational Database Service) simplifies the setup, operation, and scaling of relational databases in the cloud. It automates tasks such as backups, patch management, and replication, allowing developers to focus on building applications without the complexity of database administration.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0688" y="2578586"/>
            <a:ext cx="4877048" cy="363184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420" y="2699198"/>
            <a:ext cx="6060895" cy="3407872"/>
          </a:xfrm>
          <a:prstGeom prst="rect">
            <a:avLst/>
          </a:prstGeom>
        </p:spPr>
      </p:pic>
    </p:spTree>
    <p:extLst>
      <p:ext uri="{BB962C8B-B14F-4D97-AF65-F5344CB8AC3E}">
        <p14:creationId xmlns:p14="http://schemas.microsoft.com/office/powerpoint/2010/main" val="1552396477"/>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408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PROJECT-I</vt:lpstr>
      <vt:lpstr>Prerequisites: </vt:lpstr>
      <vt:lpstr>List of Steps in the Pipeline</vt:lpstr>
      <vt:lpstr>Provider and Variables</vt:lpstr>
      <vt:lpstr>VPC ,Subnets,Internet Gateway and Route Table</vt:lpstr>
      <vt:lpstr>Security groups</vt:lpstr>
      <vt:lpstr>Data files and ec2 instances:</vt:lpstr>
      <vt:lpstr>Load Balancer and Auto Scaling</vt:lpstr>
      <vt:lpstr>RDS Instance Setup</vt:lpstr>
      <vt:lpstr>Results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dc:title>
  <dc:creator>Microsoft account;vinay</dc:creator>
  <cp:lastModifiedBy>Microsoft account</cp:lastModifiedBy>
  <cp:revision>15</cp:revision>
  <dcterms:created xsi:type="dcterms:W3CDTF">2024-09-29T17:08:59Z</dcterms:created>
  <dcterms:modified xsi:type="dcterms:W3CDTF">2024-09-30T15:25:28Z</dcterms:modified>
</cp:coreProperties>
</file>