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2" r:id="rId4"/>
    <p:sldId id="281" r:id="rId5"/>
    <p:sldId id="280" r:id="rId6"/>
    <p:sldId id="278" r:id="rId7"/>
    <p:sldId id="279" r:id="rId8"/>
    <p:sldId id="258" r:id="rId9"/>
    <p:sldId id="268" r:id="rId10"/>
    <p:sldId id="260" r:id="rId11"/>
    <p:sldId id="269" r:id="rId12"/>
    <p:sldId id="283" r:id="rId13"/>
    <p:sldId id="284" r:id="rId14"/>
    <p:sldId id="285" r:id="rId15"/>
    <p:sldId id="286" r:id="rId16"/>
    <p:sldId id="282" r:id="rId17"/>
    <p:sldId id="274" r:id="rId18"/>
    <p:sldId id="263" r:id="rId19"/>
    <p:sldId id="273" r:id="rId20"/>
    <p:sldId id="270" r:id="rId21"/>
    <p:sldId id="276"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3447" autoAdjust="0"/>
  </p:normalViewPr>
  <p:slideViewPr>
    <p:cSldViewPr snapToGrid="0">
      <p:cViewPr>
        <p:scale>
          <a:sx n="63" d="100"/>
          <a:sy n="63" d="100"/>
        </p:scale>
        <p:origin x="1108"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pPr/>
              <a:t>30/12/2023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30/12/2023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30/12/2023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30/12/2023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pPr/>
              <a:t>30/12/2023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pPr/>
              <a:t>30/12/2023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pPr/>
              <a:t>30/12/2023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pPr/>
              <a:t>30/12/2023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pPr/>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pPr/>
              <a:t>30/12/2023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30/12/2023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30/12/2023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pPr/>
              <a:t>30/12/2023</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pPr/>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b="18045"/>
          <a:stretch/>
        </p:blipFill>
        <p:spPr bwMode="auto">
          <a:xfrm>
            <a:off x="0" y="5390866"/>
            <a:ext cx="12192000" cy="1467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36616" y="964987"/>
            <a:ext cx="9355014" cy="1470025"/>
          </a:xfrm>
        </p:spPr>
        <p:txBody>
          <a:bodyPr/>
          <a:lstStyle/>
          <a:p>
            <a:pPr algn="ctr"/>
            <a:r>
              <a:rPr lang="en-US" sz="2400" dirty="0">
                <a:latin typeface="Times New Roman" panose="02020603050405020304" pitchFamily="18" charset="0"/>
                <a:cs typeface="Times New Roman" panose="02020603050405020304" pitchFamily="18" charset="0"/>
              </a:rPr>
              <a:t>Automated System for Material Return from Customer</a:t>
            </a:r>
            <a:endParaRPr lang="en-GB" sz="2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149969" y="2539128"/>
            <a:ext cx="3907693" cy="415088"/>
          </a:xfrm>
        </p:spPr>
        <p:txBody>
          <a:bodyPr>
            <a:normAutofit fontScale="92500" lnSpcReduction="20000"/>
          </a:bodyPr>
          <a:lstStyle/>
          <a:p>
            <a:r>
              <a:rPr lang="en-GB" sz="2400" dirty="0">
                <a:latin typeface="Times New Roman" panose="02020603050405020304" pitchFamily="18" charset="0"/>
                <a:cs typeface="Times New Roman" panose="02020603050405020304" pitchFamily="18" charset="0"/>
              </a:rPr>
              <a:t>Batch </a:t>
            </a:r>
            <a:r>
              <a:rPr lang="en-GB" sz="2600" dirty="0">
                <a:latin typeface="Times New Roman" panose="02020603050405020304" pitchFamily="18" charset="0"/>
                <a:cs typeface="Times New Roman" panose="02020603050405020304" pitchFamily="18" charset="0"/>
              </a:rPr>
              <a:t>Number</a:t>
            </a:r>
            <a:r>
              <a:rPr lang="en-GB" sz="2400" dirty="0">
                <a:latin typeface="Times New Roman" panose="02020603050405020304" pitchFamily="18" charset="0"/>
                <a:cs typeface="Times New Roman" panose="02020603050405020304" pitchFamily="18" charset="0"/>
              </a:rPr>
              <a:t>:CSE-G153</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359533711"/>
              </p:ext>
            </p:extLst>
          </p:nvPr>
        </p:nvGraphicFramePr>
        <p:xfrm>
          <a:off x="492369" y="3159761"/>
          <a:ext cx="6121791" cy="2421708"/>
        </p:xfrm>
        <a:graphic>
          <a:graphicData uri="http://schemas.openxmlformats.org/drawingml/2006/table">
            <a:tbl>
              <a:tblPr firstRow="1" bandRow="1">
                <a:tableStyleId>{2D5ABB26-0587-4C30-8999-92F81FD0307C}</a:tableStyleId>
              </a:tblPr>
              <a:tblGrid>
                <a:gridCol w="2303127">
                  <a:extLst>
                    <a:ext uri="{9D8B030D-6E8A-4147-A177-3AD203B41FA5}">
                      <a16:colId xmlns:a16="http://schemas.microsoft.com/office/drawing/2014/main" val="3331634959"/>
                    </a:ext>
                  </a:extLst>
                </a:gridCol>
                <a:gridCol w="3818664">
                  <a:extLst>
                    <a:ext uri="{9D8B030D-6E8A-4147-A177-3AD203B41FA5}">
                      <a16:colId xmlns:a16="http://schemas.microsoft.com/office/drawing/2014/main" val="2054911721"/>
                    </a:ext>
                  </a:extLst>
                </a:gridCol>
              </a:tblGrid>
              <a:tr h="375154">
                <a:tc>
                  <a:txBody>
                    <a:bodyPr/>
                    <a:lstStyle/>
                    <a:p>
                      <a:pPr algn="ctr"/>
                      <a:r>
                        <a:rPr lang="en-GB" sz="2000" b="1" dirty="0">
                          <a:solidFill>
                            <a:schemeClr val="tx2">
                              <a:lumMod val="75000"/>
                            </a:schemeClr>
                          </a:solidFill>
                          <a:latin typeface="Times New Roman" panose="02020603050405020304" pitchFamily="18" charset="0"/>
                          <a:cs typeface="Times New Roman" panose="02020603050405020304" pitchFamily="18" charset="0"/>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000" b="1" dirty="0">
                          <a:solidFill>
                            <a:schemeClr val="tx2">
                              <a:lumMod val="75000"/>
                            </a:schemeClr>
                          </a:solidFill>
                          <a:latin typeface="Times New Roman" panose="02020603050405020304" pitchFamily="18" charset="0"/>
                          <a:cs typeface="Times New Roman" panose="02020603050405020304" pitchFamily="18" charset="0"/>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5154">
                <a:tc>
                  <a:txBody>
                    <a:bodyPr/>
                    <a:lstStyle/>
                    <a:p>
                      <a:pPr algn="ctr"/>
                      <a:r>
                        <a:rPr lang="en-GB" sz="2000" b="1" dirty="0">
                          <a:latin typeface="Times New Roman" panose="02020603050405020304" pitchFamily="18" charset="0"/>
                          <a:cs typeface="Times New Roman" panose="02020603050405020304" pitchFamily="18" charset="0"/>
                        </a:rPr>
                        <a:t>20201CSE0779</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000" dirty="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Amaan Masood Hagalwadi</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60014">
                <a:tc>
                  <a:txBody>
                    <a:bodyPr/>
                    <a:lstStyle/>
                    <a:p>
                      <a:pPr algn="ctr"/>
                      <a:r>
                        <a:rPr lang="en-US" sz="2000" b="1" dirty="0">
                          <a:latin typeface="Times New Roman" panose="02020603050405020304" pitchFamily="18" charset="0"/>
                          <a:cs typeface="Times New Roman" panose="02020603050405020304" pitchFamily="18" charset="0"/>
                        </a:rPr>
                        <a:t>20201CSE0782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2000" b="1" dirty="0">
                          <a:latin typeface="Times New Roman" panose="02020603050405020304" pitchFamily="18" charset="0"/>
                          <a:cs typeface="Times New Roman" panose="02020603050405020304" pitchFamily="18" charset="0"/>
                        </a:rPr>
                        <a:t>   Syed Nabil</a:t>
                      </a:r>
                      <a:endParaRPr lang="en-GB" sz="2000" b="1" dirty="0">
                        <a:latin typeface="Times New Roman" panose="02020603050405020304" pitchFamily="18" charset="0"/>
                        <a:cs typeface="Times New Roman" panose="02020603050405020304" pitchFamily="18" charset="0"/>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440508">
                <a:tc>
                  <a:txBody>
                    <a:bodyPr/>
                    <a:lstStyle/>
                    <a:p>
                      <a:pPr algn="ctr"/>
                      <a:r>
                        <a:rPr lang="en-US" sz="2000" b="1" dirty="0">
                          <a:latin typeface="Times New Roman" panose="02020603050405020304" pitchFamily="18" charset="0"/>
                          <a:cs typeface="Times New Roman" panose="02020603050405020304" pitchFamily="18" charset="0"/>
                        </a:rPr>
                        <a:t>20201CSE0792</a:t>
                      </a:r>
                      <a:endParaRPr lang="en-GB" sz="2000" b="1" dirty="0">
                        <a:latin typeface="Times New Roman" panose="02020603050405020304" pitchFamily="18" charset="0"/>
                        <a:cs typeface="Times New Roman" panose="02020603050405020304" pitchFamily="18"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2000" b="1" dirty="0">
                          <a:latin typeface="Times New Roman" panose="02020603050405020304" pitchFamily="18" charset="0"/>
                          <a:cs typeface="Times New Roman" panose="02020603050405020304" pitchFamily="18" charset="0"/>
                        </a:rPr>
                        <a:t>Shaik Shoban</a:t>
                      </a:r>
                      <a:endParaRPr lang="en-GB" sz="2000" b="1" dirty="0">
                        <a:latin typeface="Times New Roman" panose="02020603050405020304" pitchFamily="18" charset="0"/>
                        <a:cs typeface="Times New Roman" panose="02020603050405020304" pitchFamily="18" charset="0"/>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5154">
                <a:tc>
                  <a:txBody>
                    <a:bodyPr/>
                    <a:lstStyle/>
                    <a:p>
                      <a:pPr algn="ctr"/>
                      <a:r>
                        <a:rPr lang="en-US" sz="2000" b="1" dirty="0">
                          <a:latin typeface="Times New Roman" panose="02020603050405020304" pitchFamily="18" charset="0"/>
                          <a:cs typeface="Times New Roman" panose="02020603050405020304" pitchFamily="18" charset="0"/>
                        </a:rPr>
                        <a:t>20201CSE0818</a:t>
                      </a:r>
                      <a:endParaRPr lang="en-GB" sz="2000" b="1" dirty="0">
                        <a:latin typeface="Times New Roman" panose="02020603050405020304" pitchFamily="18" charset="0"/>
                        <a:cs typeface="Times New Roman" panose="02020603050405020304" pitchFamily="18"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2000" b="1" dirty="0">
                          <a:latin typeface="Times New Roman" panose="02020603050405020304" pitchFamily="18" charset="0"/>
                          <a:cs typeface="Times New Roman" panose="02020603050405020304" pitchFamily="18" charset="0"/>
                        </a:rPr>
                        <a:t>Utlapalli Vinay Kumar</a:t>
                      </a:r>
                      <a:endParaRPr lang="en-GB" sz="2000" b="1" dirty="0">
                        <a:latin typeface="Times New Roman" panose="02020603050405020304" pitchFamily="18" charset="0"/>
                        <a:cs typeface="Times New Roman" panose="02020603050405020304" pitchFamily="18" charset="0"/>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60014">
                <a:tc>
                  <a:txBody>
                    <a:bodyPr/>
                    <a:lstStyle/>
                    <a:p>
                      <a:pPr algn="ctr"/>
                      <a:r>
                        <a:rPr lang="en-GB" sz="2000" b="1" dirty="0">
                          <a:latin typeface="Times New Roman" panose="02020603050405020304" pitchFamily="18" charset="0"/>
                          <a:cs typeface="Times New Roman" panose="02020603050405020304" pitchFamily="18" charset="0"/>
                        </a:rPr>
                        <a:t>20201CSE0844</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000" b="1" dirty="0">
                          <a:latin typeface="Times New Roman" panose="02020603050405020304" pitchFamily="18" charset="0"/>
                          <a:cs typeface="Times New Roman" panose="02020603050405020304" pitchFamily="18" charset="0"/>
                        </a:rPr>
                        <a:t>Mandhapati Pavan Reddy</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7366000" y="3291921"/>
            <a:ext cx="4603087" cy="2415704"/>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GB" sz="2400" dirty="0">
                <a:latin typeface="Times New Roman" panose="02020603050405020304" pitchFamily="18" charset="0"/>
                <a:cs typeface="Times New Roman" panose="02020603050405020304" pitchFamily="18" charset="0"/>
              </a:rPr>
              <a:t>Under the Supervision of,</a:t>
            </a:r>
          </a:p>
          <a:p>
            <a:endParaRPr lang="en-GB" sz="2400" dirty="0">
              <a:latin typeface="Times New Roman" panose="02020603050405020304" pitchFamily="18" charset="0"/>
              <a:cs typeface="Times New Roman" panose="02020603050405020304" pitchFamily="18" charset="0"/>
            </a:endParaRPr>
          </a:p>
          <a:p>
            <a:pPr algn="l"/>
            <a:r>
              <a:rPr lang="en-GB" sz="2400" dirty="0">
                <a:latin typeface="Times New Roman" panose="02020603050405020304" pitchFamily="18" charset="0"/>
                <a:cs typeface="Times New Roman" panose="02020603050405020304" pitchFamily="18" charset="0"/>
              </a:rPr>
              <a:t>  Dr . </a:t>
            </a:r>
            <a:r>
              <a:rPr lang="en-IN" sz="2400" dirty="0">
                <a:effectLst/>
                <a:latin typeface="Times New Roman" panose="02020603050405020304" pitchFamily="18" charset="0"/>
                <a:ea typeface="Times New Roman" panose="02020603050405020304" pitchFamily="18" charset="0"/>
              </a:rPr>
              <a:t>Naiwrita Borah</a:t>
            </a:r>
            <a:endParaRPr lang="en-US" sz="2400" dirty="0">
              <a:latin typeface="Times New Roman" panose="02020603050405020304" pitchFamily="18" charset="0"/>
              <a:cs typeface="Times New Roman" panose="02020603050405020304" pitchFamily="18" charset="0"/>
            </a:endParaRPr>
          </a:p>
          <a:p>
            <a:pPr algn="l"/>
            <a:r>
              <a:rPr lang="en-GB" sz="2400" dirty="0">
                <a:latin typeface="Times New Roman" panose="02020603050405020304" pitchFamily="18" charset="0"/>
                <a:cs typeface="Times New Roman" panose="02020603050405020304" pitchFamily="18" charset="0"/>
              </a:rPr>
              <a:t>  Assistent Professor</a:t>
            </a:r>
          </a:p>
          <a:p>
            <a:pPr algn="l"/>
            <a:r>
              <a:rPr lang="en-GB" sz="2400" dirty="0">
                <a:latin typeface="Times New Roman" panose="02020603050405020304" pitchFamily="18" charset="0"/>
                <a:cs typeface="Times New Roman" panose="02020603050405020304" pitchFamily="18" charset="0"/>
              </a:rPr>
              <a:t>  School of Computer Science &amp;    Engneering</a:t>
            </a:r>
          </a:p>
          <a:p>
            <a:pPr algn="l"/>
            <a:r>
              <a:rPr lang="en-GB" sz="2400" dirty="0">
                <a:latin typeface="Times New Roman" panose="02020603050405020304" pitchFamily="18" charset="0"/>
                <a:cs typeface="Times New Roman" panose="02020603050405020304" pitchFamily="18" charset="0"/>
              </a:rPr>
              <a:t>  Presidency University</a:t>
            </a:r>
          </a:p>
          <a:p>
            <a:pPr algn="l"/>
            <a:endParaRPr lang="en-GB" dirty="0"/>
          </a:p>
        </p:txBody>
      </p:sp>
      <p:sp>
        <p:nvSpPr>
          <p:cNvPr id="6" name="Subtitle 2"/>
          <p:cNvSpPr txBox="1">
            <a:spLocks/>
          </p:cNvSpPr>
          <p:nvPr/>
        </p:nvSpPr>
        <p:spPr>
          <a:xfrm>
            <a:off x="3852985" y="62523"/>
            <a:ext cx="3954584" cy="79834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400" dirty="0">
                <a:latin typeface="Times New Roman" panose="02020603050405020304" pitchFamily="18" charset="0"/>
                <a:cs typeface="Times New Roman" panose="02020603050405020304" pitchFamily="18" charset="0"/>
              </a:rPr>
              <a:t>PIP103 University Project-II</a:t>
            </a:r>
          </a:p>
          <a:p>
            <a:r>
              <a:rPr lang="en-GB" sz="2400" dirty="0">
                <a:latin typeface="Times New Roman" panose="02020603050405020304" pitchFamily="18" charset="0"/>
                <a:cs typeface="Times New Roman" panose="02020603050405020304" pitchFamily="18" charset="0"/>
              </a:rPr>
              <a:t>Review-1</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73A57C-73B1-0665-4A84-6715EE077333}"/>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562B608A-A16C-4EAF-951A-33D1E00FA717}"/>
              </a:ext>
            </a:extLst>
          </p:cNvPr>
          <p:cNvSpPr>
            <a:spLocks noGrp="1"/>
          </p:cNvSpPr>
          <p:nvPr>
            <p:ph idx="1"/>
          </p:nvPr>
        </p:nvSpPr>
        <p:spPr>
          <a:xfrm>
            <a:off x="812800" y="1143000"/>
            <a:ext cx="10941538" cy="5586045"/>
          </a:xfrm>
        </p:spPr>
        <p:txBody>
          <a:bodyPr>
            <a:normAutofit/>
          </a:bodyPr>
          <a:lstStyle/>
          <a:p>
            <a:r>
              <a:rPr lang="en-US" sz="2200" b="1" dirty="0">
                <a:latin typeface="Times New Roman" panose="02020603050405020304" pitchFamily="18" charset="0"/>
                <a:cs typeface="Times New Roman" panose="02020603050405020304" pitchFamily="18" charset="0"/>
              </a:rPr>
              <a:t>User Data Entry: </a:t>
            </a:r>
            <a:r>
              <a:rPr lang="en-US" sz="2200" dirty="0">
                <a:latin typeface="Times New Roman" panose="02020603050405020304" pitchFamily="18" charset="0"/>
                <a:cs typeface="Times New Roman" panose="02020603050405020304" pitchFamily="18" charset="0"/>
              </a:rPr>
              <a:t>Users enter product details and upload images through a user interface (UI) built using React, HTML, CSS, and JavaScript. The UI is designed for user-friendliness and easy data submission. </a:t>
            </a:r>
          </a:p>
          <a:p>
            <a:pPr marL="0" indent="0">
              <a:buNone/>
            </a:pPr>
            <a:endParaRPr lang="en-US" sz="2200" dirty="0"/>
          </a:p>
          <a:p>
            <a:r>
              <a:rPr lang="en-US" sz="2200" b="1" dirty="0">
                <a:latin typeface="Times New Roman" panose="02020603050405020304" pitchFamily="18" charset="0"/>
                <a:cs typeface="Times New Roman" panose="02020603050405020304" pitchFamily="18" charset="0"/>
              </a:rPr>
              <a:t>Data Processing: </a:t>
            </a:r>
            <a:r>
              <a:rPr lang="en-US" sz="2200" dirty="0">
                <a:latin typeface="Times New Roman" panose="02020603050405020304" pitchFamily="18" charset="0"/>
                <a:cs typeface="Times New Roman" panose="02020603050405020304" pitchFamily="18" charset="0"/>
              </a:rPr>
              <a:t>User-provided data is processed and stored in the backend database for subsequent analysis. Images are stored using SQL Database , while Node.js manages the processing activities.</a:t>
            </a:r>
          </a:p>
          <a:p>
            <a:endParaRPr lang="en-US" sz="2200" dirty="0"/>
          </a:p>
          <a:p>
            <a:r>
              <a:rPr lang="en-US" sz="2000" b="1" dirty="0">
                <a:latin typeface="Times New Roman" panose="02020603050405020304" pitchFamily="18" charset="0"/>
                <a:cs typeface="Times New Roman" panose="02020603050405020304" pitchFamily="18" charset="0"/>
              </a:rPr>
              <a:t>Manufacturer Response: </a:t>
            </a:r>
            <a:r>
              <a:rPr lang="en-US" sz="2000" dirty="0">
                <a:latin typeface="Times New Roman" panose="02020603050405020304" pitchFamily="18" charset="0"/>
                <a:cs typeface="Times New Roman" panose="02020603050405020304" pitchFamily="18" charset="0"/>
              </a:rPr>
              <a:t>Manufacturers respond to return requests through an admin panel designed with React, HTML, CSS, JavaScript, and PHP. The admin panel facilitates a quick and effective decision-making process.</a:t>
            </a:r>
          </a:p>
          <a:p>
            <a:endParaRPr lang="en-US" sz="2200" dirty="0"/>
          </a:p>
        </p:txBody>
      </p:sp>
    </p:spTree>
    <p:extLst>
      <p:ext uri="{BB962C8B-B14F-4D97-AF65-F5344CB8AC3E}">
        <p14:creationId xmlns:p14="http://schemas.microsoft.com/office/powerpoint/2010/main" val="2666729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4CB2-6635-D2A3-B4B4-C87BB9D0F5C8}"/>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Methodology</a:t>
            </a:r>
            <a:endParaRPr lang="en-IN" dirty="0"/>
          </a:p>
        </p:txBody>
      </p:sp>
      <p:sp>
        <p:nvSpPr>
          <p:cNvPr id="3" name="Content Placeholder 2">
            <a:extLst>
              <a:ext uri="{FF2B5EF4-FFF2-40B4-BE49-F238E27FC236}">
                <a16:creationId xmlns:a16="http://schemas.microsoft.com/office/drawing/2014/main" id="{484D12A9-883C-3836-7492-D9A52DF8023B}"/>
              </a:ext>
            </a:extLst>
          </p:cNvPr>
          <p:cNvSpPr>
            <a:spLocks noGrp="1"/>
          </p:cNvSpPr>
          <p:nvPr>
            <p:ph idx="1"/>
          </p:nvPr>
        </p:nvSpPr>
        <p:spPr/>
        <p:txBody>
          <a:bodyPr>
            <a:normAutofit/>
          </a:bodyPr>
          <a:lstStyle/>
          <a:p>
            <a:pPr marL="0" indent="0">
              <a:buNone/>
            </a:pPr>
            <a:endParaRPr lang="en-US" sz="2200" dirty="0"/>
          </a:p>
          <a:p>
            <a:r>
              <a:rPr lang="en-US" sz="2200" b="1" dirty="0">
                <a:latin typeface="Times New Roman" panose="02020603050405020304" pitchFamily="18" charset="0"/>
                <a:cs typeface="Times New Roman" panose="02020603050405020304" pitchFamily="18" charset="0"/>
              </a:rPr>
              <a:t>Product Return Status: </a:t>
            </a:r>
            <a:r>
              <a:rPr lang="en-US" sz="2200" dirty="0">
                <a:latin typeface="Times New Roman" panose="02020603050405020304" pitchFamily="18" charset="0"/>
                <a:cs typeface="Times New Roman" panose="02020603050405020304" pitchFamily="18" charset="0"/>
              </a:rPr>
              <a:t>Users are informed about the status of their product return through the UI. They can track the return's progress, whether it's under review, approved, or rejected, enhancing transparency and user satisfaction.</a:t>
            </a:r>
          </a:p>
          <a:p>
            <a:endParaRPr lang="en-US" sz="2200" dirty="0"/>
          </a:p>
          <a:p>
            <a:pPr marL="0" indent="0">
              <a:buNone/>
            </a:pPr>
            <a:r>
              <a:rPr lang="en-US" sz="2200" dirty="0">
                <a:latin typeface="Times New Roman" panose="02020603050405020304" pitchFamily="18" charset="0"/>
                <a:cs typeface="Times New Roman" panose="02020603050405020304" pitchFamily="18" charset="0"/>
              </a:rPr>
              <a:t>This methodology ensures a well-structured, end-to-end system that includes user-friendly data input, robust data storage and processing, efficient manufacturer response, and transparent status updates for users. The use of modern web technologies and cloud-based solutions enhances the system's effectiveness and efficiency.</a:t>
            </a:r>
            <a:endParaRPr lang="en-IN" sz="2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10451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25B5A-225C-BDB6-86A4-B0AE7F74E7D0}"/>
              </a:ext>
            </a:extLst>
          </p:cNvPr>
          <p:cNvSpPr>
            <a:spLocks noGrp="1"/>
          </p:cNvSpPr>
          <p:nvPr>
            <p:ph type="title"/>
          </p:nvPr>
        </p:nvSpPr>
        <p:spPr/>
        <p:txBody>
          <a:bodyPr/>
          <a:lstStyle/>
          <a:p>
            <a:r>
              <a:rPr lang="en-IN" dirty="0"/>
              <a:t>Use-Case Diagram</a:t>
            </a:r>
          </a:p>
        </p:txBody>
      </p:sp>
      <p:sp>
        <p:nvSpPr>
          <p:cNvPr id="7" name="Content Placeholder 6">
            <a:extLst>
              <a:ext uri="{FF2B5EF4-FFF2-40B4-BE49-F238E27FC236}">
                <a16:creationId xmlns:a16="http://schemas.microsoft.com/office/drawing/2014/main" id="{34026B3C-CA13-13DF-04CA-4422A747D7A4}"/>
              </a:ext>
            </a:extLst>
          </p:cNvPr>
          <p:cNvSpPr>
            <a:spLocks noGrp="1"/>
          </p:cNvSpPr>
          <p:nvPr>
            <p:ph idx="1"/>
          </p:nvPr>
        </p:nvSpPr>
        <p:spPr>
          <a:xfrm>
            <a:off x="812800" y="1143001"/>
            <a:ext cx="10668000" cy="5440361"/>
          </a:xfrm>
        </p:spPr>
        <p:txBody>
          <a:bodyPr/>
          <a:lstStyle/>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use case diagram is a type of UML diagram that shows how users interact with a system. It is created by conducting a use case study, which is a process of gathering information about the system's users and their needs. </a:t>
            </a:r>
          </a:p>
          <a:p>
            <a:endPar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Figure 2: Use-Case Diagram</a:t>
            </a:r>
          </a:p>
        </p:txBody>
      </p:sp>
      <p:pic>
        <p:nvPicPr>
          <p:cNvPr id="11" name="Picture 10">
            <a:extLst>
              <a:ext uri="{FF2B5EF4-FFF2-40B4-BE49-F238E27FC236}">
                <a16:creationId xmlns:a16="http://schemas.microsoft.com/office/drawing/2014/main" id="{A3EEDBD5-8890-47EB-5B1D-B372A8BDD3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34580" y="2030134"/>
            <a:ext cx="5763980" cy="3854372"/>
          </a:xfrm>
          <a:prstGeom prst="rect">
            <a:avLst/>
          </a:prstGeom>
        </p:spPr>
      </p:pic>
    </p:spTree>
    <p:extLst>
      <p:ext uri="{BB962C8B-B14F-4D97-AF65-F5344CB8AC3E}">
        <p14:creationId xmlns:p14="http://schemas.microsoft.com/office/powerpoint/2010/main" val="124968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DF5EF-F9DE-E41F-6E75-2329CFE7221D}"/>
              </a:ext>
            </a:extLst>
          </p:cNvPr>
          <p:cNvSpPr>
            <a:spLocks noGrp="1"/>
          </p:cNvSpPr>
          <p:nvPr>
            <p:ph type="title"/>
          </p:nvPr>
        </p:nvSpPr>
        <p:spPr/>
        <p:txBody>
          <a:bodyPr/>
          <a:lstStyle/>
          <a:p>
            <a:r>
              <a:rPr lang="en-IN" dirty="0"/>
              <a:t>Activity Diagram</a:t>
            </a:r>
          </a:p>
        </p:txBody>
      </p:sp>
      <p:sp>
        <p:nvSpPr>
          <p:cNvPr id="3" name="Content Placeholder 2">
            <a:extLst>
              <a:ext uri="{FF2B5EF4-FFF2-40B4-BE49-F238E27FC236}">
                <a16:creationId xmlns:a16="http://schemas.microsoft.com/office/drawing/2014/main" id="{C464E59E-AACA-5373-9CEE-7DAEA5BC3B3F}"/>
              </a:ext>
            </a:extLst>
          </p:cNvPr>
          <p:cNvSpPr>
            <a:spLocks noGrp="1"/>
          </p:cNvSpPr>
          <p:nvPr>
            <p:ph idx="1"/>
          </p:nvPr>
        </p:nvSpPr>
        <p:spPr/>
        <p:txBody>
          <a:bodyPr/>
          <a:lstStyle/>
          <a:p>
            <a:r>
              <a:rPr lang="en-IN" sz="1800" dirty="0">
                <a:solidFill>
                  <a:srgbClr val="000000"/>
                </a:solidFill>
                <a:effectLst/>
                <a:latin typeface="Calibri" panose="020F0502020204030204" pitchFamily="34" charset="0"/>
                <a:ea typeface="Calibri" panose="020F0502020204030204" pitchFamily="34" charset="0"/>
              </a:rPr>
              <a:t>Activity diagrams show the flow of control through a system, and they can be used to identify potential bottlenecks or areas for improvement.</a:t>
            </a:r>
          </a:p>
          <a:p>
            <a:endParaRPr lang="en-IN" sz="1800" dirty="0">
              <a:solidFill>
                <a:srgbClr val="000000"/>
              </a:solidFill>
              <a:latin typeface="Calibri" panose="020F0502020204030204" pitchFamily="34" charset="0"/>
              <a:ea typeface="Calibri" panose="020F0502020204030204" pitchFamily="34" charset="0"/>
            </a:endParaRPr>
          </a:p>
          <a:p>
            <a:endParaRPr lang="en-IN" sz="1800" dirty="0">
              <a:solidFill>
                <a:srgbClr val="000000"/>
              </a:solidFill>
              <a:latin typeface="Calibri" panose="020F0502020204030204" pitchFamily="34" charset="0"/>
              <a:ea typeface="Calibri" panose="020F0502020204030204" pitchFamily="34" charset="0"/>
            </a:endParaRPr>
          </a:p>
          <a:p>
            <a:endParaRPr lang="en-IN" sz="1800" dirty="0">
              <a:solidFill>
                <a:srgbClr val="000000"/>
              </a:solidFill>
              <a:latin typeface="Calibri" panose="020F0502020204030204" pitchFamily="34" charset="0"/>
              <a:ea typeface="Calibri" panose="020F0502020204030204" pitchFamily="34" charset="0"/>
            </a:endParaRPr>
          </a:p>
          <a:p>
            <a:endParaRPr lang="en-IN" sz="1800" dirty="0">
              <a:solidFill>
                <a:srgbClr val="000000"/>
              </a:solidFill>
              <a:latin typeface="Calibri" panose="020F0502020204030204" pitchFamily="34" charset="0"/>
              <a:ea typeface="Calibri" panose="020F0502020204030204" pitchFamily="34" charset="0"/>
            </a:endParaRPr>
          </a:p>
          <a:p>
            <a:endParaRPr lang="en-IN" sz="1800" dirty="0">
              <a:solidFill>
                <a:srgbClr val="000000"/>
              </a:solidFill>
              <a:latin typeface="Calibri" panose="020F0502020204030204" pitchFamily="34" charset="0"/>
              <a:ea typeface="Calibri" panose="020F0502020204030204" pitchFamily="34" charset="0"/>
            </a:endParaRPr>
          </a:p>
          <a:p>
            <a:endParaRPr lang="en-IN" sz="1800" dirty="0">
              <a:solidFill>
                <a:srgbClr val="000000"/>
              </a:solidFill>
              <a:latin typeface="Calibri" panose="020F0502020204030204" pitchFamily="34" charset="0"/>
              <a:ea typeface="Calibri" panose="020F0502020204030204" pitchFamily="34" charset="0"/>
            </a:endParaRPr>
          </a:p>
          <a:p>
            <a:endParaRPr lang="en-IN" sz="1800" dirty="0">
              <a:solidFill>
                <a:srgbClr val="000000"/>
              </a:solidFill>
              <a:latin typeface="Calibri" panose="020F0502020204030204" pitchFamily="34" charset="0"/>
              <a:ea typeface="Calibri" panose="020F0502020204030204" pitchFamily="34" charset="0"/>
            </a:endParaRPr>
          </a:p>
          <a:p>
            <a:endParaRPr lang="en-IN" sz="1800" dirty="0">
              <a:solidFill>
                <a:srgbClr val="000000"/>
              </a:solidFill>
              <a:latin typeface="Calibri" panose="020F0502020204030204" pitchFamily="34" charset="0"/>
              <a:ea typeface="Calibri" panose="020F0502020204030204" pitchFamily="34" charset="0"/>
            </a:endParaRPr>
          </a:p>
          <a:p>
            <a:endParaRPr lang="en-IN" sz="1800" dirty="0">
              <a:solidFill>
                <a:srgbClr val="000000"/>
              </a:solidFill>
              <a:latin typeface="Calibri" panose="020F0502020204030204" pitchFamily="34" charset="0"/>
              <a:ea typeface="Calibri" panose="020F0502020204030204" pitchFamily="34" charset="0"/>
            </a:endParaRPr>
          </a:p>
          <a:p>
            <a:endParaRPr lang="en-IN" sz="1800" dirty="0">
              <a:solidFill>
                <a:srgbClr val="000000"/>
              </a:solidFill>
              <a:latin typeface="Calibri" panose="020F0502020204030204" pitchFamily="34" charset="0"/>
              <a:ea typeface="Calibri" panose="020F0502020204030204" pitchFamily="34" charset="0"/>
            </a:endParaRPr>
          </a:p>
          <a:p>
            <a:endParaRPr lang="en-IN" sz="1800" dirty="0">
              <a:solidFill>
                <a:srgbClr val="000000"/>
              </a:solidFill>
              <a:latin typeface="Calibri" panose="020F0502020204030204" pitchFamily="34" charset="0"/>
              <a:ea typeface="Calibri" panose="020F0502020204030204" pitchFamily="34" charset="0"/>
            </a:endParaRPr>
          </a:p>
          <a:p>
            <a:endParaRPr lang="en-IN" sz="1800" dirty="0">
              <a:solidFill>
                <a:srgbClr val="000000"/>
              </a:solidFill>
              <a:latin typeface="Calibri" panose="020F0502020204030204" pitchFamily="34" charset="0"/>
              <a:ea typeface="Calibri" panose="020F0502020204030204" pitchFamily="34" charset="0"/>
            </a:endParaRPr>
          </a:p>
          <a:p>
            <a:pPr marL="0" indent="0">
              <a:buNone/>
            </a:pPr>
            <a:r>
              <a:rPr lang="en-IN" sz="1800" dirty="0">
                <a:solidFill>
                  <a:srgbClr val="000000"/>
                </a:solidFill>
                <a:latin typeface="Calibri" panose="020F0502020204030204" pitchFamily="34" charset="0"/>
                <a:ea typeface="Calibri" panose="020F0502020204030204" pitchFamily="34" charset="0"/>
              </a:rPr>
              <a:t>                                                                    Figure 3: Activity Diagram</a:t>
            </a:r>
            <a:endParaRPr lang="en-IN" dirty="0"/>
          </a:p>
        </p:txBody>
      </p:sp>
      <p:pic>
        <p:nvPicPr>
          <p:cNvPr id="5" name="Picture 4">
            <a:extLst>
              <a:ext uri="{FF2B5EF4-FFF2-40B4-BE49-F238E27FC236}">
                <a16:creationId xmlns:a16="http://schemas.microsoft.com/office/drawing/2014/main" id="{1E1F9DA4-BE35-CFE7-50AE-4AB114BAA0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4909" y="2164080"/>
            <a:ext cx="5862181" cy="3332480"/>
          </a:xfrm>
          <a:prstGeom prst="rect">
            <a:avLst/>
          </a:prstGeom>
        </p:spPr>
      </p:pic>
    </p:spTree>
    <p:extLst>
      <p:ext uri="{BB962C8B-B14F-4D97-AF65-F5344CB8AC3E}">
        <p14:creationId xmlns:p14="http://schemas.microsoft.com/office/powerpoint/2010/main" val="1130241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6D3E4-EE07-977E-C421-E5CEF8549E75}"/>
              </a:ext>
            </a:extLst>
          </p:cNvPr>
          <p:cNvSpPr>
            <a:spLocks noGrp="1"/>
          </p:cNvSpPr>
          <p:nvPr>
            <p:ph type="title"/>
          </p:nvPr>
        </p:nvSpPr>
        <p:spPr/>
        <p:txBody>
          <a:bodyPr/>
          <a:lstStyle/>
          <a:p>
            <a:r>
              <a:rPr lang="en-IN" dirty="0"/>
              <a:t>Class Diagram</a:t>
            </a:r>
          </a:p>
        </p:txBody>
      </p:sp>
      <p:sp>
        <p:nvSpPr>
          <p:cNvPr id="3" name="Content Placeholder 2">
            <a:extLst>
              <a:ext uri="{FF2B5EF4-FFF2-40B4-BE49-F238E27FC236}">
                <a16:creationId xmlns:a16="http://schemas.microsoft.com/office/drawing/2014/main" id="{E645B0C2-D69C-7015-7F69-FAAF2EC93D1F}"/>
              </a:ext>
            </a:extLst>
          </p:cNvPr>
          <p:cNvSpPr>
            <a:spLocks noGrp="1"/>
          </p:cNvSpPr>
          <p:nvPr>
            <p:ph idx="1"/>
          </p:nvPr>
        </p:nvSpPr>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A Class diagram in the Unified Modeling Language (UML) is a type of static structure diagram that describes the structure of a system by showing the system's classes, their attributes, operations (or methods), and the relationships among objects.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Figure 4: Class Diagram</a:t>
            </a:r>
            <a:endParaRPr lang="en-IN"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24800B7-EAFA-B382-59E6-8876E1017B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8522" y="2306096"/>
            <a:ext cx="6134956" cy="3200847"/>
          </a:xfrm>
          <a:prstGeom prst="rect">
            <a:avLst/>
          </a:prstGeom>
        </p:spPr>
      </p:pic>
    </p:spTree>
    <p:extLst>
      <p:ext uri="{BB962C8B-B14F-4D97-AF65-F5344CB8AC3E}">
        <p14:creationId xmlns:p14="http://schemas.microsoft.com/office/powerpoint/2010/main" val="3857823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6EAA3-8C58-37BB-0B83-0E0E3284612F}"/>
              </a:ext>
            </a:extLst>
          </p:cNvPr>
          <p:cNvSpPr>
            <a:spLocks noGrp="1"/>
          </p:cNvSpPr>
          <p:nvPr>
            <p:ph type="title"/>
          </p:nvPr>
        </p:nvSpPr>
        <p:spPr/>
        <p:txBody>
          <a:bodyPr/>
          <a:lstStyle/>
          <a:p>
            <a:r>
              <a:rPr lang="en-IN" dirty="0"/>
              <a:t>System Architecture</a:t>
            </a:r>
          </a:p>
        </p:txBody>
      </p:sp>
      <p:sp>
        <p:nvSpPr>
          <p:cNvPr id="3" name="Content Placeholder 2">
            <a:extLst>
              <a:ext uri="{FF2B5EF4-FFF2-40B4-BE49-F238E27FC236}">
                <a16:creationId xmlns:a16="http://schemas.microsoft.com/office/drawing/2014/main" id="{A6B5A4E8-3FBB-895D-AB94-3DD363D76933}"/>
              </a:ext>
            </a:extLst>
          </p:cNvPr>
          <p:cNvSpPr>
            <a:spLocks noGrp="1"/>
          </p:cNvSpPr>
          <p:nvPr>
            <p:ph idx="1"/>
          </p:nvPr>
        </p:nvSpPr>
        <p:spPr/>
        <p:txBody>
          <a:bodyPr>
            <a:normAutofit lnSpcReduction="10000"/>
          </a:bodyPr>
          <a:lstStyle/>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                                                              Figure 5: System Architecture</a:t>
            </a:r>
          </a:p>
        </p:txBody>
      </p:sp>
      <p:pic>
        <p:nvPicPr>
          <p:cNvPr id="7" name="Picture 6">
            <a:extLst>
              <a:ext uri="{FF2B5EF4-FFF2-40B4-BE49-F238E27FC236}">
                <a16:creationId xmlns:a16="http://schemas.microsoft.com/office/drawing/2014/main" id="{6694FD15-7B78-EAC1-6AF5-19B9FFFBB1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7030" y="1704975"/>
            <a:ext cx="6134100" cy="3448050"/>
          </a:xfrm>
          <a:prstGeom prst="rect">
            <a:avLst/>
          </a:prstGeom>
        </p:spPr>
      </p:pic>
    </p:spTree>
    <p:extLst>
      <p:ext uri="{BB962C8B-B14F-4D97-AF65-F5344CB8AC3E}">
        <p14:creationId xmlns:p14="http://schemas.microsoft.com/office/powerpoint/2010/main" val="186523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37469-4EB9-A309-294A-606E69E606C1}"/>
              </a:ext>
            </a:extLst>
          </p:cNvPr>
          <p:cNvSpPr>
            <a:spLocks noGrp="1"/>
          </p:cNvSpPr>
          <p:nvPr>
            <p:ph type="title"/>
          </p:nvPr>
        </p:nvSpPr>
        <p:spPr/>
        <p:txBody>
          <a:bodyPr/>
          <a:lstStyle/>
          <a:p>
            <a:r>
              <a:rPr lang="en-IN" dirty="0"/>
              <a:t>Goals</a:t>
            </a:r>
          </a:p>
        </p:txBody>
      </p:sp>
      <p:sp>
        <p:nvSpPr>
          <p:cNvPr id="3" name="Content Placeholder 2">
            <a:extLst>
              <a:ext uri="{FF2B5EF4-FFF2-40B4-BE49-F238E27FC236}">
                <a16:creationId xmlns:a16="http://schemas.microsoft.com/office/drawing/2014/main" id="{A78113D0-6007-DD35-C9CF-B0F5CF70F3C6}"/>
              </a:ext>
            </a:extLst>
          </p:cNvPr>
          <p:cNvSpPr>
            <a:spLocks noGrp="1"/>
          </p:cNvSpPr>
          <p:nvPr>
            <p:ph idx="1"/>
          </p:nvPr>
        </p:nvSpPr>
        <p:spPr/>
        <p:txBody>
          <a:bodyPr/>
          <a:lstStyle/>
          <a:p>
            <a:pPr marL="0" indent="0" algn="just">
              <a:lnSpc>
                <a:spcPct val="95000"/>
              </a:lnSpc>
              <a:spcAft>
                <a:spcPts val="1355"/>
              </a:spcAft>
              <a:buNone/>
            </a:pPr>
            <a:r>
              <a:rPr lang="en-IN" sz="1800" kern="100" dirty="0">
                <a:solidFill>
                  <a:srgbClr val="000000"/>
                </a:solidFill>
                <a:effectLst/>
                <a:latin typeface="Calibri" panose="020F0502020204030204" pitchFamily="34" charset="0"/>
                <a:ea typeface="Calibri" panose="020F0502020204030204" pitchFamily="34" charset="0"/>
              </a:rPr>
              <a:t>The following are the primary objectives for the UML's design.</a:t>
            </a:r>
          </a:p>
          <a:p>
            <a:pPr marL="0" lvl="0" indent="0" algn="just" fontAlgn="base">
              <a:lnSpc>
                <a:spcPct val="143000"/>
              </a:lnSpc>
              <a:spcAft>
                <a:spcPts val="765"/>
              </a:spcAft>
              <a:buClr>
                <a:srgbClr val="000000"/>
              </a:buClr>
              <a:buSzPts val="1200"/>
              <a:buNone/>
            </a:pPr>
            <a:r>
              <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1. Provide users with an easy-to-use, expressive visual </a:t>
            </a:r>
            <a:r>
              <a:rPr lang="en-IN" sz="1800" u="none" strike="noStrike" kern="100"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modeling</a:t>
            </a:r>
            <a:r>
              <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language so they can build and exchange useful models.</a:t>
            </a:r>
          </a:p>
          <a:p>
            <a:pPr marL="0" lvl="0" indent="0" algn="just" fontAlgn="base">
              <a:lnSpc>
                <a:spcPct val="95000"/>
              </a:lnSpc>
              <a:spcAft>
                <a:spcPts val="1465"/>
              </a:spcAft>
              <a:buClr>
                <a:srgbClr val="000000"/>
              </a:buClr>
              <a:buSzPts val="1200"/>
              <a:buNone/>
            </a:pPr>
            <a:r>
              <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2. Give the basic concepts room to grow by providing tools for specialization and extensibility</a:t>
            </a:r>
          </a:p>
          <a:p>
            <a:pPr marL="0" lvl="0" indent="0" algn="just" fontAlgn="base">
              <a:lnSpc>
                <a:spcPct val="95000"/>
              </a:lnSpc>
              <a:spcAft>
                <a:spcPts val="1470"/>
              </a:spcAft>
              <a:buClr>
                <a:srgbClr val="000000"/>
              </a:buClr>
              <a:buSzPts val="1200"/>
              <a:buNone/>
            </a:pPr>
            <a:r>
              <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3. Be independent of any particular programming language or development process.</a:t>
            </a:r>
          </a:p>
          <a:p>
            <a:pPr marL="0" lvl="0" indent="0" algn="just" fontAlgn="base">
              <a:lnSpc>
                <a:spcPct val="95000"/>
              </a:lnSpc>
              <a:spcAft>
                <a:spcPts val="1465"/>
              </a:spcAft>
              <a:buClr>
                <a:srgbClr val="000000"/>
              </a:buClr>
              <a:buSzPts val="1200"/>
              <a:buNone/>
            </a:pPr>
            <a:r>
              <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4. Provide a formal foundation for understanding the </a:t>
            </a:r>
            <a:r>
              <a:rPr lang="en-IN" sz="1800" u="none" strike="noStrike" kern="100" dirty="0" err="1">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modeling</a:t>
            </a:r>
            <a:r>
              <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language.</a:t>
            </a:r>
          </a:p>
          <a:p>
            <a:pPr marL="0" lvl="0" indent="0" algn="just" fontAlgn="base">
              <a:lnSpc>
                <a:spcPct val="95000"/>
              </a:lnSpc>
              <a:spcAft>
                <a:spcPts val="1480"/>
              </a:spcAft>
              <a:buClr>
                <a:srgbClr val="000000"/>
              </a:buClr>
              <a:buSzPts val="1200"/>
              <a:buNone/>
            </a:pPr>
            <a:r>
              <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5. Encourage the growth of OO tools' commercial use.</a:t>
            </a:r>
          </a:p>
          <a:p>
            <a:pPr marL="0" lvl="0" indent="0" algn="just" fontAlgn="base">
              <a:lnSpc>
                <a:spcPct val="143000"/>
              </a:lnSpc>
              <a:spcAft>
                <a:spcPts val="1355"/>
              </a:spcAft>
              <a:buClr>
                <a:srgbClr val="000000"/>
              </a:buClr>
              <a:buSzPts val="1200"/>
              <a:buNone/>
            </a:pPr>
            <a:r>
              <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6. Promote the usage of higher level development concepts like components, frameworks, patterns, and partnerships.</a:t>
            </a:r>
          </a:p>
          <a:p>
            <a:endParaRPr lang="en-IN" dirty="0"/>
          </a:p>
        </p:txBody>
      </p:sp>
    </p:spTree>
    <p:extLst>
      <p:ext uri="{BB962C8B-B14F-4D97-AF65-F5344CB8AC3E}">
        <p14:creationId xmlns:p14="http://schemas.microsoft.com/office/powerpoint/2010/main" val="3748639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EEF29-754B-D288-2BC8-18BB0EE8CBEF}"/>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Timeline of Project</a:t>
            </a:r>
            <a:endParaRPr lang="en-IN" dirty="0">
              <a:latin typeface="Times New Roman" panose="02020603050405020304" pitchFamily="18" charset="0"/>
              <a:cs typeface="Times New Roman" panose="02020603050405020304" pitchFamily="18" charset="0"/>
            </a:endParaRPr>
          </a:p>
        </p:txBody>
      </p:sp>
      <p:graphicFrame>
        <p:nvGraphicFramePr>
          <p:cNvPr id="10" name="Content Placeholder 9">
            <a:extLst>
              <a:ext uri="{FF2B5EF4-FFF2-40B4-BE49-F238E27FC236}">
                <a16:creationId xmlns:a16="http://schemas.microsoft.com/office/drawing/2014/main" id="{9D107F2D-7FE3-9209-6ED2-2475D0916AF6}"/>
              </a:ext>
            </a:extLst>
          </p:cNvPr>
          <p:cNvGraphicFramePr>
            <a:graphicFrameLocks noGrp="1"/>
          </p:cNvGraphicFramePr>
          <p:nvPr>
            <p:ph idx="1"/>
            <p:extLst>
              <p:ext uri="{D42A27DB-BD31-4B8C-83A1-F6EECF244321}">
                <p14:modId xmlns:p14="http://schemas.microsoft.com/office/powerpoint/2010/main" val="264016555"/>
              </p:ext>
            </p:extLst>
          </p:nvPr>
        </p:nvGraphicFramePr>
        <p:xfrm>
          <a:off x="453293" y="1391137"/>
          <a:ext cx="11027506" cy="4103076"/>
        </p:xfrm>
        <a:graphic>
          <a:graphicData uri="http://schemas.openxmlformats.org/drawingml/2006/table">
            <a:tbl>
              <a:tblPr firstRow="1" bandRow="1">
                <a:tableStyleId>{5C22544A-7EE6-4342-B048-85BDC9FD1C3A}</a:tableStyleId>
              </a:tblPr>
              <a:tblGrid>
                <a:gridCol w="946171">
                  <a:extLst>
                    <a:ext uri="{9D8B030D-6E8A-4147-A177-3AD203B41FA5}">
                      <a16:colId xmlns:a16="http://schemas.microsoft.com/office/drawing/2014/main" val="2084833442"/>
                    </a:ext>
                  </a:extLst>
                </a:gridCol>
                <a:gridCol w="4559209">
                  <a:extLst>
                    <a:ext uri="{9D8B030D-6E8A-4147-A177-3AD203B41FA5}">
                      <a16:colId xmlns:a16="http://schemas.microsoft.com/office/drawing/2014/main" val="1871086083"/>
                    </a:ext>
                  </a:extLst>
                </a:gridCol>
                <a:gridCol w="2761063">
                  <a:extLst>
                    <a:ext uri="{9D8B030D-6E8A-4147-A177-3AD203B41FA5}">
                      <a16:colId xmlns:a16="http://schemas.microsoft.com/office/drawing/2014/main" val="994926825"/>
                    </a:ext>
                  </a:extLst>
                </a:gridCol>
                <a:gridCol w="2761063">
                  <a:extLst>
                    <a:ext uri="{9D8B030D-6E8A-4147-A177-3AD203B41FA5}">
                      <a16:colId xmlns:a16="http://schemas.microsoft.com/office/drawing/2014/main" val="784818967"/>
                    </a:ext>
                  </a:extLst>
                </a:gridCol>
              </a:tblGrid>
              <a:tr h="683846">
                <a:tc>
                  <a:txBody>
                    <a:bodyPr/>
                    <a:lstStyle/>
                    <a:p>
                      <a:pPr lvl="0"/>
                      <a:r>
                        <a:rPr lang="en-US" dirty="0"/>
                        <a:t> </a:t>
                      </a:r>
                      <a:r>
                        <a:rPr lang="en-US" dirty="0" err="1"/>
                        <a:t>Sl.No</a:t>
                      </a:r>
                      <a:endParaRPr lang="en-IN" dirty="0"/>
                    </a:p>
                  </a:txBody>
                  <a:tcPr anchor="ctr"/>
                </a:tc>
                <a:tc>
                  <a:txBody>
                    <a:bodyPr/>
                    <a:lstStyle/>
                    <a:p>
                      <a:pPr lvl="2"/>
                      <a:r>
                        <a:rPr lang="en-US" dirty="0"/>
                        <a:t> Process</a:t>
                      </a:r>
                      <a:endParaRPr lang="en-IN" dirty="0"/>
                    </a:p>
                  </a:txBody>
                  <a:tcPr anchor="ctr"/>
                </a:tc>
                <a:tc>
                  <a:txBody>
                    <a:bodyPr/>
                    <a:lstStyle/>
                    <a:p>
                      <a:pPr lvl="1"/>
                      <a:r>
                        <a:rPr lang="en-US" dirty="0"/>
                        <a:t> Review</a:t>
                      </a:r>
                      <a:endParaRPr lang="en-IN" dirty="0"/>
                    </a:p>
                  </a:txBody>
                  <a:tcPr anchor="ctr"/>
                </a:tc>
                <a:tc>
                  <a:txBody>
                    <a:bodyPr/>
                    <a:lstStyle/>
                    <a:p>
                      <a:pPr lvl="2"/>
                      <a:r>
                        <a:rPr lang="en-US" dirty="0"/>
                        <a:t>     Dates</a:t>
                      </a:r>
                      <a:endParaRPr lang="en-IN" dirty="0"/>
                    </a:p>
                  </a:txBody>
                  <a:tcPr anchor="ctr"/>
                </a:tc>
                <a:extLst>
                  <a:ext uri="{0D108BD9-81ED-4DB2-BD59-A6C34878D82A}">
                    <a16:rowId xmlns:a16="http://schemas.microsoft.com/office/drawing/2014/main" val="1201711561"/>
                  </a:ext>
                </a:extLst>
              </a:tr>
              <a:tr h="683846">
                <a:tc>
                  <a:txBody>
                    <a:bodyPr/>
                    <a:lstStyle/>
                    <a:p>
                      <a:pPr lvl="1"/>
                      <a:r>
                        <a:rPr lang="en-US" dirty="0"/>
                        <a:t>1.</a:t>
                      </a:r>
                      <a:endParaRPr lang="en-IN" dirty="0"/>
                    </a:p>
                  </a:txBody>
                  <a:tcPr anchor="ctr"/>
                </a:tc>
                <a:tc>
                  <a:txBody>
                    <a:bodyPr/>
                    <a:lstStyle/>
                    <a:p>
                      <a:r>
                        <a:rPr lang="en-US" dirty="0"/>
                        <a:t>Task Finalization with Supervisor.</a:t>
                      </a:r>
                      <a:endParaRPr lang="en-IN" dirty="0"/>
                    </a:p>
                  </a:txBody>
                  <a:tcPr anchor="ctr"/>
                </a:tc>
                <a:tc>
                  <a:txBody>
                    <a:bodyPr/>
                    <a:lstStyle/>
                    <a:p>
                      <a:pPr lvl="1"/>
                      <a:r>
                        <a:rPr lang="en-US" dirty="0"/>
                        <a:t>Review-0</a:t>
                      </a:r>
                    </a:p>
                  </a:txBody>
                  <a:tcPr anchor="ctr"/>
                </a:tc>
                <a:tc>
                  <a:txBody>
                    <a:bodyPr/>
                    <a:lstStyle/>
                    <a:p>
                      <a:pPr lvl="1"/>
                      <a:r>
                        <a:rPr lang="en-US" dirty="0"/>
                        <a:t>12-10-2023</a:t>
                      </a:r>
                      <a:endParaRPr lang="en-IN" dirty="0"/>
                    </a:p>
                  </a:txBody>
                  <a:tcPr anchor="ctr"/>
                </a:tc>
                <a:extLst>
                  <a:ext uri="{0D108BD9-81ED-4DB2-BD59-A6C34878D82A}">
                    <a16:rowId xmlns:a16="http://schemas.microsoft.com/office/drawing/2014/main" val="1635314552"/>
                  </a:ext>
                </a:extLst>
              </a:tr>
              <a:tr h="683846">
                <a:tc>
                  <a:txBody>
                    <a:bodyPr/>
                    <a:lstStyle/>
                    <a:p>
                      <a:pPr lvl="1"/>
                      <a:r>
                        <a:rPr lang="en-US" dirty="0"/>
                        <a:t>2.</a:t>
                      </a:r>
                      <a:endParaRPr lang="en-IN" dirty="0"/>
                    </a:p>
                  </a:txBody>
                  <a:tcPr anchor="ctr"/>
                </a:tc>
                <a:tc>
                  <a:txBody>
                    <a:bodyPr/>
                    <a:lstStyle/>
                    <a:p>
                      <a:r>
                        <a:rPr lang="en-US" dirty="0"/>
                        <a:t>Methods And Software Details.</a:t>
                      </a:r>
                      <a:endParaRPr lang="en-IN" dirty="0"/>
                    </a:p>
                  </a:txBody>
                  <a:tcPr anchor="ctr"/>
                </a:tc>
                <a:tc>
                  <a:txBody>
                    <a:bodyPr/>
                    <a:lstStyle/>
                    <a:p>
                      <a:pPr lvl="1"/>
                      <a:r>
                        <a:rPr lang="en-US" dirty="0"/>
                        <a:t>Review-1</a:t>
                      </a:r>
                    </a:p>
                  </a:txBody>
                  <a:tcPr anchor="ctr"/>
                </a:tc>
                <a:tc>
                  <a:txBody>
                    <a:bodyPr/>
                    <a:lstStyle/>
                    <a:p>
                      <a:pPr lvl="1"/>
                      <a:r>
                        <a:rPr lang="en-US" dirty="0"/>
                        <a:t>09-11-2023</a:t>
                      </a:r>
                      <a:endParaRPr lang="en-IN" dirty="0"/>
                    </a:p>
                  </a:txBody>
                  <a:tcPr anchor="ctr"/>
                </a:tc>
                <a:extLst>
                  <a:ext uri="{0D108BD9-81ED-4DB2-BD59-A6C34878D82A}">
                    <a16:rowId xmlns:a16="http://schemas.microsoft.com/office/drawing/2014/main" val="1220736382"/>
                  </a:ext>
                </a:extLst>
              </a:tr>
              <a:tr h="683846">
                <a:tc>
                  <a:txBody>
                    <a:bodyPr/>
                    <a:lstStyle/>
                    <a:p>
                      <a:pPr lvl="1"/>
                      <a:r>
                        <a:rPr lang="en-US" dirty="0"/>
                        <a:t>3.</a:t>
                      </a:r>
                      <a:endParaRPr lang="en-IN" dirty="0"/>
                    </a:p>
                  </a:txBody>
                  <a:tcPr anchor="ctr"/>
                </a:tc>
                <a:tc>
                  <a:txBody>
                    <a:bodyPr/>
                    <a:lstStyle/>
                    <a:p>
                      <a:r>
                        <a:rPr lang="en-US" dirty="0"/>
                        <a:t>Front-end Development.</a:t>
                      </a:r>
                      <a:endParaRPr lang="en-IN" dirty="0"/>
                    </a:p>
                  </a:txBody>
                  <a:tcPr anchor="ctr"/>
                </a:tc>
                <a:tc>
                  <a:txBody>
                    <a:bodyPr/>
                    <a:lstStyle/>
                    <a:p>
                      <a:pPr lvl="1"/>
                      <a:r>
                        <a:rPr lang="en-US" dirty="0"/>
                        <a:t>Review-2</a:t>
                      </a:r>
                      <a:endParaRPr lang="en-IN" dirty="0"/>
                    </a:p>
                  </a:txBody>
                  <a:tcPr anchor="ctr"/>
                </a:tc>
                <a:tc>
                  <a:txBody>
                    <a:bodyPr/>
                    <a:lstStyle/>
                    <a:p>
                      <a:pPr lvl="1"/>
                      <a:r>
                        <a:rPr lang="en-US" dirty="0"/>
                        <a:t>30-11-2023</a:t>
                      </a:r>
                      <a:endParaRPr lang="en-IN" dirty="0"/>
                    </a:p>
                  </a:txBody>
                  <a:tcPr anchor="ctr"/>
                </a:tc>
                <a:extLst>
                  <a:ext uri="{0D108BD9-81ED-4DB2-BD59-A6C34878D82A}">
                    <a16:rowId xmlns:a16="http://schemas.microsoft.com/office/drawing/2014/main" val="810032689"/>
                  </a:ext>
                </a:extLst>
              </a:tr>
              <a:tr h="683846">
                <a:tc>
                  <a:txBody>
                    <a:bodyPr/>
                    <a:lstStyle/>
                    <a:p>
                      <a:pPr lvl="1"/>
                      <a:r>
                        <a:rPr lang="en-US" dirty="0"/>
                        <a:t>4.</a:t>
                      </a:r>
                      <a:endParaRPr lang="en-IN" dirty="0"/>
                    </a:p>
                  </a:txBody>
                  <a:tcPr anchor="ctr"/>
                </a:tc>
                <a:tc>
                  <a:txBody>
                    <a:bodyPr/>
                    <a:lstStyle/>
                    <a:p>
                      <a:r>
                        <a:rPr lang="en-US" dirty="0"/>
                        <a:t>Back-end Development.</a:t>
                      </a:r>
                      <a:endParaRPr lang="en-IN" dirty="0"/>
                    </a:p>
                  </a:txBody>
                  <a:tcPr anchor="ctr"/>
                </a:tc>
                <a:tc>
                  <a:txBody>
                    <a:bodyPr/>
                    <a:lstStyle/>
                    <a:p>
                      <a:pPr lvl="1"/>
                      <a:r>
                        <a:rPr lang="en-US" dirty="0"/>
                        <a:t>Review-3</a:t>
                      </a:r>
                      <a:endParaRPr lang="en-IN" dirty="0"/>
                    </a:p>
                  </a:txBody>
                  <a:tcPr anchor="ctr"/>
                </a:tc>
                <a:tc>
                  <a:txBody>
                    <a:bodyPr/>
                    <a:lstStyle/>
                    <a:p>
                      <a:pPr lvl="1"/>
                      <a:r>
                        <a:rPr lang="en-US" dirty="0"/>
                        <a:t>29-12-2023</a:t>
                      </a:r>
                      <a:endParaRPr lang="en-IN" dirty="0"/>
                    </a:p>
                  </a:txBody>
                  <a:tcPr anchor="ctr"/>
                </a:tc>
                <a:extLst>
                  <a:ext uri="{0D108BD9-81ED-4DB2-BD59-A6C34878D82A}">
                    <a16:rowId xmlns:a16="http://schemas.microsoft.com/office/drawing/2014/main" val="4258005389"/>
                  </a:ext>
                </a:extLst>
              </a:tr>
              <a:tr h="683846">
                <a:tc>
                  <a:txBody>
                    <a:bodyPr/>
                    <a:lstStyle/>
                    <a:p>
                      <a:pPr lvl="1"/>
                      <a:r>
                        <a:rPr lang="en-US" dirty="0"/>
                        <a:t>5.</a:t>
                      </a:r>
                      <a:endParaRPr lang="en-IN" dirty="0"/>
                    </a:p>
                  </a:txBody>
                  <a:tcPr anchor="ctr"/>
                </a:tc>
                <a:tc>
                  <a:txBody>
                    <a:bodyPr/>
                    <a:lstStyle/>
                    <a:p>
                      <a:r>
                        <a:rPr lang="en-US" dirty="0"/>
                        <a:t>Demonstration.</a:t>
                      </a:r>
                      <a:endParaRPr lang="en-IN" dirty="0"/>
                    </a:p>
                  </a:txBody>
                  <a:tcPr anchor="ctr"/>
                </a:tc>
                <a:tc>
                  <a:txBody>
                    <a:bodyPr/>
                    <a:lstStyle/>
                    <a:p>
                      <a:pPr lvl="1"/>
                      <a:r>
                        <a:rPr lang="en-US" dirty="0"/>
                        <a:t>Final viva</a:t>
                      </a:r>
                      <a:endParaRPr lang="en-IN" dirty="0"/>
                    </a:p>
                  </a:txBody>
                  <a:tcPr anchor="ctr"/>
                </a:tc>
                <a:tc>
                  <a:txBody>
                    <a:bodyPr/>
                    <a:lstStyle/>
                    <a:p>
                      <a:pPr lvl="1"/>
                      <a:r>
                        <a:rPr lang="en-US" dirty="0"/>
                        <a:t>10-01-2024</a:t>
                      </a:r>
                      <a:endParaRPr lang="en-IN" dirty="0"/>
                    </a:p>
                  </a:txBody>
                  <a:tcPr anchor="ctr"/>
                </a:tc>
                <a:extLst>
                  <a:ext uri="{0D108BD9-81ED-4DB2-BD59-A6C34878D82A}">
                    <a16:rowId xmlns:a16="http://schemas.microsoft.com/office/drawing/2014/main" val="2185712174"/>
                  </a:ext>
                </a:extLst>
              </a:tr>
            </a:tbl>
          </a:graphicData>
        </a:graphic>
      </p:graphicFrame>
    </p:spTree>
    <p:extLst>
      <p:ext uri="{BB962C8B-B14F-4D97-AF65-F5344CB8AC3E}">
        <p14:creationId xmlns:p14="http://schemas.microsoft.com/office/powerpoint/2010/main" val="103040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DF6D3FC-7575-B5B2-E573-07D7A91D8222}"/>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Expected Outcomes</a:t>
            </a:r>
            <a:endParaRPr lang="en-IN"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8E426440-BFDA-DC63-02F3-8FA1F837B21E}"/>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The implementation of the "Automated Material Return System for Customer" is anticipated to yield transformative outcomes for businesses. Firstly, the streamlined return process will significantly reduce operational complexities, leading to a more efficient and cost-effective operation.</a:t>
            </a:r>
          </a:p>
          <a:p>
            <a:pPr marL="0" indent="0">
              <a:buNone/>
            </a:pPr>
            <a:endParaRPr lang="en-US" sz="2000" dirty="0"/>
          </a:p>
          <a:p>
            <a:r>
              <a:rPr lang="en-US" sz="2000" dirty="0">
                <a:latin typeface="Times New Roman" panose="02020603050405020304" pitchFamily="18" charset="0"/>
                <a:cs typeface="Times New Roman" panose="02020603050405020304" pitchFamily="18" charset="0"/>
              </a:rPr>
              <a:t>Manufacturer accountability will see a notable boost, as the system enables informed decision-making based on transparent data and images. This not only curtails unnecessary costs related to unwarranted returns but also establishes a foundation for enhancing product quality through targeted improvements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AFC55-0FB0-EE2B-9732-3D91938DBDED}"/>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Expected Outcomes</a:t>
            </a:r>
            <a:endParaRPr lang="en-IN" dirty="0"/>
          </a:p>
        </p:txBody>
      </p:sp>
      <p:sp>
        <p:nvSpPr>
          <p:cNvPr id="3" name="Content Placeholder 2">
            <a:extLst>
              <a:ext uri="{FF2B5EF4-FFF2-40B4-BE49-F238E27FC236}">
                <a16:creationId xmlns:a16="http://schemas.microsoft.com/office/drawing/2014/main" id="{F72023A2-9CCE-5B7A-B29F-6540B0139A32}"/>
              </a:ext>
            </a:extLst>
          </p:cNvPr>
          <p:cNvSpPr>
            <a:spLocks noGrp="1"/>
          </p:cNvSpPr>
          <p:nvPr>
            <p:ph idx="1"/>
          </p:nvPr>
        </p:nvSpPr>
        <p:spPr>
          <a:xfrm>
            <a:off x="812800" y="1531816"/>
            <a:ext cx="10316308" cy="4275016"/>
          </a:xfrm>
        </p:spPr>
        <p:txBody>
          <a:bodyPr>
            <a:normAutofit/>
          </a:bodyPr>
          <a:lstStyle/>
          <a:p>
            <a:r>
              <a:rPr lang="en-US" sz="2000" dirty="0">
                <a:latin typeface="Times New Roman" panose="02020603050405020304" pitchFamily="18" charset="0"/>
                <a:cs typeface="Times New Roman" panose="02020603050405020304" pitchFamily="18" charset="0"/>
              </a:rPr>
              <a:t>The focus on addressing legitimate customer concerns is expected to elevate overall customer satisfaction levels, fostering loyalty and positive brand perception. Ultimately, the Automated Material Return System has the potential to create a positive ripple effect, optimizing resources, reducing costs, and fortifying the relationship between businesses and their customers.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9299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143001"/>
            <a:ext cx="10668000" cy="4851399"/>
          </a:xfrm>
        </p:spPr>
        <p:txBody>
          <a:bodyPr>
            <a:normAutofit/>
          </a:bodyPr>
          <a:lstStyle/>
          <a:p>
            <a:pPr algn="l"/>
            <a:r>
              <a:rPr lang="en-IN" sz="1800" dirty="0">
                <a:solidFill>
                  <a:srgbClr val="000000"/>
                </a:solidFill>
                <a:effectLst/>
                <a:latin typeface="Calibri" panose="020F0502020204030204" pitchFamily="34" charset="0"/>
                <a:ea typeface="Calibri" panose="020F0502020204030204" pitchFamily="34" charset="0"/>
              </a:rPr>
              <a:t>The aim of this proposed solution is to enhance the efficiency and reliability of the supply chain management and customer service by addressing the challenges associated with excess supply, damaged deliveries, and incorrect product returns.</a:t>
            </a:r>
            <a:br>
              <a:rPr lang="en-US" sz="1600" dirty="0"/>
            </a:b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r>
              <a:rPr lang="en-IN" sz="1800" dirty="0">
                <a:solidFill>
                  <a:srgbClr val="000000"/>
                </a:solidFill>
                <a:effectLst/>
                <a:latin typeface="Calibri" panose="020F0502020204030204" pitchFamily="34" charset="0"/>
                <a:ea typeface="Calibri" panose="020F0502020204030204" pitchFamily="34" charset="0"/>
              </a:rPr>
              <a:t>The key objectives include Preventing Acceptance of Counterfeit or Fake Products by the implementation of a comprehensive product identification and verification system that aims to ensure that only genuine products are accepted during the return process. By cross-checking product IDs against a centralized database and incorporating stringent verification measures, the system helps in preventing the acceptance of counterfeit or fake products, reducing the likelihood of financial losses. This, in turn, helps in optimizing inventory management and preventing financial losses associated with the scrapping of damaged goods. This Enhances Product Return Process</a:t>
            </a:r>
            <a:r>
              <a:rPr lang="en-US" sz="2000" b="0" i="0" dirty="0">
                <a:effectLst/>
                <a:latin typeface="Times New Roman" panose="02020603050405020304" pitchFamily="18" charset="0"/>
                <a:cs typeface="Times New Roman" panose="02020603050405020304" pitchFamily="18" charset="0"/>
              </a:rPr>
              <a:t>.</a:t>
            </a:r>
          </a:p>
          <a:p>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F5E6C-AE7A-E5AA-9DD5-96F1F2275AE5}"/>
              </a:ext>
            </a:extLst>
          </p:cNvPr>
          <p:cNvSpPr>
            <a:spLocks noGrp="1"/>
          </p:cNvSpPr>
          <p:nvPr>
            <p:ph type="title"/>
          </p:nvPr>
        </p:nvSpPr>
        <p:spPr>
          <a:xfrm>
            <a:off x="812800" y="259007"/>
            <a:ext cx="10668000" cy="487362"/>
          </a:xfrm>
        </p:spPr>
        <p:txBody>
          <a:bodyPr/>
          <a:lstStyle/>
          <a:p>
            <a:r>
              <a:rPr lang="en-GB"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D6E4690-3127-79F1-3309-6F6772EC06CC}"/>
              </a:ext>
            </a:extLst>
          </p:cNvPr>
          <p:cNvSpPr>
            <a:spLocks noGrp="1"/>
          </p:cNvSpPr>
          <p:nvPr>
            <p:ph idx="1"/>
          </p:nvPr>
        </p:nvSpPr>
        <p:spPr>
          <a:xfrm>
            <a:off x="812800" y="969108"/>
            <a:ext cx="10433538" cy="5400430"/>
          </a:xfrm>
        </p:spPr>
        <p:txBody>
          <a:bodyPr anchor="ctr">
            <a:normAutofit/>
          </a:bodyPr>
          <a:lstStyle/>
          <a:p>
            <a:pPr marL="0" indent="0">
              <a:buNone/>
            </a:pPr>
            <a:r>
              <a:rPr lang="en-IN" sz="1800" dirty="0">
                <a:solidFill>
                  <a:srgbClr val="000000"/>
                </a:solidFill>
                <a:effectLst/>
                <a:latin typeface="Calibri" panose="020F0502020204030204" pitchFamily="34" charset="0"/>
                <a:ea typeface="Calibri" panose="020F0502020204030204" pitchFamily="34" charset="0"/>
              </a:rPr>
              <a:t>In conclusion, the implementation of this product identification and verification system will prove to be a pivotal success in mitigating the challenges posed by excess supply, incorrect deliveries, and damaged products. This comprehensive solution, integrating advanced tracking technologies and stringent verification measures, has not only significantly reduced financial losses associated with scrapped goods but has also elevated customer satisfaction levels through streamlined return processes and the assurance of product authenticity. The system's impact on supply chain efficiency is evident in reduced lead times, improved inventory turnover, and minimized blocked stocks. By enforcing user-specific access levels and providing tools and training for delivery personnel, the organization has fortified its operations against the acceptance of counterfeit items. The observed success underscores the effectiveness of leveraging technology and stringent protocols to transform supply chain and customer service operations, positioning for sustained growth and operational excellence. The commitment to continuous improvement ensures that the organization remains adaptable to evolving business needs and maintains its standing as an industry leader in  delivering high – quality products and exceptional customer experience.</a:t>
            </a:r>
            <a:endParaRPr lang="en-US" b="0" i="0" dirty="0">
              <a:effectLst/>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5970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90DE7-2FFF-48C6-84A7-49A90491BBE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F93EDBA0-360E-427F-B64F-DC8F96C5BF47}"/>
              </a:ext>
            </a:extLst>
          </p:cNvPr>
          <p:cNvSpPr>
            <a:spLocks noGrp="1"/>
          </p:cNvSpPr>
          <p:nvPr>
            <p:ph idx="1"/>
          </p:nvPr>
        </p:nvSpPr>
        <p:spPr>
          <a:xfrm>
            <a:off x="812800" y="1143001"/>
            <a:ext cx="10668000" cy="5440361"/>
          </a:xfrm>
        </p:spPr>
        <p:txBody>
          <a:bodyPr/>
          <a:lstStyle/>
          <a:p>
            <a:pPr marR="482600" lvl="0" algn="just" fontAlgn="base">
              <a:lnSpc>
                <a:spcPct val="102000"/>
              </a:lnSpc>
              <a:spcAft>
                <a:spcPts val="10"/>
              </a:spcAft>
              <a:buClr>
                <a:srgbClr val="000000"/>
              </a:buClr>
              <a:buSzPts val="1100"/>
              <a:buAutoNum type="arabicPeriod"/>
            </a:pPr>
            <a:r>
              <a:rPr lang="en-IN" sz="1800" b="1" u="none" strike="noStrike" kern="100" dirty="0">
                <a:solidFill>
                  <a:srgbClr val="1F1F1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Chai, S., Tan, R. Y., &amp; Pan, Z. (2014). A research framework for RFID-enabled anticounterfeiting in the pharmaceutical supply chain. </a:t>
            </a:r>
            <a:r>
              <a:rPr lang="en-IN" sz="1800" u="none" strike="noStrike" kern="100" dirty="0">
                <a:solidFill>
                  <a:srgbClr val="1F1F1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International Journal of Production Research, 52(19), 5896-5912.</a:t>
            </a:r>
          </a:p>
          <a:p>
            <a:pPr marR="482600" lvl="0" algn="just" fontAlgn="base">
              <a:lnSpc>
                <a:spcPct val="102000"/>
              </a:lnSpc>
              <a:spcAft>
                <a:spcPts val="10"/>
              </a:spcAft>
              <a:buClr>
                <a:srgbClr val="000000"/>
              </a:buClr>
              <a:buSzPts val="1100"/>
              <a:buAutoNum type="arabicPeriod"/>
            </a:pPr>
            <a:endPar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0" marR="482600" lvl="0" indent="0" algn="just" fontAlgn="base">
              <a:lnSpc>
                <a:spcPct val="102000"/>
              </a:lnSpc>
              <a:spcAft>
                <a:spcPts val="10"/>
              </a:spcAft>
              <a:buClr>
                <a:srgbClr val="000000"/>
              </a:buClr>
              <a:buSzPts val="1100"/>
              <a:buNone/>
            </a:pPr>
            <a:r>
              <a:rPr lang="en-IN" sz="1800" b="1" u="none" strike="noStrike" kern="100" dirty="0">
                <a:solidFill>
                  <a:srgbClr val="1F1F1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2. Taguchi, D., Takahashi, N., &amp; Ueno, T. (2017). The impact of RFID-based product tracking on inventory accuracy and customer satisfaction in a grocery supply chain. </a:t>
            </a:r>
            <a:r>
              <a:rPr lang="en-IN" sz="1800" u="none" strike="noStrike" kern="100" dirty="0">
                <a:solidFill>
                  <a:srgbClr val="1F1F1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International Journal of Production Research, 55(3), 894-910.</a:t>
            </a:r>
          </a:p>
          <a:p>
            <a:pPr marL="0" marR="482600" lvl="0" indent="0" algn="just" fontAlgn="base">
              <a:lnSpc>
                <a:spcPct val="102000"/>
              </a:lnSpc>
              <a:spcAft>
                <a:spcPts val="10"/>
              </a:spcAft>
              <a:buClr>
                <a:srgbClr val="000000"/>
              </a:buClr>
              <a:buSzPts val="1100"/>
              <a:buNone/>
            </a:pPr>
            <a:endPar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0" marR="482600" lvl="0" indent="0" algn="just" fontAlgn="base">
              <a:lnSpc>
                <a:spcPct val="102000"/>
              </a:lnSpc>
              <a:spcAft>
                <a:spcPts val="10"/>
              </a:spcAft>
              <a:buClr>
                <a:srgbClr val="000000"/>
              </a:buClr>
              <a:buSzPts val="1100"/>
              <a:buNone/>
            </a:pPr>
            <a:r>
              <a:rPr lang="en-IN" sz="1800" b="1" u="none" strike="noStrike" kern="100" dirty="0">
                <a:solidFill>
                  <a:srgbClr val="1F1F1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3. Chen, J., Zhang, L., &amp; Li, D. (2016). Research on product identification technology and application in supply chain management. </a:t>
            </a:r>
            <a:r>
              <a:rPr lang="en-IN" sz="1800" u="none" strike="noStrike" kern="100" dirty="0">
                <a:solidFill>
                  <a:srgbClr val="1F1F1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International Journal of Production Research, 54(16), 4848-4860.</a:t>
            </a:r>
          </a:p>
          <a:p>
            <a:pPr marL="0" marR="482600" lvl="0" indent="0" algn="just" fontAlgn="base">
              <a:lnSpc>
                <a:spcPct val="102000"/>
              </a:lnSpc>
              <a:spcAft>
                <a:spcPts val="10"/>
              </a:spcAft>
              <a:buClr>
                <a:srgbClr val="000000"/>
              </a:buClr>
              <a:buSzPts val="1100"/>
              <a:buNone/>
            </a:pPr>
            <a:endPar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0" marR="482600" lvl="0" indent="0" algn="just" fontAlgn="base">
              <a:lnSpc>
                <a:spcPct val="102000"/>
              </a:lnSpc>
              <a:spcAft>
                <a:spcPts val="10"/>
              </a:spcAft>
              <a:buClr>
                <a:srgbClr val="000000"/>
              </a:buClr>
              <a:buSzPts val="1100"/>
              <a:buNone/>
            </a:pPr>
            <a:r>
              <a:rPr lang="en-IN" sz="1800" b="1" u="none" strike="noStrike" kern="100" dirty="0">
                <a:solidFill>
                  <a:srgbClr val="1F1F1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4. D'Souza, D. M., &amp; Taguchi, D. (2014). Product identification and tracking systems in retail supply chains: RFID vs. barcode technology. </a:t>
            </a:r>
            <a:r>
              <a:rPr lang="en-IN" sz="1800" u="none" strike="noStrike" kern="100" dirty="0">
                <a:solidFill>
                  <a:srgbClr val="1F1F1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International Journal of Production Research, 52(18), 5486-5501.</a:t>
            </a:r>
          </a:p>
          <a:p>
            <a:pPr marL="0" marR="482600" lvl="0" indent="0" algn="just" fontAlgn="base">
              <a:lnSpc>
                <a:spcPct val="102000"/>
              </a:lnSpc>
              <a:spcAft>
                <a:spcPts val="10"/>
              </a:spcAft>
              <a:buClr>
                <a:srgbClr val="000000"/>
              </a:buClr>
              <a:buSzPts val="1100"/>
              <a:buNone/>
            </a:pPr>
            <a:endPar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0" marR="482600" lvl="0" indent="0" algn="just" fontAlgn="base">
              <a:lnSpc>
                <a:spcPct val="102000"/>
              </a:lnSpc>
              <a:spcAft>
                <a:spcPts val="10"/>
              </a:spcAft>
              <a:buClr>
                <a:srgbClr val="000000"/>
              </a:buClr>
              <a:buSzPts val="1100"/>
              <a:buNone/>
            </a:pPr>
            <a:r>
              <a:rPr lang="en-IN" sz="1800" b="1" u="none" strike="noStrike" kern="100" dirty="0">
                <a:solidFill>
                  <a:srgbClr val="1F1F1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5. Liu, Z., Zhang, Y., &amp; Zhang, H. (2016). Research on product identification technology in the supply chain management of agricultural products. </a:t>
            </a:r>
            <a:r>
              <a:rPr lang="en-IN" sz="1800" u="none" strike="noStrike" kern="100" dirty="0">
                <a:solidFill>
                  <a:srgbClr val="1F1F1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International Journal of Production Research, 54(18), 5595-5615.</a:t>
            </a:r>
            <a:endPar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58067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A2530-61E6-76B0-0705-8758659970A3}"/>
              </a:ext>
            </a:extLst>
          </p:cNvPr>
          <p:cNvSpPr>
            <a:spLocks noGrp="1"/>
          </p:cNvSpPr>
          <p:nvPr>
            <p:ph type="title"/>
          </p:nvPr>
        </p:nvSpPr>
        <p:spPr/>
        <p:txBody>
          <a:bodyPr/>
          <a:lstStyle/>
          <a:p>
            <a:r>
              <a:rPr lang="en-GB" dirty="0"/>
              <a:t>Introduction</a:t>
            </a:r>
            <a:endParaRPr lang="en-IN" dirty="0"/>
          </a:p>
        </p:txBody>
      </p:sp>
      <p:sp>
        <p:nvSpPr>
          <p:cNvPr id="3" name="Content Placeholder 2">
            <a:extLst>
              <a:ext uri="{FF2B5EF4-FFF2-40B4-BE49-F238E27FC236}">
                <a16:creationId xmlns:a16="http://schemas.microsoft.com/office/drawing/2014/main" id="{C6F253D1-5A01-A0B0-1145-C95B58CC9A3A}"/>
              </a:ext>
            </a:extLst>
          </p:cNvPr>
          <p:cNvSpPr>
            <a:spLocks noGrp="1"/>
          </p:cNvSpPr>
          <p:nvPr>
            <p:ph idx="1"/>
          </p:nvPr>
        </p:nvSpPr>
        <p:spPr>
          <a:xfrm>
            <a:off x="812800" y="1132842"/>
            <a:ext cx="10668000" cy="4800598"/>
          </a:xfrm>
        </p:spPr>
        <p:txBody>
          <a:bodyPr>
            <a:normAutofit/>
          </a:bodyPr>
          <a:lstStyle/>
          <a:p>
            <a:r>
              <a:rPr lang="en-IN" sz="1800" dirty="0">
                <a:solidFill>
                  <a:srgbClr val="000000"/>
                </a:solidFill>
                <a:effectLst/>
                <a:latin typeface="Calibri" panose="020F0502020204030204" pitchFamily="34" charset="0"/>
                <a:ea typeface="Calibri" panose="020F0502020204030204" pitchFamily="34" charset="0"/>
              </a:rPr>
              <a:t>The incorporation of advanced tracking technologies like RFID or barcoding, coupled with user-specific access levels, ensures a streamlined and controlled product return process. Equipping delivery personnel with the necessary tools and training enhances their ability to conduct thorough checks, contributing to a more efficient and reliable return process. Also, By ensuring the authenticity and quality of replaced products, the proposed solution aims to enhance overall customer satisfaction.</a:t>
            </a:r>
          </a:p>
          <a:p>
            <a:endParaRPr lang="en-US" sz="2000" b="0" i="0" dirty="0">
              <a:effectLst/>
              <a:latin typeface="Times New Roman" panose="02020603050405020304" pitchFamily="18" charset="0"/>
              <a:cs typeface="Times New Roman" panose="02020603050405020304" pitchFamily="18" charset="0"/>
            </a:endParaRPr>
          </a:p>
          <a:p>
            <a:r>
              <a:rPr lang="en-IN" sz="1800" dirty="0">
                <a:solidFill>
                  <a:srgbClr val="000000"/>
                </a:solidFill>
                <a:effectLst/>
                <a:latin typeface="Calibri" panose="020F0502020204030204" pitchFamily="34" charset="0"/>
                <a:ea typeface="Calibri" panose="020F0502020204030204" pitchFamily="34" charset="0"/>
              </a:rPr>
              <a:t>Customers can have confidence that the products they receive as replacements are genuine and meet the specified quality standards, contributing to a positive customer experience and optimizing Inventory Management by implementation of a robust product identification and verification system contributes to improved inventory management. This is achieved by reducing the influx of damaged or counterfeit products into the supply chain, allowing for more accurate inventory tracking and planning. The primary goal is to minimize financial losses associated with damaged or counterfeit products. By preventing the acceptance of such items and subsequently scrapping them, SKF can optimize its financial resources and allocate them more efficiently within the supply chain.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322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251BF-6191-2424-9765-1E46AC262CBD}"/>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a16="http://schemas.microsoft.com/office/drawing/2014/main" id="{051BC83E-28B5-A8D5-4002-96A656E1798E}"/>
              </a:ext>
            </a:extLst>
          </p:cNvPr>
          <p:cNvSpPr>
            <a:spLocks noGrp="1"/>
          </p:cNvSpPr>
          <p:nvPr>
            <p:ph idx="1"/>
          </p:nvPr>
        </p:nvSpPr>
        <p:spPr/>
        <p:txBody>
          <a:bodyPr/>
          <a:lstStyle/>
          <a:p>
            <a:r>
              <a:rPr lang="en-IN" sz="1800" kern="100" dirty="0">
                <a:solidFill>
                  <a:srgbClr val="1F1F1F"/>
                </a:solidFill>
                <a:effectLst/>
                <a:latin typeface="+mn-lt"/>
                <a:ea typeface="Calibri" panose="020F0502020204030204" pitchFamily="34" charset="0"/>
              </a:rPr>
              <a:t>Chai, S., Tan, R. Y., &amp; Pan, Z. (2014). A research framework for RFID-enabled anticounterfeiting in the pharmaceutical supply chain [1], This paper proposes a research framework for RFID-enabled</a:t>
            </a:r>
            <a:r>
              <a:rPr lang="en-IN" sz="1800" kern="100" dirty="0">
                <a:solidFill>
                  <a:srgbClr val="000000"/>
                </a:solidFill>
                <a:effectLst/>
                <a:latin typeface="+mn-lt"/>
                <a:ea typeface="Calibri" panose="020F0502020204030204" pitchFamily="34" charset="0"/>
              </a:rPr>
              <a:t> </a:t>
            </a:r>
            <a:r>
              <a:rPr lang="en-IN" sz="1800" kern="100" dirty="0">
                <a:solidFill>
                  <a:srgbClr val="1F1F1F"/>
                </a:solidFill>
                <a:effectLst/>
                <a:latin typeface="+mn-lt"/>
                <a:ea typeface="Calibri" panose="020F0502020204030204" pitchFamily="34" charset="0"/>
              </a:rPr>
              <a:t>anti-counterfeiting in the pharmaceutical supply chain. The framework includes five stages: product identification, data collection, data analysis, decision making, and feedback. The authors also</a:t>
            </a:r>
            <a:r>
              <a:rPr lang="en-IN" sz="1800" kern="100" dirty="0">
                <a:solidFill>
                  <a:srgbClr val="000000"/>
                </a:solidFill>
                <a:effectLst/>
                <a:latin typeface="+mn-lt"/>
                <a:ea typeface="Calibri" panose="020F0502020204030204" pitchFamily="34" charset="0"/>
              </a:rPr>
              <a:t> </a:t>
            </a:r>
            <a:r>
              <a:rPr lang="en-IN" sz="1800" kern="100" dirty="0">
                <a:solidFill>
                  <a:srgbClr val="1F1F1F"/>
                </a:solidFill>
                <a:effectLst/>
                <a:latin typeface="+mn-lt"/>
                <a:ea typeface="Calibri" panose="020F0502020204030204" pitchFamily="34" charset="0"/>
              </a:rPr>
              <a:t>discuss the challenges and future research directions for RFID-enabled anti-counterfeiting.</a:t>
            </a:r>
          </a:p>
          <a:p>
            <a:endParaRPr lang="en-IN" sz="1800" kern="100" dirty="0">
              <a:solidFill>
                <a:srgbClr val="1F1F1F"/>
              </a:solidFill>
              <a:latin typeface="+mn-lt"/>
              <a:ea typeface="Calibri" panose="020F0502020204030204" pitchFamily="34" charset="0"/>
            </a:endParaRPr>
          </a:p>
          <a:p>
            <a:endParaRPr lang="en-IN" sz="1800" kern="100" dirty="0">
              <a:solidFill>
                <a:srgbClr val="000000"/>
              </a:solidFill>
              <a:effectLst/>
              <a:latin typeface="+mn-lt"/>
              <a:ea typeface="Calibri" panose="020F0502020204030204" pitchFamily="34" charset="0"/>
            </a:endParaRPr>
          </a:p>
          <a:p>
            <a:r>
              <a:rPr lang="en-IN" sz="1800" kern="100" dirty="0">
                <a:solidFill>
                  <a:srgbClr val="1F1F1F"/>
                </a:solidFill>
                <a:effectLst/>
                <a:latin typeface="+mn-lt"/>
                <a:ea typeface="Calibri" panose="020F0502020204030204" pitchFamily="34" charset="0"/>
              </a:rPr>
              <a:t>Chen, J., Zhang, L., &amp; Li, D. (2016). Research on product identification technology and application in supply chain management [3], This paper reviews the research on product identification technology and its application in supply chain management. The authors discuss the different types of product identification technologies, such as barcodes, RFID tags, and optical character recognition (OCR). They also discuss the benefits of using product identification technology in supply chain management, such as improved inventory accuracy, reduced costs, and improved customer satisfaction.</a:t>
            </a:r>
            <a:endParaRPr lang="en-IN" sz="1800" kern="100" dirty="0">
              <a:solidFill>
                <a:srgbClr val="000000"/>
              </a:solidFill>
              <a:effectLst/>
              <a:latin typeface="+mn-lt"/>
              <a:ea typeface="Calibri" panose="020F0502020204030204" pitchFamily="34" charset="0"/>
            </a:endParaRPr>
          </a:p>
          <a:p>
            <a:endParaRPr lang="en-IN" dirty="0"/>
          </a:p>
        </p:txBody>
      </p:sp>
    </p:spTree>
    <p:extLst>
      <p:ext uri="{BB962C8B-B14F-4D97-AF65-F5344CB8AC3E}">
        <p14:creationId xmlns:p14="http://schemas.microsoft.com/office/powerpoint/2010/main" val="3952428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1416E-439F-257E-B399-8998C563C870}"/>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a16="http://schemas.microsoft.com/office/drawing/2014/main" id="{C8AE7DB4-5E81-7909-22B2-9E8DE5967BB5}"/>
              </a:ext>
            </a:extLst>
          </p:cNvPr>
          <p:cNvSpPr>
            <a:spLocks noGrp="1"/>
          </p:cNvSpPr>
          <p:nvPr>
            <p:ph idx="1"/>
          </p:nvPr>
        </p:nvSpPr>
        <p:spPr/>
        <p:txBody>
          <a:bodyPr/>
          <a:lstStyle/>
          <a:p>
            <a:r>
              <a:rPr lang="en-IN" sz="1800" kern="100" dirty="0">
                <a:solidFill>
                  <a:srgbClr val="1F1F1F"/>
                </a:solidFill>
                <a:effectLst/>
                <a:latin typeface="Calibri" panose="020F0502020204030204" pitchFamily="34" charset="0"/>
                <a:ea typeface="Calibri" panose="020F0502020204030204" pitchFamily="34" charset="0"/>
              </a:rPr>
              <a:t>Chai, S., Tan, R. Y., &amp; Pan, Z. (2014). A research framework for RFID-enabled anticounterfeiting in the pharmaceutical supply chain [1], This paper proposes a research framework for RFID-enabled</a:t>
            </a:r>
            <a:r>
              <a:rPr lang="en-IN" sz="1800" kern="100" dirty="0">
                <a:solidFill>
                  <a:srgbClr val="000000"/>
                </a:solidFill>
                <a:effectLst/>
                <a:latin typeface="Calibri" panose="020F0502020204030204" pitchFamily="34" charset="0"/>
                <a:ea typeface="Calibri" panose="020F0502020204030204" pitchFamily="34" charset="0"/>
              </a:rPr>
              <a:t> </a:t>
            </a:r>
            <a:r>
              <a:rPr lang="en-IN" sz="1800" kern="100" dirty="0">
                <a:solidFill>
                  <a:srgbClr val="1F1F1F"/>
                </a:solidFill>
                <a:effectLst/>
                <a:latin typeface="Calibri" panose="020F0502020204030204" pitchFamily="34" charset="0"/>
                <a:ea typeface="Calibri" panose="020F0502020204030204" pitchFamily="34" charset="0"/>
              </a:rPr>
              <a:t>anti-counterfeiting in the pharmaceutical supply chain. The framework includes five stages: product identification, data collection, data analysis, decision making, and feedback. The authors also</a:t>
            </a:r>
            <a:r>
              <a:rPr lang="en-IN" sz="1800" kern="100" dirty="0">
                <a:solidFill>
                  <a:srgbClr val="000000"/>
                </a:solidFill>
                <a:effectLst/>
                <a:latin typeface="Calibri" panose="020F0502020204030204" pitchFamily="34" charset="0"/>
                <a:ea typeface="Calibri" panose="020F0502020204030204" pitchFamily="34" charset="0"/>
              </a:rPr>
              <a:t> </a:t>
            </a:r>
            <a:r>
              <a:rPr lang="en-IN" sz="1800" kern="100" dirty="0">
                <a:solidFill>
                  <a:srgbClr val="1F1F1F"/>
                </a:solidFill>
                <a:effectLst/>
                <a:latin typeface="Calibri" panose="020F0502020204030204" pitchFamily="34" charset="0"/>
                <a:ea typeface="Calibri" panose="020F0502020204030204" pitchFamily="34" charset="0"/>
              </a:rPr>
              <a:t>discuss the challenges and future research directions for RFID-enabled anti-counterfeiting.</a:t>
            </a:r>
            <a:endParaRPr lang="en-IN" sz="1800" kern="100" dirty="0">
              <a:solidFill>
                <a:srgbClr val="000000"/>
              </a:solidFill>
              <a:effectLst/>
              <a:latin typeface="Calibri" panose="020F0502020204030204" pitchFamily="34" charset="0"/>
              <a:ea typeface="Calibri" panose="020F0502020204030204" pitchFamily="34" charset="0"/>
            </a:endParaRPr>
          </a:p>
          <a:p>
            <a:endParaRPr lang="en-IN" dirty="0"/>
          </a:p>
          <a:p>
            <a:r>
              <a:rPr lang="en-IN" sz="1800" kern="100" dirty="0">
                <a:solidFill>
                  <a:srgbClr val="1F1F1F"/>
                </a:solidFill>
                <a:effectLst/>
                <a:latin typeface="Calibri" panose="020F0502020204030204" pitchFamily="34" charset="0"/>
                <a:ea typeface="Calibri" panose="020F0502020204030204" pitchFamily="34" charset="0"/>
              </a:rPr>
              <a:t>Chen, J., Zhang, L., &amp; Li, D. (2016). Research on product identification technology and application in supply chain management [3], This paper reviews the research on product identification technology and its application in supply chain management. The authors discuss the different types of product identification technologies, such as barcodes, RFID tags, and optical character recognition (OCR). They also discuss the benefits of using product identification technology in supply chain management, such as improved inventory accuracy, reduced costs, and improved customer satisfaction.</a:t>
            </a:r>
            <a:endParaRPr lang="en-IN" sz="1800" kern="1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589998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ACC7-2554-4C51-870B-D28B7DB88C2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Project Basic Requirements</a:t>
            </a:r>
          </a:p>
        </p:txBody>
      </p:sp>
      <p:sp>
        <p:nvSpPr>
          <p:cNvPr id="3" name="Content Placeholder 2">
            <a:extLst>
              <a:ext uri="{FF2B5EF4-FFF2-40B4-BE49-F238E27FC236}">
                <a16:creationId xmlns:a16="http://schemas.microsoft.com/office/drawing/2014/main" id="{DE8EE189-8EAB-4C7C-8FC5-3F1C1A5E118C}"/>
              </a:ext>
            </a:extLst>
          </p:cNvPr>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Hardware Requirements:</a:t>
            </a:r>
          </a:p>
          <a:p>
            <a:pPr marL="0" marR="1270" lvl="0" indent="0" algn="just" fontAlgn="base">
              <a:lnSpc>
                <a:spcPct val="107000"/>
              </a:lnSpc>
              <a:spcAft>
                <a:spcPts val="475"/>
              </a:spcAft>
              <a:buClr>
                <a:srgbClr val="000000"/>
              </a:buClr>
              <a:buSzPts val="1200"/>
              <a:buNone/>
            </a:pPr>
            <a:endParaRPr lang="en-US" sz="1800" b="1"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0" marR="1270" lvl="0" indent="0" algn="just" fontAlgn="base">
              <a:lnSpc>
                <a:spcPct val="107000"/>
              </a:lnSpc>
              <a:spcAft>
                <a:spcPts val="475"/>
              </a:spcAft>
              <a:buClr>
                <a:srgbClr val="000000"/>
              </a:buClr>
              <a:buSzPts val="1200"/>
              <a:buNone/>
            </a:pPr>
            <a:r>
              <a:rPr lang="en-IN" sz="1800" b="1"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Processor: </a:t>
            </a: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Dual-core processor or higher.</a:t>
            </a:r>
          </a:p>
          <a:p>
            <a:pPr marL="0" marR="1270" lvl="0" indent="0" algn="just" fontAlgn="base">
              <a:lnSpc>
                <a:spcPct val="107000"/>
              </a:lnSpc>
              <a:spcAft>
                <a:spcPts val="475"/>
              </a:spcAft>
              <a:buClr>
                <a:srgbClr val="000000"/>
              </a:buClr>
              <a:buSzPts val="1200"/>
              <a:buNone/>
            </a:pPr>
            <a:r>
              <a:rPr lang="en-IN" sz="1800" b="1"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Memory (RAM): </a:t>
            </a: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4 GB of RAM or higher for smoother performance.</a:t>
            </a:r>
          </a:p>
          <a:p>
            <a:pPr marL="0" marR="1270" lvl="0" indent="0" algn="just" fontAlgn="base">
              <a:lnSpc>
                <a:spcPct val="143000"/>
              </a:lnSpc>
              <a:spcAft>
                <a:spcPts val="1980"/>
              </a:spcAft>
              <a:buClr>
                <a:srgbClr val="000000"/>
              </a:buClr>
              <a:buSzPts val="1200"/>
              <a:buNone/>
            </a:pPr>
            <a:r>
              <a:rPr lang="en-IN" sz="1800" b="1"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Storage: </a:t>
            </a: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20 GB of available storage space for the operating system, XAMPP, and development files.</a:t>
            </a:r>
          </a:p>
          <a:p>
            <a:pPr marL="0" marR="1270" lvl="0" indent="0" algn="just" fontAlgn="base">
              <a:lnSpc>
                <a:spcPct val="107000"/>
              </a:lnSpc>
              <a:spcAft>
                <a:spcPts val="475"/>
              </a:spcAft>
              <a:buClr>
                <a:srgbClr val="000000"/>
              </a:buClr>
              <a:buSzPts val="1200"/>
              <a:buNone/>
            </a:pPr>
            <a:r>
              <a:rPr lang="en-IN" sz="1800" b="1"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Operating System: </a:t>
            </a: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Compatible with Windows, macOS, or Linux.</a:t>
            </a:r>
          </a:p>
          <a:p>
            <a:pPr marL="0" marR="1270" lvl="0" indent="0" algn="just" fontAlgn="base">
              <a:lnSpc>
                <a:spcPct val="107000"/>
              </a:lnSpc>
              <a:spcAft>
                <a:spcPts val="15"/>
              </a:spcAft>
              <a:buClr>
                <a:srgbClr val="000000"/>
              </a:buClr>
              <a:buSzPts val="1200"/>
              <a:buNone/>
            </a:pPr>
            <a:r>
              <a:rPr lang="en-IN" sz="1800" b="1"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Network Connectivity: </a:t>
            </a: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Internet connectivity for software downloads and updates.</a:t>
            </a:r>
          </a:p>
          <a:p>
            <a:pPr marL="0" marR="1270" lvl="0" indent="0" algn="just" fontAlgn="base">
              <a:lnSpc>
                <a:spcPct val="107000"/>
              </a:lnSpc>
              <a:spcAft>
                <a:spcPts val="480"/>
              </a:spcAft>
              <a:buClr>
                <a:srgbClr val="000000"/>
              </a:buClr>
              <a:buSzPts val="1200"/>
              <a:buNone/>
            </a:pPr>
            <a:r>
              <a:rPr lang="en-IN" sz="1800" b="1"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Display: </a:t>
            </a: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Standard monitor with a resolution of 1280x800 or higher.</a:t>
            </a:r>
          </a:p>
          <a:p>
            <a:pPr marL="0" marR="1270" lvl="0" indent="0" algn="just" fontAlgn="base">
              <a:lnSpc>
                <a:spcPct val="107000"/>
              </a:lnSpc>
              <a:spcAft>
                <a:spcPts val="485"/>
              </a:spcAft>
              <a:buClr>
                <a:srgbClr val="000000"/>
              </a:buClr>
              <a:buSzPts val="1200"/>
              <a:buNone/>
            </a:pPr>
            <a:r>
              <a:rPr lang="en-IN" sz="1800" b="1"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Input Devices: </a:t>
            </a: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Keyboard and mouse for input.</a:t>
            </a:r>
          </a:p>
          <a:p>
            <a:pPr marL="0" indent="0">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2088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1A54D-15A0-C5FE-5299-52B132AD595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Project Basic Requirements</a:t>
            </a:r>
            <a:endParaRPr lang="en-IN" dirty="0"/>
          </a:p>
        </p:txBody>
      </p:sp>
      <p:sp>
        <p:nvSpPr>
          <p:cNvPr id="3" name="Content Placeholder 2">
            <a:extLst>
              <a:ext uri="{FF2B5EF4-FFF2-40B4-BE49-F238E27FC236}">
                <a16:creationId xmlns:a16="http://schemas.microsoft.com/office/drawing/2014/main" id="{F46936DD-EC12-5F21-8D2A-4D744773F72D}"/>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Software Requirements:</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IN" sz="18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Relational Database System (MySQL): </a:t>
            </a:r>
            <a:r>
              <a:rPr lang="en-IN"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Specify the use of MySQL to store and manage data.</a:t>
            </a:r>
          </a:p>
          <a:p>
            <a:pPr marL="0" marR="1270" lvl="0" indent="0" algn="just" fontAlgn="base">
              <a:lnSpc>
                <a:spcPct val="143000"/>
              </a:lnSpc>
              <a:spcAft>
                <a:spcPts val="3130"/>
              </a:spcAft>
              <a:buClr>
                <a:srgbClr val="000000"/>
              </a:buClr>
              <a:buSzPts val="1200"/>
              <a:buNone/>
            </a:pPr>
            <a:r>
              <a:rPr lang="en-IN" sz="1800" b="1"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Server-Side Scripting (PHP):</a:t>
            </a: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Describe the role of PHP in handling server-side processing, including data validation, processing return justifications, and interacting with the database.</a:t>
            </a:r>
          </a:p>
          <a:p>
            <a:pPr marL="0" marR="1270" lvl="0" indent="0" algn="just" fontAlgn="base">
              <a:lnSpc>
                <a:spcPct val="142000"/>
              </a:lnSpc>
              <a:spcAft>
                <a:spcPts val="1885"/>
              </a:spcAft>
              <a:buClr>
                <a:srgbClr val="000000"/>
              </a:buClr>
              <a:buSzPts val="1200"/>
              <a:buNone/>
            </a:pPr>
            <a:r>
              <a:rPr lang="en-IN" sz="1800" b="1"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Front-End Technologies (HTML, CSS, JavaScript):</a:t>
            </a: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Explain how HTML and CSS will structure and style the user interface, and how JavaScript will add interactivity, such as form validation and real-time updates.</a:t>
            </a:r>
          </a:p>
          <a:p>
            <a:pPr marL="0" marR="1270" lvl="0" indent="0" algn="just" fontAlgn="base">
              <a:lnSpc>
                <a:spcPct val="143000"/>
              </a:lnSpc>
              <a:spcAft>
                <a:spcPts val="15"/>
              </a:spcAft>
              <a:buClr>
                <a:srgbClr val="000000"/>
              </a:buClr>
              <a:buSzPts val="1200"/>
              <a:buNone/>
            </a:pPr>
            <a:r>
              <a:rPr lang="en-IN" sz="1800" b="1"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Text Editor or IDE:</a:t>
            </a: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Mention the tools used for coding, whether it's a text editor like Visual Studio Code or an integrated development environment (IDE) like </a:t>
            </a:r>
            <a:r>
              <a:rPr lang="en-IN" sz="1800" u="none" strike="noStrike" kern="100" dirty="0" err="1">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PhpStorm</a:t>
            </a: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a:t>
            </a:r>
          </a:p>
          <a:p>
            <a:pPr marL="0" indent="0">
              <a:buNone/>
            </a:pPr>
            <a:endParaRPr lang="en-IN" dirty="0"/>
          </a:p>
        </p:txBody>
      </p:sp>
    </p:spTree>
    <p:extLst>
      <p:ext uri="{BB962C8B-B14F-4D97-AF65-F5344CB8AC3E}">
        <p14:creationId xmlns:p14="http://schemas.microsoft.com/office/powerpoint/2010/main" val="279403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5E88A8-26F3-4A49-80B4-E2D69CB53F6F}"/>
              </a:ext>
            </a:extLst>
          </p:cNvPr>
          <p:cNvSpPr>
            <a:spLocks noGrp="1"/>
          </p:cNvSpPr>
          <p:nvPr>
            <p:ph type="title"/>
          </p:nvPr>
        </p:nvSpPr>
        <p:spPr/>
        <p:txBody>
          <a:bodyPr/>
          <a:lstStyle/>
          <a:p>
            <a:r>
              <a:rPr lang="en-GB" dirty="0"/>
              <a:t>Proposed Method</a:t>
            </a:r>
            <a:endParaRPr lang="en-IN" dirty="0"/>
          </a:p>
        </p:txBody>
      </p:sp>
      <p:sp>
        <p:nvSpPr>
          <p:cNvPr id="7" name="Content Placeholder 6">
            <a:extLst>
              <a:ext uri="{FF2B5EF4-FFF2-40B4-BE49-F238E27FC236}">
                <a16:creationId xmlns:a16="http://schemas.microsoft.com/office/drawing/2014/main" id="{C9C53421-AB86-05F1-DEE6-C34B83455DA2}"/>
              </a:ext>
            </a:extLst>
          </p:cNvPr>
          <p:cNvSpPr>
            <a:spLocks noGrp="1"/>
          </p:cNvSpPr>
          <p:nvPr>
            <p:ph idx="1"/>
          </p:nvPr>
        </p:nvSpPr>
        <p:spPr>
          <a:xfrm>
            <a:off x="812800" y="1039445"/>
            <a:ext cx="10034954" cy="5696635"/>
          </a:xfrm>
        </p:spPr>
        <p:txBody>
          <a:bodyPr>
            <a:normAutofit/>
          </a:bodyPr>
          <a:lstStyle/>
          <a:p>
            <a:pPr marL="457200" indent="-457200">
              <a:buFont typeface="+mj-lt"/>
              <a:buAutoNum type="arabicPeriod"/>
            </a:pPr>
            <a:r>
              <a:rPr lang="en-IN" sz="2000" u="none" strike="noStrike" kern="100" dirty="0">
                <a:solidFill>
                  <a:srgbClr val="000000"/>
                </a:solidFill>
                <a:effectLst/>
                <a:uFill>
                  <a:solidFill>
                    <a:srgbClr val="000000"/>
                  </a:solidFill>
                </a:uFill>
                <a:latin typeface="Arial" panose="020B0604020202020204" pitchFamily="34" charset="0"/>
                <a:ea typeface="Calibri" panose="020F0502020204030204" pitchFamily="34" charset="0"/>
                <a:cs typeface="Arial" panose="020B0604020202020204" pitchFamily="34" charset="0"/>
              </a:rPr>
              <a:t>Centralized Database:</a:t>
            </a:r>
          </a:p>
          <a:p>
            <a:pPr marL="0" indent="0">
              <a:buNone/>
            </a:pPr>
            <a:r>
              <a:rPr lang="en-US" sz="2200" dirty="0"/>
              <a:t>    </a:t>
            </a: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Establish a centralized database to store detailed product information, including unique    identifiers, specifications, and historical data.</a:t>
            </a:r>
          </a:p>
          <a:p>
            <a:pPr marL="0" indent="0">
              <a:buNone/>
            </a:pPr>
            <a:endPar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0" indent="0">
              <a:buNone/>
            </a:pPr>
            <a:endParaRPr lang="en-IN" sz="1800" kern="1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0" indent="0">
              <a:buNone/>
            </a:pPr>
            <a:endPar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0" indent="0">
              <a:buNone/>
            </a:pPr>
            <a:endParaRPr lang="en-IN" sz="1800" kern="1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0" indent="0">
              <a:buNone/>
            </a:pPr>
            <a:endPar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0" indent="0">
              <a:buNone/>
            </a:pPr>
            <a:endParaRPr lang="en-IN" sz="1800" kern="1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0" indent="0">
              <a:buNone/>
            </a:pPr>
            <a:endPar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0" indent="0">
              <a:buNone/>
            </a:pPr>
            <a:endParaRPr lang="en-IN" sz="1800" kern="1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0" indent="0">
              <a:buNone/>
            </a:pPr>
            <a:endPar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0" indent="0">
              <a:buNone/>
            </a:pPr>
            <a:endParaRPr lang="en-IN" sz="1800" kern="1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0" indent="0">
              <a:buNone/>
            </a:pPr>
            <a:endPar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0" indent="0">
              <a:buNone/>
            </a:pPr>
            <a:r>
              <a:rPr lang="en-IN" sz="1800" kern="1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US" sz="1800" dirty="0"/>
              <a:t>Figure1:Database Structure</a:t>
            </a:r>
          </a:p>
          <a:p>
            <a:pPr marL="0" indent="0">
              <a:buNone/>
            </a:pPr>
            <a:endParaRPr lang="en-IN" sz="1800" kern="1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F605459-827D-B6B8-0437-22213D8299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5855" y="2273274"/>
            <a:ext cx="3905250" cy="3228975"/>
          </a:xfrm>
          <a:prstGeom prst="rect">
            <a:avLst/>
          </a:prstGeom>
        </p:spPr>
      </p:pic>
    </p:spTree>
    <p:extLst>
      <p:ext uri="{BB962C8B-B14F-4D97-AF65-F5344CB8AC3E}">
        <p14:creationId xmlns:p14="http://schemas.microsoft.com/office/powerpoint/2010/main" val="3767711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1243D-7931-4FE1-4C98-5EB4F39AC011}"/>
              </a:ext>
            </a:extLst>
          </p:cNvPr>
          <p:cNvSpPr>
            <a:spLocks noGrp="1"/>
          </p:cNvSpPr>
          <p:nvPr>
            <p:ph type="title"/>
          </p:nvPr>
        </p:nvSpPr>
        <p:spPr/>
        <p:txBody>
          <a:bodyPr/>
          <a:lstStyle/>
          <a:p>
            <a:r>
              <a:rPr lang="en-GB" dirty="0"/>
              <a:t>Proposed Method</a:t>
            </a:r>
            <a:endParaRPr lang="en-IN" dirty="0"/>
          </a:p>
        </p:txBody>
      </p:sp>
      <p:sp>
        <p:nvSpPr>
          <p:cNvPr id="3" name="Content Placeholder 2">
            <a:extLst>
              <a:ext uri="{FF2B5EF4-FFF2-40B4-BE49-F238E27FC236}">
                <a16:creationId xmlns:a16="http://schemas.microsoft.com/office/drawing/2014/main" id="{D630439E-9B90-6968-7B53-8FF7014C4B8E}"/>
              </a:ext>
            </a:extLst>
          </p:cNvPr>
          <p:cNvSpPr>
            <a:spLocks noGrp="1"/>
          </p:cNvSpPr>
          <p:nvPr>
            <p:ph idx="1"/>
          </p:nvPr>
        </p:nvSpPr>
        <p:spPr>
          <a:xfrm>
            <a:off x="812800" y="894080"/>
            <a:ext cx="10816492" cy="5872480"/>
          </a:xfrm>
        </p:spPr>
        <p:txBody>
          <a:bodyPr/>
          <a:lstStyle/>
          <a:p>
            <a:pPr marL="0" indent="0">
              <a:buNone/>
            </a:pPr>
            <a:endParaRPr lang="en-US" sz="1800" dirty="0">
              <a:latin typeface="Arial" panose="020B0604020202020204" pitchFamily="34" charset="0"/>
              <a:cs typeface="Arial" panose="020B0604020202020204" pitchFamily="34" charset="0"/>
            </a:endParaRPr>
          </a:p>
          <a:p>
            <a:pPr marL="0" lvl="0" indent="0" algn="just" fontAlgn="base">
              <a:lnSpc>
                <a:spcPct val="95000"/>
              </a:lnSpc>
              <a:spcAft>
                <a:spcPts val="790"/>
              </a:spcAft>
              <a:buClr>
                <a:srgbClr val="000000"/>
              </a:buClr>
              <a:buSzPts val="1200"/>
              <a:buNone/>
            </a:pPr>
            <a:r>
              <a:rPr lang="en-IN" sz="1800" kern="100" dirty="0">
                <a:solidFill>
                  <a:srgbClr val="000000"/>
                </a:solidFill>
                <a:uFill>
                  <a:solidFill>
                    <a:srgbClr val="000000"/>
                  </a:solidFill>
                </a:uFill>
                <a:latin typeface="Arial" panose="020B0604020202020204" pitchFamily="34" charset="0"/>
                <a:ea typeface="Calibri" panose="020F0502020204030204" pitchFamily="34" charset="0"/>
                <a:cs typeface="Arial" panose="020B0604020202020204" pitchFamily="34" charset="0"/>
              </a:rPr>
              <a:t>2. </a:t>
            </a:r>
            <a:r>
              <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Product Identification Mechanism:</a:t>
            </a:r>
          </a:p>
          <a:p>
            <a:pPr marL="914400" lvl="2" indent="0" algn="just" fontAlgn="base">
              <a:lnSpc>
                <a:spcPct val="95000"/>
              </a:lnSpc>
              <a:spcAft>
                <a:spcPts val="790"/>
              </a:spcAft>
              <a:buClr>
                <a:srgbClr val="000000"/>
              </a:buClr>
              <a:buSzPts val="1200"/>
              <a:buNone/>
            </a:pPr>
            <a:r>
              <a:rPr lang="en-IN"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Develop a mechanism to assign unique product IDs to each item in the inventory.</a:t>
            </a:r>
          </a:p>
          <a:p>
            <a:pPr marL="914400" lvl="2" indent="0" algn="just" fontAlgn="base">
              <a:lnSpc>
                <a:spcPct val="95000"/>
              </a:lnSpc>
              <a:spcAft>
                <a:spcPts val="2970"/>
              </a:spcAft>
              <a:buClr>
                <a:srgbClr val="000000"/>
              </a:buClr>
              <a:buSzPts val="1200"/>
              <a:buNone/>
            </a:pPr>
            <a:r>
              <a:rPr lang="en-IN"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Integrate this mechanism with the production process to ensure that unique identifiers are assigned during manufacturing.</a:t>
            </a:r>
          </a:p>
          <a:p>
            <a:pPr marL="0" lvl="0" indent="0" algn="just" fontAlgn="base">
              <a:lnSpc>
                <a:spcPct val="95000"/>
              </a:lnSpc>
              <a:spcAft>
                <a:spcPts val="790"/>
              </a:spcAft>
              <a:buClr>
                <a:srgbClr val="000000"/>
              </a:buClr>
              <a:buSzPts val="1200"/>
              <a:buNone/>
            </a:pPr>
            <a:r>
              <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3. Verification Protocols:</a:t>
            </a:r>
          </a:p>
          <a:p>
            <a:pPr marL="914400" lvl="2" indent="0" algn="just" fontAlgn="base">
              <a:lnSpc>
                <a:spcPct val="95000"/>
              </a:lnSpc>
              <a:spcAft>
                <a:spcPts val="790"/>
              </a:spcAft>
              <a:buClr>
                <a:srgbClr val="000000"/>
              </a:buClr>
              <a:buSzPts val="1200"/>
              <a:buNone/>
            </a:pPr>
            <a:r>
              <a:rPr lang="en-IN"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Define stringent verification protocols to confirm the authenticity of returned products.</a:t>
            </a:r>
          </a:p>
          <a:p>
            <a:pPr marL="914400" lvl="2" indent="0" algn="just" fontAlgn="base">
              <a:lnSpc>
                <a:spcPct val="95000"/>
              </a:lnSpc>
              <a:spcAft>
                <a:spcPts val="1355"/>
              </a:spcAft>
              <a:buClr>
                <a:srgbClr val="000000"/>
              </a:buClr>
              <a:buSzPts val="1200"/>
              <a:buNone/>
            </a:pPr>
            <a:r>
              <a:rPr lang="en-IN"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Incorporate matching criteria, such as unique identifiers, product specifications, and potentially advanced tracking technologies like RFID or barcoding.</a:t>
            </a:r>
          </a:p>
          <a:p>
            <a:pPr marL="914400" lvl="2" indent="0" algn="just" fontAlgn="base">
              <a:lnSpc>
                <a:spcPct val="95000"/>
              </a:lnSpc>
              <a:spcAft>
                <a:spcPts val="1355"/>
              </a:spcAft>
              <a:buClr>
                <a:srgbClr val="000000"/>
              </a:buClr>
              <a:buSzPts val="1200"/>
              <a:buNone/>
            </a:pPr>
            <a:endParaRPr lang="en-IN"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0" indent="0">
              <a:buNone/>
            </a:pPr>
            <a:endParaRPr lang="en-IN" sz="2200" dirty="0"/>
          </a:p>
        </p:txBody>
      </p:sp>
    </p:spTree>
    <p:extLst>
      <p:ext uri="{BB962C8B-B14F-4D97-AF65-F5344CB8AC3E}">
        <p14:creationId xmlns:p14="http://schemas.microsoft.com/office/powerpoint/2010/main" val="2790345710"/>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947</TotalTime>
  <Words>2137</Words>
  <Application>Microsoft Office PowerPoint</Application>
  <PresentationFormat>Widescreen</PresentationFormat>
  <Paragraphs>207</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Bookman Old Style</vt:lpstr>
      <vt:lpstr>Calibri</vt:lpstr>
      <vt:lpstr>Times New Roman</vt:lpstr>
      <vt:lpstr>Verdana</vt:lpstr>
      <vt:lpstr>Bioinformatics</vt:lpstr>
      <vt:lpstr>Automated System for Material Return from Customer</vt:lpstr>
      <vt:lpstr>Introduction</vt:lpstr>
      <vt:lpstr>Introduction</vt:lpstr>
      <vt:lpstr>Literature Survey</vt:lpstr>
      <vt:lpstr>Literature Survey</vt:lpstr>
      <vt:lpstr>Project Basic Requirements</vt:lpstr>
      <vt:lpstr>Project Basic Requirements</vt:lpstr>
      <vt:lpstr>Proposed Method</vt:lpstr>
      <vt:lpstr>Proposed Method</vt:lpstr>
      <vt:lpstr>Methodology</vt:lpstr>
      <vt:lpstr>Methodology</vt:lpstr>
      <vt:lpstr>Use-Case Diagram</vt:lpstr>
      <vt:lpstr>Activity Diagram</vt:lpstr>
      <vt:lpstr>Class Diagram</vt:lpstr>
      <vt:lpstr>System Architecture</vt:lpstr>
      <vt:lpstr>Goals</vt:lpstr>
      <vt:lpstr>Timeline of Project</vt:lpstr>
      <vt:lpstr>Expected Outcomes</vt:lpstr>
      <vt:lpstr>Expected Outcomes</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Vinay Kumar</cp:lastModifiedBy>
  <cp:revision>42</cp:revision>
  <dcterms:created xsi:type="dcterms:W3CDTF">2023-03-16T03:26:27Z</dcterms:created>
  <dcterms:modified xsi:type="dcterms:W3CDTF">2023-12-30T06:38:35Z</dcterms:modified>
</cp:coreProperties>
</file>