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4"/>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2"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hyperlink" Target="https://docs.unity3d.com" TargetMode="External"/><Relationship Id="rId5" Type="http://schemas.openxmlformats.org/officeDocument/2006/relationships/hyperlink" Target="https://doi.org/10.1177/1460458219886800" TargetMode="External"/><Relationship Id="rId6" Type="http://schemas.openxmlformats.org/officeDocument/2006/relationships/hyperlink" Target="https://doi.org/10.1016/j.nedt.2019.04.018" TargetMode="External"/><Relationship Id="rId7" Type="http://schemas.openxmlformats.org/officeDocument/2006/relationships/hyperlink" Target="https://doi.org/10.1016/j.dsap.2020.03.005" TargetMode="External"/><Relationship Id="rId8" Type="http://schemas.openxmlformats.org/officeDocument/2006/relationships/hyperlink" Target="https://platform.openai.com/" TargetMode="External"/><Relationship Id="rId9" Type="http://schemas.openxmlformats.org/officeDocument/2006/relationships/hyperlink" Target="https://doi.org/10.2196/26748" TargetMode="External"/><Relationship Id="rId10" Type="http://schemas.openxmlformats.org/officeDocument/2006/relationships/hyperlink" Target="https://doi.org/10.1016/j.tele.2021.101728" TargetMode="External"/><Relationship Id="rId11" Type="http://schemas.openxmlformats.org/officeDocument/2006/relationships/hyperlink" Target="https://doi.org/10.2196/37918"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hyperlink" Target="https://www.shape.com/weight-loss/management/7-day-diet-plan-weight-loss" TargetMode="External"/><Relationship Id="rId5" Type="http://schemas.openxmlformats.org/officeDocument/2006/relationships/hyperlink" Target="https://www.scribbledata.io/blog/fine-tuning-large-language-models/" TargetMode="External"/><Relationship Id="rId6" Type="http://schemas.openxmlformats.org/officeDocument/2006/relationships/hyperlink" Target="https://www.flaticon.com/free-icon/database_443829" TargetMode="External"/><Relationship Id="rId7" Type="http://schemas.openxmlformats.org/officeDocument/2006/relationships/hyperlink" Target="https://www.vecteezy.com/vector-art/37328713-model-validation-icon-line-vector-illustration" TargetMode="External"/><Relationship Id="rId8" Type="http://schemas.openxmlformats.org/officeDocument/2006/relationships/hyperlink" Target="https://toneop.com/blog/Nutrition-Week-Day4-One-Week-Healthy-and-Balanced-Diet-Plan" TargetMode="External"/><Relationship Id="rId9" Type="http://schemas.openxmlformats.org/officeDocument/2006/relationships/hyperlink" Target="https://www.nhlbi.nih.gov/healthy-hearts-network-partner-spotlight/physicians-committee-responsible-medicine-truth-about"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4" name="Picture 7" descr="Picture 7"/>
          <p:cNvPicPr>
            <a:picLocks noChangeAspect="1"/>
          </p:cNvPicPr>
          <p:nvPr/>
        </p:nvPicPr>
        <p:blipFill>
          <a:blip r:embed="rId2">
            <a:extLst/>
          </a:blip>
          <a:stretch>
            <a:fillRect/>
          </a:stretch>
        </p:blipFill>
        <p:spPr>
          <a:xfrm>
            <a:off x="4357444" y="1982510"/>
            <a:ext cx="3092982" cy="1037282"/>
          </a:xfrm>
          <a:prstGeom prst="rect">
            <a:avLst/>
          </a:prstGeom>
          <a:ln w="12700">
            <a:miter lim="400000"/>
          </a:ln>
        </p:spPr>
      </p:pic>
      <p:sp>
        <p:nvSpPr>
          <p:cNvPr id="95" name="Rectangle 8"/>
          <p:cNvSpPr/>
          <p:nvPr/>
        </p:nvSpPr>
        <p:spPr>
          <a:xfrm>
            <a:off x="0" y="-1"/>
            <a:ext cx="12192000" cy="5866728"/>
          </a:xfrm>
          <a:prstGeom prst="rect">
            <a:avLst/>
          </a:prstGeom>
          <a:gradFill>
            <a:gsLst>
              <a:gs pos="0">
                <a:srgbClr val="00A44E"/>
              </a:gs>
              <a:gs pos="100000">
                <a:srgbClr val="004A24"/>
              </a:gs>
            </a:gsLst>
            <a:path path="circle">
              <a:fillToRect l="37721" t="-19636" r="62278" b="119636"/>
            </a:path>
          </a:gra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96" name="Subtitle 2"/>
          <p:cNvSpPr txBox="1"/>
          <p:nvPr>
            <p:ph type="subTitle" sz="quarter" idx="1"/>
          </p:nvPr>
        </p:nvSpPr>
        <p:spPr>
          <a:xfrm>
            <a:off x="2362076" y="3936581"/>
            <a:ext cx="7476605" cy="1169811"/>
          </a:xfrm>
          <a:prstGeom prst="rect">
            <a:avLst/>
          </a:prstGeom>
        </p:spPr>
        <p:txBody>
          <a:bodyPr/>
          <a:lstStyle/>
          <a:p>
            <a:pPr>
              <a:spcBef>
                <a:spcPts val="1600"/>
              </a:spcBef>
              <a:defRPr sz="2000">
                <a:solidFill>
                  <a:srgbClr val="FFFFFF"/>
                </a:solidFill>
              </a:defRPr>
            </a:pPr>
            <a:r>
              <a:t>Amina Khaja, Kavya Parvathapuram, and Vinay Daram - Group 3</a:t>
            </a:r>
            <a:endParaRPr>
              <a:latin typeface="Calibri Light"/>
              <a:ea typeface="Calibri Light"/>
              <a:cs typeface="Calibri Light"/>
              <a:sym typeface="Calibri Light"/>
            </a:endParaRPr>
          </a:p>
          <a:p>
            <a:pPr>
              <a:spcBef>
                <a:spcPts val="1600"/>
              </a:spcBef>
              <a:defRPr sz="2000">
                <a:solidFill>
                  <a:srgbClr val="FFFFFF"/>
                </a:solidFill>
              </a:defRPr>
            </a:pPr>
          </a:p>
          <a:p>
            <a:pPr>
              <a:spcBef>
                <a:spcPts val="0"/>
              </a:spcBef>
              <a:defRPr sz="1400">
                <a:solidFill>
                  <a:srgbClr val="FFFFFF"/>
                </a:solidFill>
                <a:latin typeface="Calibri Light"/>
                <a:ea typeface="Calibri Light"/>
                <a:cs typeface="Calibri Light"/>
                <a:sym typeface="Calibri Light"/>
              </a:defRPr>
            </a:pPr>
            <a:r>
              <a:t>INFO 5082- Seminar in Research and Research Methodology</a:t>
            </a:r>
          </a:p>
        </p:txBody>
      </p:sp>
      <p:pic>
        <p:nvPicPr>
          <p:cNvPr id="97" name="Picture 1" descr="Picture 1"/>
          <p:cNvPicPr>
            <a:picLocks noChangeAspect="1"/>
          </p:cNvPicPr>
          <p:nvPr/>
        </p:nvPicPr>
        <p:blipFill>
          <a:blip r:embed="rId3">
            <a:extLst/>
          </a:blip>
          <a:stretch>
            <a:fillRect/>
          </a:stretch>
        </p:blipFill>
        <p:spPr>
          <a:xfrm>
            <a:off x="4596453" y="772134"/>
            <a:ext cx="2999094" cy="2999092"/>
          </a:xfrm>
          <a:prstGeom prst="rect">
            <a:avLst/>
          </a:prstGeom>
          <a:ln w="12700">
            <a:miter lim="400000"/>
          </a:ln>
        </p:spPr>
      </p:pic>
      <p:sp>
        <p:nvSpPr>
          <p:cNvPr id="98" name="Slide Number Placeholder 2"/>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lide Number Placeholder 3"/>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1"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62"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63"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Research Design</a:t>
            </a:r>
          </a:p>
        </p:txBody>
      </p:sp>
      <p:sp>
        <p:nvSpPr>
          <p:cNvPr id="164" name="Content Placeholder 2"/>
          <p:cNvSpPr txBox="1"/>
          <p:nvPr>
            <p:ph type="body" sz="half" idx="1"/>
          </p:nvPr>
        </p:nvSpPr>
        <p:spPr>
          <a:xfrm>
            <a:off x="573190" y="1227950"/>
            <a:ext cx="7475657" cy="4402099"/>
          </a:xfrm>
          <a:prstGeom prst="rect">
            <a:avLst/>
          </a:prstGeom>
        </p:spPr>
        <p:txBody>
          <a:bodyPr/>
          <a:lstStyle/>
          <a:p>
            <a:pPr marL="0" indent="0" defTabSz="457200">
              <a:lnSpc>
                <a:spcPct val="100000"/>
              </a:lnSpc>
              <a:spcBef>
                <a:spcPts val="0"/>
              </a:spcBef>
              <a:buSzTx/>
              <a:buNone/>
              <a:defRPr b="1" sz="1200">
                <a:latin typeface="Times Roman"/>
                <a:ea typeface="Times Roman"/>
                <a:cs typeface="Times Roman"/>
                <a:sym typeface="Times Roman"/>
              </a:defRPr>
            </a:pPr>
          </a:p>
          <a:p>
            <a:pPr marL="0" indent="0" defTabSz="457200">
              <a:lnSpc>
                <a:spcPct val="100000"/>
              </a:lnSpc>
              <a:spcBef>
                <a:spcPts val="0"/>
              </a:spcBef>
              <a:buSzTx/>
              <a:buNone/>
              <a:defRPr b="1" sz="1200">
                <a:latin typeface="Times Roman"/>
                <a:ea typeface="Times Roman"/>
                <a:cs typeface="Times Roman"/>
                <a:sym typeface="Times Roman"/>
              </a:defRPr>
            </a:pPr>
          </a:p>
          <a:p>
            <a:pPr marL="0" indent="0" defTabSz="457200">
              <a:lnSpc>
                <a:spcPct val="100000"/>
              </a:lnSpc>
              <a:spcBef>
                <a:spcPts val="0"/>
              </a:spcBef>
              <a:buSzTx/>
              <a:buNone/>
              <a:defRPr b="1" sz="1200">
                <a:latin typeface="Times Roman"/>
                <a:ea typeface="Times Roman"/>
                <a:cs typeface="Times Roman"/>
                <a:sym typeface="Times Roman"/>
              </a:defRPr>
            </a:pPr>
            <a:r>
              <a:t>Data Collection</a:t>
            </a:r>
            <a:r>
              <a:rPr b="0"/>
              <a:t>:</a:t>
            </a:r>
          </a:p>
          <a:p>
            <a:pPr marL="457200" indent="-317500" defTabSz="457200">
              <a:lnSpc>
                <a:spcPct val="100000"/>
              </a:lnSpc>
              <a:spcBef>
                <a:spcPts val="0"/>
              </a:spcBef>
              <a:buFont typeface="Times Roman"/>
              <a:defRPr sz="1200">
                <a:latin typeface="Times Roman"/>
                <a:ea typeface="Times Roman"/>
                <a:cs typeface="Times Roman"/>
                <a:sym typeface="Times Roman"/>
              </a:defRPr>
            </a:pPr>
            <a:r>
              <a:t>Compile datasets on global food supply and nutrition metrics.</a:t>
            </a:r>
          </a:p>
          <a:p>
            <a:pPr marL="0" indent="0" defTabSz="457200">
              <a:lnSpc>
                <a:spcPct val="100000"/>
              </a:lnSpc>
              <a:spcBef>
                <a:spcPts val="0"/>
              </a:spcBef>
              <a:buSzTx/>
              <a:buNone/>
              <a:defRPr b="1" sz="1200">
                <a:latin typeface="Times Roman"/>
                <a:ea typeface="Times Roman"/>
                <a:cs typeface="Times Roman"/>
                <a:sym typeface="Times Roman"/>
              </a:defRPr>
            </a:pPr>
            <a:r>
              <a:t>Preprocessing</a:t>
            </a:r>
            <a:r>
              <a:rPr b="0"/>
              <a:t>:</a:t>
            </a:r>
          </a:p>
          <a:p>
            <a:pPr marL="457200" indent="-317500" defTabSz="457200">
              <a:lnSpc>
                <a:spcPct val="100000"/>
              </a:lnSpc>
              <a:spcBef>
                <a:spcPts val="0"/>
              </a:spcBef>
              <a:buFont typeface="Times Roman"/>
              <a:defRPr sz="1200">
                <a:latin typeface="Times Roman"/>
                <a:ea typeface="Times Roman"/>
                <a:cs typeface="Times Roman"/>
                <a:sym typeface="Times Roman"/>
              </a:defRPr>
            </a:pPr>
            <a:r>
              <a:t>Handle missing values, normalize data, and prepare for analysis.</a:t>
            </a:r>
          </a:p>
          <a:p>
            <a:pPr marL="0" indent="0" defTabSz="457200">
              <a:lnSpc>
                <a:spcPct val="100000"/>
              </a:lnSpc>
              <a:spcBef>
                <a:spcPts val="0"/>
              </a:spcBef>
              <a:buSzTx/>
              <a:buNone/>
              <a:defRPr b="1" sz="1200">
                <a:latin typeface="Times Roman"/>
                <a:ea typeface="Times Roman"/>
                <a:cs typeface="Times Roman"/>
                <a:sym typeface="Times Roman"/>
              </a:defRPr>
            </a:pPr>
            <a:r>
              <a:t>Data Analysis</a:t>
            </a:r>
            <a:r>
              <a:rPr b="0"/>
              <a:t>:</a:t>
            </a:r>
          </a:p>
          <a:p>
            <a:pPr marL="457200" indent="-317500" defTabSz="457200">
              <a:lnSpc>
                <a:spcPct val="100000"/>
              </a:lnSpc>
              <a:spcBef>
                <a:spcPts val="0"/>
              </a:spcBef>
              <a:buFont typeface="Times Roman"/>
              <a:defRPr sz="1200">
                <a:latin typeface="Times Roman"/>
                <a:ea typeface="Times Roman"/>
                <a:cs typeface="Times Roman"/>
                <a:sym typeface="Times Roman"/>
              </a:defRPr>
            </a:pPr>
            <a:r>
              <a:t>Explore correlations between food supply, obesity, and COVID-19 analysis.</a:t>
            </a:r>
          </a:p>
          <a:p>
            <a:pPr marL="0" indent="0" defTabSz="457200">
              <a:lnSpc>
                <a:spcPct val="100000"/>
              </a:lnSpc>
              <a:spcBef>
                <a:spcPts val="0"/>
              </a:spcBef>
              <a:buSzTx/>
              <a:buNone/>
              <a:defRPr b="1" sz="1200">
                <a:latin typeface="Times Roman"/>
                <a:ea typeface="Times Roman"/>
                <a:cs typeface="Times Roman"/>
                <a:sym typeface="Times Roman"/>
              </a:defRPr>
            </a:pPr>
            <a:r>
              <a:t>Model Development</a:t>
            </a:r>
            <a:r>
              <a:rPr b="0"/>
              <a:t>:</a:t>
            </a:r>
          </a:p>
          <a:p>
            <a:pPr marL="457200" indent="-317500" defTabSz="457200">
              <a:lnSpc>
                <a:spcPct val="100000"/>
              </a:lnSpc>
              <a:spcBef>
                <a:spcPts val="0"/>
              </a:spcBef>
              <a:buFont typeface="Times Roman"/>
              <a:defRPr sz="1200">
                <a:latin typeface="Times Roman"/>
                <a:ea typeface="Times Roman"/>
                <a:cs typeface="Times Roman"/>
                <a:sym typeface="Times Roman"/>
              </a:defRPr>
            </a:pPr>
            <a:r>
              <a:t>Use AI models for personalized diet plan generation.</a:t>
            </a:r>
          </a:p>
          <a:p>
            <a:pPr marL="457200" indent="-317500" defTabSz="457200">
              <a:lnSpc>
                <a:spcPct val="100000"/>
              </a:lnSpc>
              <a:spcBef>
                <a:spcPts val="0"/>
              </a:spcBef>
              <a:buFont typeface="Times Roman"/>
              <a:defRPr sz="1200">
                <a:latin typeface="Times Roman"/>
                <a:ea typeface="Times Roman"/>
                <a:cs typeface="Times Roman"/>
                <a:sym typeface="Times Roman"/>
              </a:defRPr>
            </a:pPr>
            <a:r>
              <a:t>Fine-tune models for VR assistant functionality.</a:t>
            </a:r>
          </a:p>
          <a:p>
            <a:pPr marL="0" indent="0" defTabSz="457200">
              <a:lnSpc>
                <a:spcPct val="100000"/>
              </a:lnSpc>
              <a:spcBef>
                <a:spcPts val="0"/>
              </a:spcBef>
              <a:buSzTx/>
              <a:buNone/>
              <a:defRPr b="1" sz="1200">
                <a:latin typeface="Times Roman"/>
                <a:ea typeface="Times Roman"/>
                <a:cs typeface="Times Roman"/>
                <a:sym typeface="Times Roman"/>
              </a:defRPr>
            </a:pPr>
            <a:r>
              <a:t>VR Integration</a:t>
            </a:r>
            <a:r>
              <a:rPr b="0"/>
              <a:t>:</a:t>
            </a:r>
          </a:p>
          <a:p>
            <a:pPr marL="457200" indent="-317500" defTabSz="457200">
              <a:lnSpc>
                <a:spcPct val="100000"/>
              </a:lnSpc>
              <a:spcBef>
                <a:spcPts val="0"/>
              </a:spcBef>
              <a:buFont typeface="Times Roman"/>
              <a:defRPr sz="1200">
                <a:latin typeface="Times Roman"/>
                <a:ea typeface="Times Roman"/>
                <a:cs typeface="Times Roman"/>
                <a:sym typeface="Times Roman"/>
              </a:defRPr>
            </a:pPr>
            <a:r>
              <a:t>Develop a VR assistant using Unity3D and AI for interactive healthcare support.</a:t>
            </a:r>
          </a:p>
          <a:p>
            <a:pPr marL="0" indent="0" defTabSz="457200">
              <a:lnSpc>
                <a:spcPct val="100000"/>
              </a:lnSpc>
              <a:spcBef>
                <a:spcPts val="0"/>
              </a:spcBef>
              <a:buSzTx/>
              <a:buNone/>
              <a:defRPr b="1" sz="1200">
                <a:latin typeface="Times Roman"/>
                <a:ea typeface="Times Roman"/>
                <a:cs typeface="Times Roman"/>
                <a:sym typeface="Times Roman"/>
              </a:defRPr>
            </a:pPr>
            <a:r>
              <a:t>Deployment</a:t>
            </a:r>
            <a:r>
              <a:rPr b="0"/>
              <a:t>:</a:t>
            </a:r>
          </a:p>
          <a:p>
            <a:pPr marL="457200" indent="-317500" defTabSz="457200">
              <a:lnSpc>
                <a:spcPct val="100000"/>
              </a:lnSpc>
              <a:spcBef>
                <a:spcPts val="0"/>
              </a:spcBef>
              <a:buFont typeface="Times Roman"/>
              <a:defRPr sz="1200">
                <a:latin typeface="Times Roman"/>
                <a:ea typeface="Times Roman"/>
                <a:cs typeface="Times Roman"/>
                <a:sym typeface="Times Roman"/>
              </a:defRPr>
            </a:pPr>
            <a:r>
              <a:t>Create web-based dashboards and VR applications for user interaction.</a:t>
            </a:r>
          </a:p>
          <a:p>
            <a:pPr marL="457200" indent="-317500" defTabSz="457200">
              <a:lnSpc>
                <a:spcPct val="100000"/>
              </a:lnSpc>
              <a:spcBef>
                <a:spcPts val="0"/>
              </a:spcBef>
              <a:buFont typeface="Times Roman"/>
              <a:defRPr sz="1200">
                <a:latin typeface="Times Roman"/>
                <a:ea typeface="Times Roman"/>
                <a:cs typeface="Times Roman"/>
                <a:sym typeface="Times Roman"/>
              </a:defRPr>
            </a:pPr>
            <a:r>
              <a:t>After the model is complete, we will test it on actual patients and get input from their cases. The effects on the patient's physical and emotional health will then be tracked, and our model will be used to confirm the diet plan's efficacy. We'll see how the suggestions made by our model improve their quality of life. Since then, the model has been continuously updated in light of the patient's new information, discoveries, and comments. Additionally, we'll try to ensure that the model is adaptable enough to address criticism.</a:t>
            </a:r>
          </a:p>
        </p:txBody>
      </p:sp>
      <p:pic>
        <p:nvPicPr>
          <p:cNvPr id="165" name="Picture 10" descr="Picture 10"/>
          <p:cNvPicPr>
            <a:picLocks noChangeAspect="1"/>
          </p:cNvPicPr>
          <p:nvPr/>
        </p:nvPicPr>
        <p:blipFill>
          <a:blip r:embed="rId4">
            <a:extLst/>
          </a:blip>
          <a:stretch>
            <a:fillRect/>
          </a:stretch>
        </p:blipFill>
        <p:spPr>
          <a:xfrm>
            <a:off x="8278786" y="1332838"/>
            <a:ext cx="3340025" cy="3340025"/>
          </a:xfrm>
          <a:prstGeom prst="rect">
            <a:avLst/>
          </a:prstGeom>
          <a:ln w="12700">
            <a:miter lim="400000"/>
          </a:ln>
        </p:spPr>
      </p:pic>
      <p:sp>
        <p:nvSpPr>
          <p:cNvPr id="166" name="TextBox 1"/>
          <p:cNvSpPr txBox="1"/>
          <p:nvPr/>
        </p:nvSpPr>
        <p:spPr>
          <a:xfrm>
            <a:off x="8336278" y="4670027"/>
            <a:ext cx="3200402" cy="4659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200">
                <a:latin typeface="Times New Roman"/>
                <a:ea typeface="Times New Roman"/>
                <a:cs typeface="Times New Roman"/>
                <a:sym typeface="Times New Roman"/>
              </a:defRPr>
            </a:pPr>
            <a:r>
              <a:t>(</a:t>
            </a:r>
            <a:r>
              <a:rPr i="1"/>
              <a:t>Model Validation Icon Line Vector Illustration Pro Vector</a:t>
            </a:r>
            <a:r>
              <a:t>, n.d.)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lide Number Placeholder 3"/>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9"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70"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71"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Data Analysis and Visualization Results</a:t>
            </a:r>
          </a:p>
        </p:txBody>
      </p:sp>
      <p:pic>
        <p:nvPicPr>
          <p:cNvPr id="172" name="Picture 1" descr="Picture 1"/>
          <p:cNvPicPr>
            <a:picLocks noChangeAspect="1"/>
          </p:cNvPicPr>
          <p:nvPr/>
        </p:nvPicPr>
        <p:blipFill>
          <a:blip r:embed="rId4">
            <a:extLst/>
          </a:blip>
          <a:stretch>
            <a:fillRect/>
          </a:stretch>
        </p:blipFill>
        <p:spPr>
          <a:xfrm>
            <a:off x="943354" y="1188332"/>
            <a:ext cx="3048608" cy="2426830"/>
          </a:xfrm>
          <a:prstGeom prst="rect">
            <a:avLst/>
          </a:prstGeom>
          <a:ln w="12700">
            <a:miter lim="400000"/>
          </a:ln>
        </p:spPr>
      </p:pic>
      <p:pic>
        <p:nvPicPr>
          <p:cNvPr id="173" name="Picture 2" descr="Picture 2"/>
          <p:cNvPicPr>
            <a:picLocks noChangeAspect="1"/>
          </p:cNvPicPr>
          <p:nvPr/>
        </p:nvPicPr>
        <p:blipFill>
          <a:blip r:embed="rId5">
            <a:extLst/>
          </a:blip>
          <a:stretch>
            <a:fillRect/>
          </a:stretch>
        </p:blipFill>
        <p:spPr>
          <a:xfrm>
            <a:off x="6204208" y="3770936"/>
            <a:ext cx="2886922" cy="2426828"/>
          </a:xfrm>
          <a:prstGeom prst="rect">
            <a:avLst/>
          </a:prstGeom>
          <a:ln w="12700">
            <a:miter lim="400000"/>
          </a:ln>
        </p:spPr>
      </p:pic>
      <p:pic>
        <p:nvPicPr>
          <p:cNvPr id="174" name="Picture 4" descr="Picture 4"/>
          <p:cNvPicPr>
            <a:picLocks noChangeAspect="1"/>
          </p:cNvPicPr>
          <p:nvPr/>
        </p:nvPicPr>
        <p:blipFill>
          <a:blip r:embed="rId6">
            <a:extLst/>
          </a:blip>
          <a:stretch>
            <a:fillRect/>
          </a:stretch>
        </p:blipFill>
        <p:spPr>
          <a:xfrm>
            <a:off x="4542759" y="1193157"/>
            <a:ext cx="3102188" cy="2436473"/>
          </a:xfrm>
          <a:prstGeom prst="rect">
            <a:avLst/>
          </a:prstGeom>
          <a:ln w="12700">
            <a:miter lim="400000"/>
          </a:ln>
        </p:spPr>
      </p:pic>
      <p:pic>
        <p:nvPicPr>
          <p:cNvPr id="175" name="Picture 9" descr="Picture 9"/>
          <p:cNvPicPr>
            <a:picLocks noChangeAspect="1"/>
          </p:cNvPicPr>
          <p:nvPr/>
        </p:nvPicPr>
        <p:blipFill>
          <a:blip r:embed="rId7">
            <a:extLst/>
          </a:blip>
          <a:stretch>
            <a:fillRect/>
          </a:stretch>
        </p:blipFill>
        <p:spPr>
          <a:xfrm>
            <a:off x="8224956" y="1200390"/>
            <a:ext cx="2898420" cy="2426828"/>
          </a:xfrm>
          <a:prstGeom prst="rect">
            <a:avLst/>
          </a:prstGeom>
          <a:ln w="12700">
            <a:miter lim="400000"/>
          </a:ln>
        </p:spPr>
      </p:pic>
      <p:pic>
        <p:nvPicPr>
          <p:cNvPr id="176" name="Picture 10" descr="Picture 10"/>
          <p:cNvPicPr>
            <a:picLocks noChangeAspect="1"/>
          </p:cNvPicPr>
          <p:nvPr/>
        </p:nvPicPr>
        <p:blipFill>
          <a:blip r:embed="rId8">
            <a:extLst/>
          </a:blip>
          <a:stretch>
            <a:fillRect/>
          </a:stretch>
        </p:blipFill>
        <p:spPr>
          <a:xfrm>
            <a:off x="2203706" y="3773346"/>
            <a:ext cx="2885532" cy="242682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lide Number Placeholder 3"/>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9"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80"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81"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Data Analysis and Visualization Results</a:t>
            </a:r>
          </a:p>
        </p:txBody>
      </p:sp>
      <p:pic>
        <p:nvPicPr>
          <p:cNvPr id="182" name="Picture 1" descr="Picture 1"/>
          <p:cNvPicPr>
            <a:picLocks noChangeAspect="1"/>
          </p:cNvPicPr>
          <p:nvPr/>
        </p:nvPicPr>
        <p:blipFill>
          <a:blip r:embed="rId4">
            <a:extLst/>
          </a:blip>
          <a:stretch>
            <a:fillRect/>
          </a:stretch>
        </p:blipFill>
        <p:spPr>
          <a:xfrm>
            <a:off x="8309926" y="1964682"/>
            <a:ext cx="3201313" cy="2774066"/>
          </a:xfrm>
          <a:prstGeom prst="rect">
            <a:avLst/>
          </a:prstGeom>
          <a:ln w="12700">
            <a:miter lim="400000"/>
          </a:ln>
        </p:spPr>
      </p:pic>
      <p:pic>
        <p:nvPicPr>
          <p:cNvPr id="183" name="Picture 2" descr="Picture 2"/>
          <p:cNvPicPr>
            <a:picLocks noChangeAspect="1"/>
          </p:cNvPicPr>
          <p:nvPr/>
        </p:nvPicPr>
        <p:blipFill>
          <a:blip r:embed="rId5">
            <a:extLst/>
          </a:blip>
          <a:stretch>
            <a:fillRect/>
          </a:stretch>
        </p:blipFill>
        <p:spPr>
          <a:xfrm>
            <a:off x="4516804" y="1962269"/>
            <a:ext cx="3189864" cy="2774068"/>
          </a:xfrm>
          <a:prstGeom prst="rect">
            <a:avLst/>
          </a:prstGeom>
          <a:ln w="12700">
            <a:miter lim="400000"/>
          </a:ln>
        </p:spPr>
      </p:pic>
      <p:pic>
        <p:nvPicPr>
          <p:cNvPr id="184" name="Picture 4" descr="Picture 4"/>
          <p:cNvPicPr>
            <a:picLocks noChangeAspect="1"/>
          </p:cNvPicPr>
          <p:nvPr/>
        </p:nvPicPr>
        <p:blipFill>
          <a:blip r:embed="rId6">
            <a:extLst/>
          </a:blip>
          <a:stretch>
            <a:fillRect/>
          </a:stretch>
        </p:blipFill>
        <p:spPr>
          <a:xfrm>
            <a:off x="733331" y="1959859"/>
            <a:ext cx="3191350" cy="278371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lide Number Placeholder 3"/>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7"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88"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89"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Future Study</a:t>
            </a:r>
          </a:p>
        </p:txBody>
      </p:sp>
      <p:sp>
        <p:nvSpPr>
          <p:cNvPr id="190" name="Content Placeholder 2"/>
          <p:cNvSpPr txBox="1"/>
          <p:nvPr>
            <p:ph type="body" sz="half" idx="1"/>
          </p:nvPr>
        </p:nvSpPr>
        <p:spPr>
          <a:xfrm>
            <a:off x="573189" y="1227950"/>
            <a:ext cx="6861869" cy="4402099"/>
          </a:xfrm>
          <a:prstGeom prst="rect">
            <a:avLst/>
          </a:prstGeom>
        </p:spPr>
        <p:txBody>
          <a:bodyPr/>
          <a:lstStyle>
            <a:lvl1pPr>
              <a:defRPr sz="1800">
                <a:latin typeface="Times New Roman"/>
                <a:ea typeface="Times New Roman"/>
                <a:cs typeface="Times New Roman"/>
                <a:sym typeface="Times New Roman"/>
              </a:defRPr>
            </a:lvl1pPr>
          </a:lstStyle>
          <a:p>
            <a:pPr/>
            <a:r>
              <a:t>Future research will focus on improving fine-tuning techniques to enhance AI-driven personalization, VR engagement, and applicability to broader datasets and health conditions.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lide Number Placeholder 3"/>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3"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94"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95"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Conclusion</a:t>
            </a:r>
          </a:p>
        </p:txBody>
      </p:sp>
      <p:sp>
        <p:nvSpPr>
          <p:cNvPr id="196" name="Content Placeholder 2"/>
          <p:cNvSpPr txBox="1"/>
          <p:nvPr>
            <p:ph type="body" sz="half" idx="1"/>
          </p:nvPr>
        </p:nvSpPr>
        <p:spPr>
          <a:xfrm>
            <a:off x="573189" y="1227950"/>
            <a:ext cx="6861869" cy="4402099"/>
          </a:xfrm>
          <a:prstGeom prst="rect">
            <a:avLst/>
          </a:prstGeom>
        </p:spPr>
        <p:txBody>
          <a:bodyPr/>
          <a:lstStyle>
            <a:lvl1pPr>
              <a:defRPr sz="1800">
                <a:latin typeface="Times New Roman"/>
                <a:ea typeface="Times New Roman"/>
                <a:cs typeface="Times New Roman"/>
                <a:sym typeface="Times New Roman"/>
              </a:defRPr>
            </a:lvl1pPr>
          </a:lstStyle>
          <a:p>
            <a:pPr/>
            <a:r>
              <a:t>Overall, Covid-19 had a significant impact globally around the world.In order to offer practical insights and healthcare solutions during the COVID-19 epidemic, the project effectively combines AI, VR, and data analytics. The diet plan generator and VR AI assistant addresses crucial topics including professional training, mental health, and nutrition. The virtual reality experience could be improved in future research, and its use could be extended to include additional medical issues.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lide Number Placeholder 3"/>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9"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200"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201"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References</a:t>
            </a:r>
          </a:p>
        </p:txBody>
      </p:sp>
      <p:sp>
        <p:nvSpPr>
          <p:cNvPr id="202" name="Content Placeholder 2"/>
          <p:cNvSpPr txBox="1"/>
          <p:nvPr>
            <p:ph type="body" idx="1"/>
          </p:nvPr>
        </p:nvSpPr>
        <p:spPr>
          <a:xfrm>
            <a:off x="573188" y="1227950"/>
            <a:ext cx="11135167" cy="4402099"/>
          </a:xfrm>
          <a:prstGeom prst="rect">
            <a:avLst/>
          </a:prstGeom>
        </p:spPr>
        <p:txBody>
          <a:bodyPr/>
          <a:lstStyle/>
          <a:p>
            <a:pPr marL="914400" indent="-1371600">
              <a:buSzTx/>
              <a:buNone/>
              <a:defRPr sz="1200">
                <a:latin typeface="Arial"/>
                <a:ea typeface="Arial"/>
                <a:cs typeface="Arial"/>
                <a:sym typeface="Arial"/>
              </a:defRPr>
            </a:pPr>
            <a:r>
              <a:t>Unity Technologies. (2021). Unity User Manual: Virtual reality development. Retrieved from </a:t>
            </a:r>
            <a:r>
              <a:rPr u="sng">
                <a:solidFill>
                  <a:srgbClr val="0000FF"/>
                </a:solidFill>
                <a:uFill>
                  <a:solidFill>
                    <a:srgbClr val="0000FF"/>
                  </a:solidFill>
                </a:uFill>
                <a:hlinkClick r:id="rId4" invalidUrl="" action="" tgtFrame="" tooltip="" history="1" highlightClick="0" endSnd="0"/>
              </a:rPr>
              <a:t>https://docs.unity3d.com</a:t>
            </a:r>
          </a:p>
          <a:p>
            <a:pPr marL="914400" indent="-1371600">
              <a:buSzTx/>
              <a:buNone/>
              <a:defRPr sz="1200">
                <a:latin typeface="Arial"/>
                <a:ea typeface="Arial"/>
                <a:cs typeface="Arial"/>
                <a:sym typeface="Arial"/>
              </a:defRPr>
            </a:pPr>
            <a:r>
              <a:t>Thomason, E., &amp; De Vries, H. (2021). The impact of AI on personalized healthcare: A systematic review. </a:t>
            </a:r>
            <a:r>
              <a:rPr i="1"/>
              <a:t>Health Informatics Journal, 27</a:t>
            </a:r>
            <a:r>
              <a:t>(1), 11–22. </a:t>
            </a:r>
            <a:r>
              <a:rPr u="sng">
                <a:solidFill>
                  <a:srgbClr val="0000FF"/>
                </a:solidFill>
                <a:uFill>
                  <a:solidFill>
                    <a:srgbClr val="0000FF"/>
                  </a:solidFill>
                </a:uFill>
                <a:hlinkClick r:id="rId5" invalidUrl="" action="" tgtFrame="" tooltip="" history="1" highlightClick="0" endSnd="0"/>
              </a:rPr>
              <a:t>https://doi.org/10.1177/1460458219886800</a:t>
            </a:r>
          </a:p>
          <a:p>
            <a:pPr marL="914400" indent="-1371600">
              <a:buSzTx/>
              <a:buNone/>
              <a:defRPr sz="1200">
                <a:latin typeface="Arial"/>
                <a:ea typeface="Arial"/>
                <a:cs typeface="Arial"/>
                <a:sym typeface="Arial"/>
              </a:defRPr>
            </a:pPr>
            <a:r>
              <a:t>Deemer, A. D., Piper, B. F., &amp; Armer, J. M. (2019). The role of virtual reality in healthcare education and training: A systematic review. </a:t>
            </a:r>
            <a:r>
              <a:rPr i="1"/>
              <a:t>Nurse Education Today, 79</a:t>
            </a:r>
            <a:r>
              <a:t>, 21–32. </a:t>
            </a:r>
            <a:r>
              <a:rPr u="sng">
                <a:solidFill>
                  <a:srgbClr val="0000FF"/>
                </a:solidFill>
                <a:uFill>
                  <a:solidFill>
                    <a:srgbClr val="0000FF"/>
                  </a:solidFill>
                </a:uFill>
                <a:hlinkClick r:id="rId6" invalidUrl="" action="" tgtFrame="" tooltip="" history="1" highlightClick="0" endSnd="0"/>
              </a:rPr>
              <a:t>https://doi.org/10.1016/j.nedt.2019.04.018</a:t>
            </a:r>
          </a:p>
          <a:p>
            <a:pPr marL="914400" indent="-1371600">
              <a:buSzTx/>
              <a:buNone/>
              <a:defRPr sz="1200">
                <a:latin typeface="Arial"/>
                <a:ea typeface="Arial"/>
                <a:cs typeface="Arial"/>
                <a:sym typeface="Arial"/>
              </a:defRPr>
            </a:pPr>
            <a:r>
              <a:t>Singh, A., &amp; Choudhary, P. (2020). Data visualization techniques for COVID-19 analytics: A systematic approach. </a:t>
            </a:r>
            <a:r>
              <a:rPr i="1"/>
              <a:t>Data Science and Applications, 3</a:t>
            </a:r>
            <a:r>
              <a:t>(1), 44–58. </a:t>
            </a:r>
            <a:r>
              <a:rPr u="sng">
                <a:solidFill>
                  <a:srgbClr val="0000FF"/>
                </a:solidFill>
                <a:uFill>
                  <a:solidFill>
                    <a:srgbClr val="0000FF"/>
                  </a:solidFill>
                </a:uFill>
                <a:hlinkClick r:id="rId7" invalidUrl="" action="" tgtFrame="" tooltip="" history="1" highlightClick="0" endSnd="0"/>
              </a:rPr>
              <a:t>https://doi.org/10.1016/j.dsap.2020.03.005</a:t>
            </a:r>
          </a:p>
          <a:p>
            <a:pPr marL="914400" indent="-1371600">
              <a:buSzTx/>
              <a:buNone/>
              <a:defRPr sz="1200">
                <a:latin typeface="Arial"/>
                <a:ea typeface="Arial"/>
                <a:cs typeface="Arial"/>
                <a:sym typeface="Arial"/>
              </a:defRPr>
            </a:pPr>
            <a:r>
              <a:t>OpenAI. (2023). </a:t>
            </a:r>
            <a:r>
              <a:rPr b="1"/>
              <a:t>GPT models for conversational AI.</a:t>
            </a:r>
            <a:r>
              <a:t> Retrieved from </a:t>
            </a:r>
            <a:r>
              <a:rPr u="sng">
                <a:solidFill>
                  <a:srgbClr val="0000FF"/>
                </a:solidFill>
                <a:uFill>
                  <a:solidFill>
                    <a:srgbClr val="0000FF"/>
                  </a:solidFill>
                </a:uFill>
                <a:hlinkClick r:id="rId8" invalidUrl="" action="" tgtFrame="" tooltip="" history="1" highlightClick="0" endSnd="0"/>
              </a:rPr>
              <a:t>https://platform.openai.com</a:t>
            </a:r>
          </a:p>
          <a:p>
            <a:pPr marL="914400" indent="-1371600">
              <a:buSzTx/>
              <a:buNone/>
              <a:defRPr sz="1200">
                <a:latin typeface="Arial"/>
                <a:ea typeface="Arial"/>
                <a:cs typeface="Arial"/>
                <a:sym typeface="Arial"/>
              </a:defRPr>
            </a:pPr>
            <a:r>
              <a:t>Jaworski, B. K., Taylor, K., Ramsey, K. M., Heinz, A., Steinmetz, S., Pagano, I., Moraja, G., &amp; Owen, J. E. (2021). Exploring usage of COVID Coach, a public mental health app designed for the COVID-19 pandemic: Evaluation of analytics data. </a:t>
            </a:r>
            <a:r>
              <a:rPr i="1"/>
              <a:t>Journal of Medical Internet Research, 23</a:t>
            </a:r>
            <a:r>
              <a:t>(3), e26748. </a:t>
            </a:r>
            <a:r>
              <a:rPr u="sng">
                <a:solidFill>
                  <a:srgbClr val="0000FF"/>
                </a:solidFill>
                <a:uFill>
                  <a:solidFill>
                    <a:srgbClr val="0000FF"/>
                  </a:solidFill>
                </a:uFill>
                <a:hlinkClick r:id="rId9" invalidUrl="" action="" tgtFrame="" tooltip="" history="1" highlightClick="0" endSnd="0"/>
              </a:rPr>
              <a:t>https://doi.org/10.2196/26748</a:t>
            </a:r>
          </a:p>
          <a:p>
            <a:pPr marL="914400" indent="-1371600">
              <a:buSzTx/>
              <a:buNone/>
              <a:defRPr sz="1200">
                <a:latin typeface="Arial"/>
                <a:ea typeface="Arial"/>
                <a:cs typeface="Arial"/>
                <a:sym typeface="Arial"/>
              </a:defRPr>
            </a:pPr>
            <a:r>
              <a:t>Ball, C., Huang, K. T., &amp; Francis, J. (2021). Virtual reality adoption during the COVID-19 pandemic: A uses and gratifications perspective. </a:t>
            </a:r>
            <a:r>
              <a:rPr i="1"/>
              <a:t>Telematics and Informatics, 65,</a:t>
            </a:r>
            <a:r>
              <a:t> 101728. </a:t>
            </a:r>
            <a:r>
              <a:rPr u="sng">
                <a:solidFill>
                  <a:srgbClr val="0000FF"/>
                </a:solidFill>
                <a:uFill>
                  <a:solidFill>
                    <a:srgbClr val="0000FF"/>
                  </a:solidFill>
                </a:uFill>
                <a:hlinkClick r:id="rId10" invalidUrl="" action="" tgtFrame="" tooltip="" history="1" highlightClick="0" endSnd="0"/>
              </a:rPr>
              <a:t>https://doi.org/10.1016/j.tele.2021.101728</a:t>
            </a:r>
          </a:p>
          <a:p>
            <a:pPr marL="914400" indent="-1371600">
              <a:buSzTx/>
              <a:buNone/>
              <a:defRPr sz="1200">
                <a:latin typeface="Arial"/>
                <a:ea typeface="Arial"/>
                <a:cs typeface="Arial"/>
                <a:sym typeface="Arial"/>
              </a:defRPr>
            </a:pPr>
            <a:r>
              <a:t>Pallavicini, F., Pepe, A., Clerici, M., &amp; Mantovani, F. (2022). Virtual reality applications in medicine during the COVID-19 pandemic: Systematic review. </a:t>
            </a:r>
            <a:r>
              <a:rPr i="1"/>
              <a:t>JMIR Serious Games, 10</a:t>
            </a:r>
            <a:r>
              <a:t>(4), e37918. </a:t>
            </a:r>
            <a:r>
              <a:rPr u="sng">
                <a:solidFill>
                  <a:srgbClr val="0000FF"/>
                </a:solidFill>
                <a:uFill>
                  <a:solidFill>
                    <a:srgbClr val="0000FF"/>
                  </a:solidFill>
                </a:uFill>
                <a:hlinkClick r:id="rId11" invalidUrl="" action="" tgtFrame="" tooltip="" history="1" highlightClick="0" endSnd="0"/>
              </a:rPr>
              <a:t>https://doi.org/10.2196/37918</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lide Number Placeholder 3"/>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5"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206"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207"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References for Images</a:t>
            </a:r>
          </a:p>
        </p:txBody>
      </p:sp>
      <p:sp>
        <p:nvSpPr>
          <p:cNvPr id="208" name="Content Placeholder 2"/>
          <p:cNvSpPr txBox="1"/>
          <p:nvPr>
            <p:ph type="body" idx="1"/>
          </p:nvPr>
        </p:nvSpPr>
        <p:spPr>
          <a:xfrm>
            <a:off x="573188" y="1227950"/>
            <a:ext cx="10677967" cy="4402099"/>
          </a:xfrm>
          <a:prstGeom prst="rect">
            <a:avLst/>
          </a:prstGeom>
        </p:spPr>
        <p:txBody>
          <a:bodyPr/>
          <a:lstStyle/>
          <a:p>
            <a:pPr>
              <a:buSzTx/>
              <a:buNone/>
              <a:defRPr i="1" sz="1200">
                <a:latin typeface="Times New Roman"/>
                <a:ea typeface="Times New Roman"/>
                <a:cs typeface="Times New Roman"/>
                <a:sym typeface="Times New Roman"/>
              </a:defRPr>
            </a:pPr>
            <a:r>
              <a:t>7 Day Diet Plan for Weight Loss</a:t>
            </a:r>
            <a:r>
              <a:rPr i="0"/>
              <a:t>. (2024, July 7). Sh</a:t>
            </a:r>
            <a:r>
              <a:rPr i="0">
                <a:solidFill>
                  <a:srgbClr val="0D0D0D"/>
                </a:solidFill>
              </a:rPr>
              <a:t>ape. </a:t>
            </a:r>
            <a:r>
              <a:rPr i="0" u="sng">
                <a:solidFill>
                  <a:srgbClr val="0000FF"/>
                </a:solidFill>
                <a:uFill>
                  <a:solidFill>
                    <a:srgbClr val="0000FF"/>
                  </a:solidFill>
                </a:uFill>
                <a:hlinkClick r:id="rId4" invalidUrl="" action="" tgtFrame="" tooltip="" history="1" highlightClick="0" endSnd="0"/>
              </a:rPr>
              <a:t>https://www.shape.com/weight-loss/management/7-day-diet-plan-weight-loss</a:t>
            </a:r>
            <a:endParaRPr>
              <a:solidFill>
                <a:srgbClr val="0D0D0D"/>
              </a:solidFill>
            </a:endParaRPr>
          </a:p>
          <a:p>
            <a:pPr marL="914400" indent="-1371600">
              <a:buSzTx/>
              <a:buNone/>
              <a:defRPr i="1" sz="1200">
                <a:latin typeface="Times New Roman"/>
                <a:ea typeface="Times New Roman"/>
                <a:cs typeface="Times New Roman"/>
                <a:sym typeface="Times New Roman"/>
              </a:defRPr>
            </a:pPr>
            <a:r>
              <a:t>Fine-tuning Large Language Models: Complete Optimization Guide</a:t>
            </a:r>
            <a:r>
              <a:rPr i="0"/>
              <a:t>. (n.d.). scribbleData. </a:t>
            </a:r>
            <a:r>
              <a:rPr i="0" u="sng">
                <a:solidFill>
                  <a:srgbClr val="0000FF"/>
                </a:solidFill>
                <a:uFill>
                  <a:solidFill>
                    <a:srgbClr val="0000FF"/>
                  </a:solidFill>
                </a:uFill>
                <a:hlinkClick r:id="rId5" invalidUrl="" action="" tgtFrame="" tooltip="" history="1" highlightClick="0" endSnd="0"/>
              </a:rPr>
              <a:t>https://www.scribbledata.io/blog/fine-tuning-large-language-models/</a:t>
            </a:r>
          </a:p>
          <a:p>
            <a:pPr>
              <a:buSzTx/>
              <a:buNone/>
              <a:defRPr i="1" sz="1200">
                <a:latin typeface="Times New Roman"/>
                <a:ea typeface="Times New Roman"/>
                <a:cs typeface="Times New Roman"/>
                <a:sym typeface="Times New Roman"/>
              </a:defRPr>
            </a:pPr>
            <a:r>
              <a:t>Icons</a:t>
            </a:r>
            <a:r>
              <a:rPr i="0"/>
              <a:t>. (2024). Flaticon. </a:t>
            </a:r>
            <a:r>
              <a:rPr i="0" u="sng">
                <a:solidFill>
                  <a:srgbClr val="0000FF"/>
                </a:solidFill>
                <a:uFill>
                  <a:solidFill>
                    <a:srgbClr val="0000FF"/>
                  </a:solidFill>
                </a:uFill>
                <a:hlinkClick r:id="rId6" invalidUrl="" action="" tgtFrame="" tooltip="" history="1" highlightClick="0" endSnd="0"/>
              </a:rPr>
              <a:t>https://www.flaticon.com/free-icon/database_443829</a:t>
            </a:r>
          </a:p>
          <a:p>
            <a:pPr>
              <a:buSzTx/>
              <a:buNone/>
              <a:defRPr i="1" sz="1200">
                <a:latin typeface="Times New Roman"/>
                <a:ea typeface="Times New Roman"/>
                <a:cs typeface="Times New Roman"/>
                <a:sym typeface="Times New Roman"/>
              </a:defRPr>
            </a:pPr>
            <a:r>
              <a:t>Model Validation icon line vector illustration Pro Vector</a:t>
            </a:r>
            <a:r>
              <a:rPr i="0"/>
              <a:t>. (n.d.). Vecteezy. </a:t>
            </a:r>
            <a:r>
              <a:rPr i="0" u="sng">
                <a:solidFill>
                  <a:srgbClr val="0000FF"/>
                </a:solidFill>
                <a:uFill>
                  <a:solidFill>
                    <a:srgbClr val="0000FF"/>
                  </a:solidFill>
                </a:uFill>
                <a:hlinkClick r:id="rId7" invalidUrl="" action="" tgtFrame="" tooltip="" history="1" highlightClick="0" endSnd="0"/>
              </a:rPr>
              <a:t>https://www.vecteezy.com/vector-art/37328713-model-validation-icon-line-vector-illustration</a:t>
            </a:r>
            <a:r>
              <a:rPr i="0"/>
              <a:t> </a:t>
            </a:r>
          </a:p>
          <a:p>
            <a:pPr>
              <a:buSzTx/>
              <a:buNone/>
              <a:defRPr i="1" sz="1200">
                <a:latin typeface="Times New Roman"/>
                <a:ea typeface="Times New Roman"/>
                <a:cs typeface="Times New Roman"/>
                <a:sym typeface="Times New Roman"/>
              </a:defRPr>
            </a:pPr>
            <a:r>
              <a:t>Nutrition Week Day 4: One Week Healthy and Balanced Diet Plan</a:t>
            </a:r>
            <a:r>
              <a:rPr i="0"/>
              <a:t>. (2022, September 5). TONEOP Health and Fitness App. </a:t>
            </a:r>
            <a:r>
              <a:rPr i="0" u="sng">
                <a:solidFill>
                  <a:srgbClr val="0000FF"/>
                </a:solidFill>
                <a:uFill>
                  <a:solidFill>
                    <a:srgbClr val="0000FF"/>
                  </a:solidFill>
                </a:uFill>
                <a:hlinkClick r:id="rId8" invalidUrl="" action="" tgtFrame="" tooltip="" history="1" highlightClick="0" endSnd="0"/>
              </a:rPr>
              <a:t>https://toneop.com/blog/Nutrition-Week-Day4-One-Week-Healthy-and-Balanced-Diet-Plan</a:t>
            </a:r>
            <a:r>
              <a:rPr i="0"/>
              <a:t> </a:t>
            </a:r>
          </a:p>
          <a:p>
            <a:pPr marL="0" indent="0">
              <a:buSzTx/>
              <a:buNone/>
              <a:defRPr i="1" sz="1200">
                <a:latin typeface="Times New Roman"/>
                <a:ea typeface="Times New Roman"/>
                <a:cs typeface="Times New Roman"/>
                <a:sym typeface="Times New Roman"/>
              </a:defRPr>
            </a:pPr>
            <a:r>
              <a:t>Physicians Committee for Responsible Medicine: The Truth about cholesterol and Plant-based Diets</a:t>
            </a:r>
            <a:r>
              <a:rPr i="0"/>
              <a:t>. (2023, August 25). National Heart, Lung, and Blood Institute. </a:t>
            </a:r>
            <a:r>
              <a:rPr i="0" u="sng">
                <a:solidFill>
                  <a:srgbClr val="0000FF"/>
                </a:solidFill>
                <a:uFill>
                  <a:solidFill>
                    <a:srgbClr val="0000FF"/>
                  </a:solidFill>
                </a:uFill>
                <a:hlinkClick r:id="rId9" invalidUrl="" action="" tgtFrame="" tooltip="" history="1" highlightClick="0" endSnd="0"/>
              </a:rPr>
              <a:t>    https://www.nhlbi.nih.gov/healthy-hearts-network-partner-spotlight/physicians-committee-responsible-medicine-truth-about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Oval 16"/>
          <p:cNvSpPr/>
          <p:nvPr/>
        </p:nvSpPr>
        <p:spPr>
          <a:xfrm>
            <a:off x="8076007" y="1039837"/>
            <a:ext cx="3457405" cy="3457406"/>
          </a:xfrm>
          <a:prstGeom prst="ellipse">
            <a:avLst/>
          </a:prstGeom>
          <a:solidFill>
            <a:srgbClr val="74C427"/>
          </a:solidFill>
          <a:ln w="12700">
            <a:miter lim="400000"/>
          </a:ln>
        </p:spPr>
        <p:txBody>
          <a:bodyPr lIns="45718" tIns="45718" rIns="45718" bIns="45718" anchor="b"/>
          <a:lstStyle/>
          <a:p>
            <a:pPr algn="ctr">
              <a:defRPr sz="1500">
                <a:solidFill>
                  <a:srgbClr val="FFFFFF"/>
                </a:solidFill>
                <a:effectLst>
                  <a:outerShdw sx="100000" sy="100000" kx="0" ky="0" algn="b" rotWithShape="0" blurRad="38100" dist="19050" dir="2700000">
                    <a:srgbClr val="000000">
                      <a:alpha val="40000"/>
                    </a:srgbClr>
                  </a:outerShdw>
                </a:effectLst>
                <a:latin typeface="+mj-lt"/>
                <a:ea typeface="+mj-ea"/>
                <a:cs typeface="+mj-cs"/>
                <a:sym typeface="Calibri"/>
              </a:defRPr>
            </a:pPr>
          </a:p>
        </p:txBody>
      </p:sp>
      <p:sp>
        <p:nvSpPr>
          <p:cNvPr id="211" name="Oval 20"/>
          <p:cNvSpPr/>
          <p:nvPr/>
        </p:nvSpPr>
        <p:spPr>
          <a:xfrm>
            <a:off x="6124378" y="1774456"/>
            <a:ext cx="2496677" cy="2496675"/>
          </a:xfrm>
          <a:prstGeom prst="ellipse">
            <a:avLst/>
          </a:prstGeom>
          <a:solidFill>
            <a:srgbClr val="007B3B"/>
          </a:solidFill>
          <a:ln w="12700">
            <a:miter lim="400000"/>
          </a:ln>
        </p:spPr>
        <p:txBody>
          <a:bodyPr lIns="45718" tIns="45718" rIns="45718" bIns="45718" anchor="b"/>
          <a:lstStyle/>
          <a:p>
            <a:pPr algn="ctr">
              <a:defRPr sz="1300">
                <a:solidFill>
                  <a:srgbClr val="FFFFFF"/>
                </a:solidFill>
                <a:effectLst>
                  <a:outerShdw sx="100000" sy="100000" kx="0" ky="0" algn="b" rotWithShape="0" blurRad="38100" dist="19050" dir="2700000">
                    <a:srgbClr val="000000">
                      <a:alpha val="40000"/>
                    </a:srgbClr>
                  </a:outerShdw>
                </a:effectLst>
                <a:latin typeface="+mj-lt"/>
                <a:ea typeface="+mj-ea"/>
                <a:cs typeface="+mj-cs"/>
                <a:sym typeface="Calibri"/>
              </a:defRPr>
            </a:pPr>
          </a:p>
        </p:txBody>
      </p:sp>
      <p:sp>
        <p:nvSpPr>
          <p:cNvPr id="212" name="Oval 21"/>
          <p:cNvSpPr/>
          <p:nvPr/>
        </p:nvSpPr>
        <p:spPr>
          <a:xfrm>
            <a:off x="7512922" y="3762621"/>
            <a:ext cx="1946633" cy="1946633"/>
          </a:xfrm>
          <a:prstGeom prst="ellipse">
            <a:avLst/>
          </a:prstGeom>
          <a:solidFill>
            <a:srgbClr val="00A651"/>
          </a:solidFill>
          <a:ln w="12700">
            <a:miter lim="400000"/>
          </a:ln>
        </p:spPr>
        <p:txBody>
          <a:bodyPr lIns="45718" tIns="45718" rIns="45718" bIns="45718" anchor="b"/>
          <a:lstStyle/>
          <a:p>
            <a:pPr algn="ctr">
              <a:defRPr sz="1300">
                <a:solidFill>
                  <a:srgbClr val="FFFFFF"/>
                </a:solidFill>
                <a:effectLst>
                  <a:outerShdw sx="100000" sy="100000" kx="0" ky="0" algn="b" rotWithShape="0" blurRad="38100" dist="19050" dir="2700000">
                    <a:srgbClr val="000000">
                      <a:alpha val="40000"/>
                    </a:srgbClr>
                  </a:outerShdw>
                </a:effectLst>
                <a:latin typeface="+mj-lt"/>
                <a:ea typeface="+mj-ea"/>
                <a:cs typeface="+mj-cs"/>
                <a:sym typeface="Calibri"/>
              </a:defRPr>
            </a:pPr>
          </a:p>
        </p:txBody>
      </p:sp>
      <p:pic>
        <p:nvPicPr>
          <p:cNvPr id="213" name="Picture 23" descr="Picture 23"/>
          <p:cNvPicPr>
            <a:picLocks noChangeAspect="1"/>
          </p:cNvPicPr>
          <p:nvPr/>
        </p:nvPicPr>
        <p:blipFill>
          <a:blip r:embed="rId2">
            <a:extLst/>
          </a:blip>
          <a:stretch>
            <a:fillRect/>
          </a:stretch>
        </p:blipFill>
        <p:spPr>
          <a:xfrm>
            <a:off x="9384903" y="1310738"/>
            <a:ext cx="839612" cy="927438"/>
          </a:xfrm>
          <a:prstGeom prst="rect">
            <a:avLst/>
          </a:prstGeom>
          <a:ln w="12700">
            <a:miter lim="400000"/>
          </a:ln>
        </p:spPr>
      </p:pic>
      <p:pic>
        <p:nvPicPr>
          <p:cNvPr id="214" name="Picture 24" descr="Picture 24"/>
          <p:cNvPicPr>
            <a:picLocks noChangeAspect="1"/>
          </p:cNvPicPr>
          <p:nvPr/>
        </p:nvPicPr>
        <p:blipFill>
          <a:blip r:embed="rId2">
            <a:extLst/>
          </a:blip>
          <a:stretch>
            <a:fillRect/>
          </a:stretch>
        </p:blipFill>
        <p:spPr>
          <a:xfrm>
            <a:off x="7026257" y="2179707"/>
            <a:ext cx="608652" cy="672319"/>
          </a:xfrm>
          <a:prstGeom prst="rect">
            <a:avLst/>
          </a:prstGeom>
          <a:ln w="12700">
            <a:miter lim="400000"/>
          </a:ln>
        </p:spPr>
      </p:pic>
      <p:pic>
        <p:nvPicPr>
          <p:cNvPr id="215" name="Picture 25" descr="Picture 25"/>
          <p:cNvPicPr>
            <a:picLocks noChangeAspect="1"/>
          </p:cNvPicPr>
          <p:nvPr/>
        </p:nvPicPr>
        <p:blipFill>
          <a:blip r:embed="rId2">
            <a:extLst/>
          </a:blip>
          <a:stretch>
            <a:fillRect/>
          </a:stretch>
        </p:blipFill>
        <p:spPr>
          <a:xfrm>
            <a:off x="8262511" y="4071080"/>
            <a:ext cx="447449" cy="494254"/>
          </a:xfrm>
          <a:prstGeom prst="rect">
            <a:avLst/>
          </a:prstGeom>
          <a:ln w="12700">
            <a:miter lim="400000"/>
          </a:ln>
        </p:spPr>
      </p:pic>
      <p:pic>
        <p:nvPicPr>
          <p:cNvPr id="216" name="Picture 11" descr="Picture 11"/>
          <p:cNvPicPr>
            <a:picLocks noChangeAspect="1"/>
          </p:cNvPicPr>
          <p:nvPr/>
        </p:nvPicPr>
        <p:blipFill>
          <a:blip r:embed="rId3">
            <a:extLst/>
          </a:blip>
          <a:stretch>
            <a:fillRect/>
          </a:stretch>
        </p:blipFill>
        <p:spPr>
          <a:xfrm>
            <a:off x="9606580" y="6329398"/>
            <a:ext cx="2358691" cy="113870"/>
          </a:xfrm>
          <a:prstGeom prst="rect">
            <a:avLst/>
          </a:prstGeom>
          <a:ln w="12700">
            <a:miter lim="400000"/>
          </a:ln>
        </p:spPr>
      </p:pic>
      <p:pic>
        <p:nvPicPr>
          <p:cNvPr id="217" name="Picture 13" descr="Picture 13"/>
          <p:cNvPicPr>
            <a:picLocks noChangeAspect="1"/>
          </p:cNvPicPr>
          <p:nvPr/>
        </p:nvPicPr>
        <p:blipFill>
          <a:blip r:embed="rId4">
            <a:extLst/>
          </a:blip>
          <a:stretch>
            <a:fillRect/>
          </a:stretch>
        </p:blipFill>
        <p:spPr>
          <a:xfrm>
            <a:off x="231962" y="6016749"/>
            <a:ext cx="1599047" cy="685307"/>
          </a:xfrm>
          <a:prstGeom prst="rect">
            <a:avLst/>
          </a:prstGeom>
          <a:ln w="12700">
            <a:miter lim="400000"/>
          </a:ln>
        </p:spPr>
      </p:pic>
      <p:sp>
        <p:nvSpPr>
          <p:cNvPr id="218" name="Slide Number Placeholder 1"/>
          <p:cNvSpPr txBox="1"/>
          <p:nvPr>
            <p:ph type="sldNum" sz="quarter" idx="4294967295"/>
          </p:nvPr>
        </p:nvSpPr>
        <p:spPr>
          <a:xfrm>
            <a:off x="11095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9" name="Title 1"/>
          <p:cNvSpPr txBox="1"/>
          <p:nvPr>
            <p:ph type="title"/>
          </p:nvPr>
        </p:nvSpPr>
        <p:spPr>
          <a:xfrm>
            <a:off x="801788" y="365125"/>
            <a:ext cx="10677967" cy="754769"/>
          </a:xfrm>
          <a:prstGeom prst="rect">
            <a:avLst/>
          </a:prstGeom>
        </p:spPr>
        <p:txBody>
          <a:bodyPr/>
          <a:lstStyle>
            <a:lvl1pPr>
              <a:defRPr>
                <a:solidFill>
                  <a:srgbClr val="079418"/>
                </a:solidFil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Rectangle 8"/>
          <p:cNvSpPr/>
          <p:nvPr/>
        </p:nvSpPr>
        <p:spPr>
          <a:xfrm>
            <a:off x="0" y="1513210"/>
            <a:ext cx="12192000" cy="4005559"/>
          </a:xfrm>
          <a:prstGeom prst="rect">
            <a:avLst/>
          </a:prstGeom>
          <a:gradFill>
            <a:gsLst>
              <a:gs pos="0">
                <a:srgbClr val="00A44E"/>
              </a:gs>
              <a:gs pos="100000">
                <a:srgbClr val="004A24"/>
              </a:gs>
            </a:gsLst>
            <a:path path="circle">
              <a:fillToRect l="37721" t="-19636" r="62278" b="119636"/>
            </a:path>
          </a:gra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sp>
        <p:nvSpPr>
          <p:cNvPr id="101" name="Content Placeholder 2"/>
          <p:cNvSpPr txBox="1"/>
          <p:nvPr>
            <p:ph type="body" sz="half" idx="1"/>
          </p:nvPr>
        </p:nvSpPr>
        <p:spPr>
          <a:xfrm>
            <a:off x="2033194" y="2775474"/>
            <a:ext cx="7949901" cy="2430454"/>
          </a:xfrm>
          <a:prstGeom prst="rect">
            <a:avLst/>
          </a:prstGeom>
        </p:spPr>
        <p:txBody>
          <a:bodyPr/>
          <a:lstStyle/>
          <a:p>
            <a:pPr marL="0" indent="0" algn="ctr">
              <a:lnSpc>
                <a:spcPct val="100000"/>
              </a:lnSpc>
              <a:spcBef>
                <a:spcPts val="1600"/>
              </a:spcBef>
              <a:buSzTx/>
              <a:buNone/>
              <a:defRPr b="1">
                <a:solidFill>
                  <a:srgbClr val="FFFFFF"/>
                </a:solidFill>
              </a:defRPr>
            </a:pPr>
            <a:r>
              <a:t>Leveraging Virtual Reality and AI for Healthcare: Personalized Diet Analytics and Mental Health Support During the COVID-19 Pandemic</a:t>
            </a:r>
          </a:p>
          <a:p>
            <a:pPr marL="0" indent="0" algn="ctr">
              <a:lnSpc>
                <a:spcPct val="110000"/>
              </a:lnSpc>
              <a:buSzTx/>
              <a:buNone/>
              <a:defRPr sz="1500">
                <a:solidFill>
                  <a:srgbClr val="FFFFFF"/>
                </a:solidFill>
              </a:defRPr>
            </a:pPr>
            <a:r>
              <a:t>This project explores the integration of AI, VR, and data analytics to tackle dietary and health challenges posed by COVID-19. It features a virtual reality AI assistant, a personalized diet plan generator, and analysis of global food supply data.</a:t>
            </a:r>
          </a:p>
        </p:txBody>
      </p:sp>
      <p:pic>
        <p:nvPicPr>
          <p:cNvPr id="102" name="Picture 6" descr="Picture 6"/>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03" name="Picture 9" descr="Picture 9"/>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04" name="Slide Number Placeholder 1"/>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Content Placeholder 2"/>
          <p:cNvSpPr txBox="1"/>
          <p:nvPr>
            <p:ph type="body" idx="1"/>
          </p:nvPr>
        </p:nvSpPr>
        <p:spPr>
          <a:xfrm>
            <a:off x="573188" y="1227950"/>
            <a:ext cx="10677967" cy="4402099"/>
          </a:xfrm>
          <a:prstGeom prst="rect">
            <a:avLst/>
          </a:prstGeom>
        </p:spPr>
        <p:txBody>
          <a:bodyPr/>
          <a:lstStyle/>
          <a:p>
            <a:pPr>
              <a:buFontTx/>
              <a:buAutoNum type="arabicPeriod" startAt="1"/>
              <a:defRPr sz="1700">
                <a:solidFill>
                  <a:srgbClr val="333333"/>
                </a:solidFill>
                <a:latin typeface="Times New Roman"/>
                <a:ea typeface="Times New Roman"/>
                <a:cs typeface="Times New Roman"/>
                <a:sym typeface="Times New Roman"/>
              </a:defRPr>
            </a:pPr>
            <a:r>
              <a:t>Title</a:t>
            </a:r>
          </a:p>
          <a:p>
            <a:pPr>
              <a:buFontTx/>
              <a:buAutoNum type="arabicPeriod" startAt="1"/>
              <a:defRPr sz="1700">
                <a:solidFill>
                  <a:srgbClr val="333333"/>
                </a:solidFill>
                <a:latin typeface="Times New Roman"/>
                <a:ea typeface="Times New Roman"/>
                <a:cs typeface="Times New Roman"/>
                <a:sym typeface="Times New Roman"/>
              </a:defRPr>
            </a:pPr>
            <a:r>
              <a:t>Motivation</a:t>
            </a:r>
          </a:p>
          <a:p>
            <a:pPr>
              <a:buFontTx/>
              <a:buAutoNum type="arabicPeriod" startAt="1"/>
              <a:defRPr sz="1700">
                <a:solidFill>
                  <a:srgbClr val="333333"/>
                </a:solidFill>
                <a:latin typeface="Times New Roman"/>
                <a:ea typeface="Times New Roman"/>
                <a:cs typeface="Times New Roman"/>
                <a:sym typeface="Times New Roman"/>
              </a:defRPr>
            </a:pPr>
            <a:r>
              <a:t>Background</a:t>
            </a:r>
          </a:p>
          <a:p>
            <a:pPr>
              <a:buFontTx/>
              <a:buAutoNum type="arabicPeriod" startAt="1"/>
              <a:defRPr sz="1700">
                <a:solidFill>
                  <a:srgbClr val="333333"/>
                </a:solidFill>
                <a:latin typeface="Times New Roman"/>
                <a:ea typeface="Times New Roman"/>
                <a:cs typeface="Times New Roman"/>
                <a:sym typeface="Times New Roman"/>
              </a:defRPr>
            </a:pPr>
            <a:r>
              <a:t>Abstract (Problem statement)</a:t>
            </a:r>
          </a:p>
          <a:p>
            <a:pPr>
              <a:buFontTx/>
              <a:buAutoNum type="arabicPeriod" startAt="1"/>
              <a:defRPr sz="1700">
                <a:solidFill>
                  <a:srgbClr val="333333"/>
                </a:solidFill>
                <a:latin typeface="Times New Roman"/>
                <a:ea typeface="Times New Roman"/>
                <a:cs typeface="Times New Roman"/>
                <a:sym typeface="Times New Roman"/>
              </a:defRPr>
            </a:pPr>
            <a:r>
              <a:t>Literature Survey</a:t>
            </a:r>
          </a:p>
          <a:p>
            <a:pPr>
              <a:buFontTx/>
              <a:buAutoNum type="arabicPeriod" startAt="1"/>
              <a:defRPr sz="1700">
                <a:solidFill>
                  <a:srgbClr val="333333"/>
                </a:solidFill>
                <a:latin typeface="Times New Roman"/>
                <a:ea typeface="Times New Roman"/>
                <a:cs typeface="Times New Roman"/>
                <a:sym typeface="Times New Roman"/>
              </a:defRPr>
            </a:pPr>
            <a:r>
              <a:t>Objectives of the Study</a:t>
            </a:r>
          </a:p>
          <a:p>
            <a:pPr>
              <a:buFontTx/>
              <a:buAutoNum type="arabicPeriod" startAt="1"/>
              <a:defRPr sz="1700">
                <a:solidFill>
                  <a:srgbClr val="333333"/>
                </a:solidFill>
                <a:latin typeface="Times New Roman"/>
                <a:ea typeface="Times New Roman"/>
                <a:cs typeface="Times New Roman"/>
                <a:sym typeface="Times New Roman"/>
              </a:defRPr>
            </a:pPr>
            <a:r>
              <a:t>Data Set and Data Processing</a:t>
            </a:r>
          </a:p>
          <a:p>
            <a:pPr>
              <a:buFontTx/>
              <a:buAutoNum type="arabicPeriod" startAt="1"/>
              <a:defRPr sz="1700">
                <a:solidFill>
                  <a:srgbClr val="333333"/>
                </a:solidFill>
                <a:latin typeface="Times New Roman"/>
                <a:ea typeface="Times New Roman"/>
                <a:cs typeface="Times New Roman"/>
                <a:sym typeface="Times New Roman"/>
              </a:defRPr>
            </a:pPr>
            <a:r>
              <a:t>Research Design(Blueprint/Workflow)</a:t>
            </a:r>
          </a:p>
          <a:p>
            <a:pPr>
              <a:buFontTx/>
              <a:buAutoNum type="arabicPeriod" startAt="1"/>
              <a:defRPr sz="1700">
                <a:solidFill>
                  <a:srgbClr val="333333"/>
                </a:solidFill>
                <a:latin typeface="Times New Roman"/>
                <a:ea typeface="Times New Roman"/>
                <a:cs typeface="Times New Roman"/>
                <a:sym typeface="Times New Roman"/>
              </a:defRPr>
            </a:pPr>
            <a:r>
              <a:t>Data Analysis and Model Description</a:t>
            </a:r>
          </a:p>
          <a:p>
            <a:pPr>
              <a:buFontTx/>
              <a:buAutoNum type="arabicPeriod" startAt="1"/>
              <a:defRPr sz="1700">
                <a:solidFill>
                  <a:srgbClr val="333333"/>
                </a:solidFill>
                <a:latin typeface="Times New Roman"/>
                <a:ea typeface="Times New Roman"/>
                <a:cs typeface="Times New Roman"/>
                <a:sym typeface="Times New Roman"/>
              </a:defRPr>
            </a:pPr>
            <a:r>
              <a:t>Data Visualization and Results</a:t>
            </a:r>
          </a:p>
          <a:p>
            <a:pPr>
              <a:buFontTx/>
              <a:buAutoNum type="arabicPeriod" startAt="1"/>
              <a:defRPr sz="1700">
                <a:solidFill>
                  <a:srgbClr val="333333"/>
                </a:solidFill>
                <a:latin typeface="Times New Roman"/>
                <a:ea typeface="Times New Roman"/>
                <a:cs typeface="Times New Roman"/>
                <a:sym typeface="Times New Roman"/>
              </a:defRPr>
            </a:pPr>
            <a:r>
              <a:t>Conclusion</a:t>
            </a:r>
          </a:p>
          <a:p>
            <a:pPr>
              <a:buFontTx/>
              <a:buAutoNum type="arabicPeriod" startAt="1"/>
              <a:defRPr sz="1700">
                <a:solidFill>
                  <a:srgbClr val="333333"/>
                </a:solidFill>
                <a:latin typeface="Times New Roman"/>
                <a:ea typeface="Times New Roman"/>
                <a:cs typeface="Times New Roman"/>
                <a:sym typeface="Times New Roman"/>
              </a:defRPr>
            </a:pPr>
            <a:r>
              <a:t>References</a:t>
            </a:r>
          </a:p>
        </p:txBody>
      </p:sp>
      <p:pic>
        <p:nvPicPr>
          <p:cNvPr id="107" name="Picture 8" descr="Picture 8"/>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08" name="Picture 10" descr="Picture 10"/>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09"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Agenda</a:t>
            </a:r>
          </a:p>
        </p:txBody>
      </p:sp>
      <p:sp>
        <p:nvSpPr>
          <p:cNvPr id="110" name="Slide Number Placeholder 3"/>
          <p:cNvSpPr txBox="1"/>
          <p:nvPr>
            <p:ph type="sldNum" sz="quarter" idx="4294967295"/>
          </p:nvPr>
        </p:nvSpPr>
        <p:spPr>
          <a:xfrm>
            <a:off x="11173459" y="6401179"/>
            <a:ext cx="180339" cy="275465"/>
          </a:xfrm>
          <a:prstGeom prst="rect">
            <a:avLst/>
          </a:prstGeom>
          <a:extLst>
            <a:ext uri="{C572A759-6A51-4108-AA02-DFA0A04FC94B}">
              <ma14:wrappingTextBoxFlag xmlns:ma14="http://schemas.microsoft.com/office/mac/drawingml/2011/main" val="1"/>
            </a:ext>
          </a:extLst>
        </p:spPr>
        <p:txBody>
          <a:bodyPr/>
          <a:lstStyle>
            <a:lvl1pPr>
              <a:defRPr>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Slide Number Placeholder 3"/>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 name="Content Placeholder 2"/>
          <p:cNvSpPr txBox="1"/>
          <p:nvPr>
            <p:ph type="body" sz="half" idx="1"/>
          </p:nvPr>
        </p:nvSpPr>
        <p:spPr>
          <a:xfrm>
            <a:off x="573187" y="1456658"/>
            <a:ext cx="5497036" cy="4173390"/>
          </a:xfrm>
          <a:prstGeom prst="rect">
            <a:avLst/>
          </a:prstGeom>
        </p:spPr>
        <p:txBody>
          <a:bodyPr/>
          <a:lstStyle>
            <a:lvl1pPr>
              <a:defRPr b="1" sz="1800">
                <a:latin typeface="Times New Roman"/>
                <a:ea typeface="Times New Roman"/>
                <a:cs typeface="Times New Roman"/>
                <a:sym typeface="Times New Roman"/>
              </a:defRPr>
            </a:lvl1pPr>
          </a:lstStyle>
          <a:p>
            <a:pPr/>
            <a:r>
              <a:t>The COVID-19 pandemic had a significant impact on global health, highlighting the importance of lifestyle and nutrition in both prevention and recovery. This project aims to provide personalized nutrition recommendations and support for individuals recovering from COVID-19 by utilizing virtual reality (VR) and artificial intelligence (AI), with a focus on global food supply indicators and their correlation with health outcomes.</a:t>
            </a:r>
          </a:p>
        </p:txBody>
      </p:sp>
      <p:pic>
        <p:nvPicPr>
          <p:cNvPr id="114"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15"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16"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Motivation</a:t>
            </a:r>
          </a:p>
        </p:txBody>
      </p:sp>
      <p:pic>
        <p:nvPicPr>
          <p:cNvPr id="117" name="Picture 9" descr="Picture 9"/>
          <p:cNvPicPr>
            <a:picLocks noChangeAspect="1"/>
          </p:cNvPicPr>
          <p:nvPr/>
        </p:nvPicPr>
        <p:blipFill>
          <a:blip r:embed="rId4">
            <a:extLst/>
          </a:blip>
          <a:srcRect l="13033" t="0" r="11822" b="0"/>
          <a:stretch>
            <a:fillRect/>
          </a:stretch>
        </p:blipFill>
        <p:spPr>
          <a:xfrm>
            <a:off x="6565093" y="1683848"/>
            <a:ext cx="4788707" cy="3584583"/>
          </a:xfrm>
          <a:prstGeom prst="rect">
            <a:avLst/>
          </a:prstGeom>
          <a:ln w="12700">
            <a:miter lim="400000"/>
          </a:ln>
        </p:spPr>
      </p:pic>
      <p:sp>
        <p:nvSpPr>
          <p:cNvPr id="118" name="TextBox 1"/>
          <p:cNvSpPr txBox="1"/>
          <p:nvPr/>
        </p:nvSpPr>
        <p:spPr>
          <a:xfrm>
            <a:off x="6611111" y="5266945"/>
            <a:ext cx="4706113" cy="4659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200">
                <a:latin typeface="Times New Roman"/>
                <a:ea typeface="Times New Roman"/>
                <a:cs typeface="Times New Roman"/>
                <a:sym typeface="Times New Roman"/>
              </a:defRPr>
            </a:pPr>
            <a:r>
              <a:t>(</a:t>
            </a:r>
            <a:r>
              <a:rPr i="1"/>
              <a:t>Physicians Committee for Responsible Medicine: The Truth About Cholesterol and Plant-based Diets</a:t>
            </a:r>
            <a:r>
              <a:t>, 2023)</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lide Number Placeholder 3"/>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1"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22"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23"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Background</a:t>
            </a:r>
          </a:p>
        </p:txBody>
      </p:sp>
      <p:sp>
        <p:nvSpPr>
          <p:cNvPr id="124" name="Content Placeholder 2"/>
          <p:cNvSpPr txBox="1"/>
          <p:nvPr>
            <p:ph type="body" idx="1"/>
          </p:nvPr>
        </p:nvSpPr>
        <p:spPr>
          <a:xfrm>
            <a:off x="573188" y="1227952"/>
            <a:ext cx="7567511" cy="4563248"/>
          </a:xfrm>
          <a:prstGeom prst="rect">
            <a:avLst/>
          </a:prstGeom>
        </p:spPr>
        <p:txBody>
          <a:bodyPr/>
          <a:lstStyle/>
          <a:p>
            <a:pPr marL="0">
              <a:lnSpc>
                <a:spcPct val="104399"/>
              </a:lnSpc>
              <a:defRPr sz="1600">
                <a:solidFill>
                  <a:srgbClr val="0E101A"/>
                </a:solidFill>
                <a:latin typeface="Times New Roman"/>
                <a:ea typeface="Times New Roman"/>
                <a:cs typeface="Times New Roman"/>
                <a:sym typeface="Times New Roman"/>
              </a:defRPr>
            </a:pPr>
            <a:r>
              <a:t>The goal of this study is to enhance the present idea of creating a COVID-19 diet plan according to the patient's condition. This enhanced the COVID coach, which concentrates on the individual's mental health.</a:t>
            </a:r>
            <a:endParaRPr sz="1800">
              <a:latin typeface="Aptos"/>
              <a:ea typeface="Aptos"/>
              <a:cs typeface="Aptos"/>
              <a:sym typeface="Aptos"/>
            </a:endParaRPr>
          </a:p>
          <a:p>
            <a:pPr marL="342900" indent="-342900">
              <a:lnSpc>
                <a:spcPct val="104399"/>
              </a:lnSpc>
              <a:defRPr sz="1600">
                <a:solidFill>
                  <a:srgbClr val="0E101A"/>
                </a:solidFill>
                <a:latin typeface="Times New Roman"/>
                <a:ea typeface="Times New Roman"/>
                <a:cs typeface="Times New Roman"/>
                <a:sym typeface="Times New Roman"/>
              </a:defRPr>
            </a:pPr>
            <a:r>
              <a:t>This helps giving meal suggestions.This makes meal suggestions easier. As the patient's health improves, the model adjusts the diet.</a:t>
            </a:r>
          </a:p>
          <a:p>
            <a:pPr marL="342900" indent="-342900">
              <a:lnSpc>
                <a:spcPct val="104399"/>
              </a:lnSpc>
              <a:defRPr sz="1600">
                <a:solidFill>
                  <a:srgbClr val="0E101A"/>
                </a:solidFill>
                <a:latin typeface="Times New Roman"/>
                <a:ea typeface="Times New Roman"/>
                <a:cs typeface="Times New Roman"/>
                <a:sym typeface="Times New Roman"/>
              </a:defRPr>
            </a:pPr>
            <a:r>
              <a:t>The adapting One of the tools used to manage the COVID diet plan dataset is hugging face transformers. The project was made as accurate and flawless as possible thanks to this understanding of the patient's state and the proper dietary reactions.</a:t>
            </a:r>
          </a:p>
          <a:p>
            <a:pPr marL="342900" indent="-342900">
              <a:lnSpc>
                <a:spcPct val="104399"/>
              </a:lnSpc>
              <a:defRPr sz="1600">
                <a:solidFill>
                  <a:srgbClr val="0E101A"/>
                </a:solidFill>
                <a:latin typeface="Times New Roman"/>
                <a:ea typeface="Times New Roman"/>
                <a:cs typeface="Times New Roman"/>
                <a:sym typeface="Times New Roman"/>
              </a:defRPr>
            </a:pPr>
            <a:r>
              <a:t>The current COVID coach app is focused on mental health, and we are working to create the perfect dietary plan to provide holistic care.</a:t>
            </a:r>
          </a:p>
          <a:p>
            <a:pPr marL="342900" indent="-342900">
              <a:lnSpc>
                <a:spcPct val="104399"/>
              </a:lnSpc>
              <a:defRPr sz="1600">
                <a:solidFill>
                  <a:srgbClr val="0E101A"/>
                </a:solidFill>
                <a:latin typeface="Times New Roman"/>
                <a:ea typeface="Times New Roman"/>
                <a:cs typeface="Times New Roman"/>
                <a:sym typeface="Times New Roman"/>
              </a:defRPr>
            </a:pPr>
            <a:r>
              <a:t>Nutrition played a critical role in helping healthcare systems around the world recover from the unprecedented challenges posed by COVID-19. Dietary habits have been shown to affect healing rates and immunological response in earlier studies. This initiative offers comprehensive support for training, mental health interventions, and rehabilitation by fusing data on nutrition and food supply with contemporary technologies like AI and VR.</a:t>
            </a:r>
          </a:p>
        </p:txBody>
      </p:sp>
      <p:pic>
        <p:nvPicPr>
          <p:cNvPr id="125" name="Picture 10" descr="Picture 10"/>
          <p:cNvPicPr>
            <a:picLocks noChangeAspect="1"/>
          </p:cNvPicPr>
          <p:nvPr/>
        </p:nvPicPr>
        <p:blipFill>
          <a:blip r:embed="rId4">
            <a:extLst/>
          </a:blip>
          <a:srcRect l="23558" t="0" r="23202" b="0"/>
          <a:stretch>
            <a:fillRect/>
          </a:stretch>
        </p:blipFill>
        <p:spPr>
          <a:xfrm>
            <a:off x="8459488" y="1755929"/>
            <a:ext cx="3045425" cy="3217630"/>
          </a:xfrm>
          <a:prstGeom prst="rect">
            <a:avLst/>
          </a:prstGeom>
          <a:ln w="12700">
            <a:miter lim="400000"/>
          </a:ln>
        </p:spPr>
      </p:pic>
      <p:sp>
        <p:nvSpPr>
          <p:cNvPr id="126" name="TextBox 1"/>
          <p:cNvSpPr txBox="1"/>
          <p:nvPr/>
        </p:nvSpPr>
        <p:spPr>
          <a:xfrm>
            <a:off x="8281414" y="4974336"/>
            <a:ext cx="3407665" cy="4659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200">
                <a:latin typeface="Times New Roman"/>
                <a:ea typeface="Times New Roman"/>
                <a:cs typeface="Times New Roman"/>
                <a:sym typeface="Times New Roman"/>
              </a:defRPr>
            </a:pPr>
            <a:r>
              <a:t>(</a:t>
            </a:r>
            <a:r>
              <a:rPr i="1"/>
              <a:t>Fine-tuning Large Language Models: Complete Optimization Guide</a:t>
            </a:r>
            <a:r>
              <a:t>, n.d.)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lide Number Placeholder 3"/>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9"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30"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31"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Abstract</a:t>
            </a:r>
          </a:p>
        </p:txBody>
      </p:sp>
      <p:sp>
        <p:nvSpPr>
          <p:cNvPr id="132" name="Content Placeholder 2"/>
          <p:cNvSpPr txBox="1"/>
          <p:nvPr>
            <p:ph type="body" sz="half" idx="1"/>
          </p:nvPr>
        </p:nvSpPr>
        <p:spPr>
          <a:xfrm>
            <a:off x="560996" y="1398638"/>
            <a:ext cx="6440510" cy="4402099"/>
          </a:xfrm>
          <a:prstGeom prst="rect">
            <a:avLst/>
          </a:prstGeom>
        </p:spPr>
        <p:txBody>
          <a:bodyPr/>
          <a:lstStyle>
            <a:lvl1pPr>
              <a:defRPr sz="1700">
                <a:solidFill>
                  <a:srgbClr val="333333"/>
                </a:solidFill>
                <a:latin typeface="Times New Roman"/>
                <a:ea typeface="Times New Roman"/>
                <a:cs typeface="Times New Roman"/>
                <a:sym typeface="Times New Roman"/>
              </a:defRPr>
            </a:lvl1pPr>
          </a:lstStyle>
          <a:p>
            <a:pPr/>
            <a:r>
              <a:t>This project investigates how to use AI, VR, and data analytics to address the dietary and health issues brought on by COVID-19. Its three main parts are a virtual reality AI assistant, a personalized diet plan generator, and an analysis of the COVID-19 Healthy Diet Dataset. In addition to creating diet plans and offering immersive educational and therapeutic virtual reality experiences, these tools offer insights about the world's food supply. The project integrates interactive virtual reality applications for healthcare support, AI-driven suggestions, and machine learning techniques for data processing and visualization.</a:t>
            </a:r>
          </a:p>
        </p:txBody>
      </p:sp>
      <p:pic>
        <p:nvPicPr>
          <p:cNvPr id="133" name="Picture 1" descr="Picture 1"/>
          <p:cNvPicPr>
            <a:picLocks noChangeAspect="1"/>
          </p:cNvPicPr>
          <p:nvPr/>
        </p:nvPicPr>
        <p:blipFill>
          <a:blip r:embed="rId4">
            <a:extLst/>
          </a:blip>
          <a:stretch>
            <a:fillRect/>
          </a:stretch>
        </p:blipFill>
        <p:spPr>
          <a:xfrm>
            <a:off x="7167929" y="1396999"/>
            <a:ext cx="4046556" cy="2673930"/>
          </a:xfrm>
          <a:prstGeom prst="rect">
            <a:avLst/>
          </a:prstGeom>
          <a:ln w="12700">
            <a:miter lim="400000"/>
          </a:ln>
        </p:spPr>
      </p:pic>
      <p:sp>
        <p:nvSpPr>
          <p:cNvPr id="134" name="TextBox 2"/>
          <p:cNvSpPr txBox="1"/>
          <p:nvPr/>
        </p:nvSpPr>
        <p:spPr>
          <a:xfrm>
            <a:off x="7250083" y="4071019"/>
            <a:ext cx="3834015" cy="2754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200">
                <a:latin typeface="Times New Roman"/>
                <a:ea typeface="Times New Roman"/>
                <a:cs typeface="Times New Roman"/>
                <a:sym typeface="Times New Roman"/>
              </a:defRPr>
            </a:pPr>
            <a:r>
              <a:t>(</a:t>
            </a:r>
            <a:r>
              <a:rPr i="1"/>
              <a:t>7 Day Diet Plan for Weight Loss</a:t>
            </a:r>
            <a:r>
              <a:t>, 2024)</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lide Number Placeholder 3"/>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7"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38"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39"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Objectives Of the Study</a:t>
            </a:r>
          </a:p>
        </p:txBody>
      </p:sp>
      <p:sp>
        <p:nvSpPr>
          <p:cNvPr id="140" name="Content Placeholder 2"/>
          <p:cNvSpPr txBox="1"/>
          <p:nvPr>
            <p:ph type="body" sz="half" idx="1"/>
          </p:nvPr>
        </p:nvSpPr>
        <p:spPr>
          <a:xfrm>
            <a:off x="560996" y="1398638"/>
            <a:ext cx="6440510" cy="4402099"/>
          </a:xfrm>
          <a:prstGeom prst="rect">
            <a:avLst/>
          </a:prstGeom>
        </p:spPr>
        <p:txBody>
          <a:bodyPr/>
          <a:lstStyle/>
          <a:p>
            <a:pPr>
              <a:defRPr sz="1700">
                <a:solidFill>
                  <a:srgbClr val="333333"/>
                </a:solidFill>
                <a:latin typeface="Times New Roman"/>
                <a:ea typeface="Times New Roman"/>
                <a:cs typeface="Times New Roman"/>
                <a:sym typeface="Times New Roman"/>
              </a:defRPr>
            </a:pPr>
            <a:r>
              <a:t>Analyze the relationship between global food supply statistics and health outcomes during the COVID-19 epidemic.</a:t>
            </a:r>
          </a:p>
          <a:p>
            <a:pPr>
              <a:defRPr sz="1700">
                <a:solidFill>
                  <a:srgbClr val="333333"/>
                </a:solidFill>
                <a:latin typeface="Times New Roman"/>
                <a:ea typeface="Times New Roman"/>
                <a:cs typeface="Times New Roman"/>
                <a:sym typeface="Times New Roman"/>
              </a:defRPr>
            </a:pPr>
            <a:r>
              <a:t>Build a personalized diet plan generator using the user's food preferences and medical information.</a:t>
            </a:r>
          </a:p>
          <a:p>
            <a:pPr>
              <a:defRPr sz="1700">
                <a:solidFill>
                  <a:srgbClr val="333333"/>
                </a:solidFill>
                <a:latin typeface="Times New Roman"/>
                <a:ea typeface="Times New Roman"/>
                <a:cs typeface="Times New Roman"/>
                <a:sym typeface="Times New Roman"/>
              </a:defRPr>
            </a:pPr>
            <a:r>
              <a:t>Develop and implement an AI virtual reality assistant for therapy, patient support, and medical education.Explain the connection between obesity and food supply metrics.</a:t>
            </a:r>
          </a:p>
        </p:txBody>
      </p:sp>
      <p:pic>
        <p:nvPicPr>
          <p:cNvPr id="141" name="Picture 1" descr="Picture 1"/>
          <p:cNvPicPr>
            <a:picLocks noChangeAspect="1"/>
          </p:cNvPicPr>
          <p:nvPr/>
        </p:nvPicPr>
        <p:blipFill>
          <a:blip r:embed="rId4">
            <a:extLst/>
          </a:blip>
          <a:stretch>
            <a:fillRect/>
          </a:stretch>
        </p:blipFill>
        <p:spPr>
          <a:xfrm>
            <a:off x="7167929" y="1396999"/>
            <a:ext cx="4046556" cy="2673930"/>
          </a:xfrm>
          <a:prstGeom prst="rect">
            <a:avLst/>
          </a:prstGeom>
          <a:ln w="12700">
            <a:miter lim="400000"/>
          </a:ln>
        </p:spPr>
      </p:pic>
      <p:sp>
        <p:nvSpPr>
          <p:cNvPr id="142" name="TextBox 2"/>
          <p:cNvSpPr txBox="1"/>
          <p:nvPr/>
        </p:nvSpPr>
        <p:spPr>
          <a:xfrm>
            <a:off x="7250083" y="4071019"/>
            <a:ext cx="3834015" cy="2754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200">
                <a:latin typeface="Times New Roman"/>
                <a:ea typeface="Times New Roman"/>
                <a:cs typeface="Times New Roman"/>
                <a:sym typeface="Times New Roman"/>
              </a:defRPr>
            </a:pPr>
            <a:r>
              <a:t>(</a:t>
            </a:r>
            <a:r>
              <a:rPr i="1"/>
              <a:t>7 Day Diet Plan for Weight Loss</a:t>
            </a:r>
            <a:r>
              <a:t>, 2024)</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lide Number Placeholder 3"/>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5"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46"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47"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Literature Survey</a:t>
            </a:r>
          </a:p>
        </p:txBody>
      </p:sp>
      <p:sp>
        <p:nvSpPr>
          <p:cNvPr id="148" name="Content Placeholder 2"/>
          <p:cNvSpPr txBox="1"/>
          <p:nvPr>
            <p:ph type="body" sz="half" idx="1"/>
          </p:nvPr>
        </p:nvSpPr>
        <p:spPr>
          <a:xfrm>
            <a:off x="573190" y="1227950"/>
            <a:ext cx="7060987" cy="4402099"/>
          </a:xfrm>
          <a:prstGeom prst="rect">
            <a:avLst/>
          </a:prstGeom>
        </p:spPr>
        <p:txBody>
          <a:bodyPr/>
          <a:lstStyle/>
          <a:p>
            <a:pPr marL="0">
              <a:lnSpc>
                <a:spcPct val="116000"/>
              </a:lnSpc>
              <a:defRPr sz="1600">
                <a:latin typeface="Times New Roman"/>
                <a:ea typeface="Times New Roman"/>
                <a:cs typeface="Times New Roman"/>
                <a:sym typeface="Times New Roman"/>
              </a:defRPr>
            </a:pPr>
            <a:r>
              <a:t>The COVID-19 pandemic has underscored the importance of personalized healthcare, The COVID-19 pandemic has brought attention to the importance of personalized healthcare, including dietary guidance. In addition to reviewing prior research on fine-tuning for medical applications, with a focus on dietary recommendations, this review of the literature highlights the challenges and opportunities in developing COVID-19 food programs.</a:t>
            </a:r>
          </a:p>
          <a:p>
            <a:pPr marL="0">
              <a:lnSpc>
                <a:spcPct val="116000"/>
              </a:lnSpc>
              <a:defRPr sz="1600">
                <a:latin typeface="Times New Roman"/>
                <a:ea typeface="Times New Roman"/>
                <a:cs typeface="Times New Roman"/>
                <a:sym typeface="Times New Roman"/>
              </a:defRPr>
            </a:pPr>
            <a:r>
              <a:t>Several studies emphasize the role of nutrition in strengthening immunity and improving recovery outcomes for COVID-19 patients. Research on VR in healthcare demonstrates its effectiveness in therapy, training, and patient education. AI-based personalized diet plans have gained traction for their ability to adapt to individual needs. This project synthesizes these approaches to create a comprehensive system that addresses nutritional, mental health, and educational challenges.</a:t>
            </a:r>
          </a:p>
          <a:p>
            <a:pPr marL="0">
              <a:lnSpc>
                <a:spcPct val="116000"/>
              </a:lnSpc>
              <a:defRPr sz="1600">
                <a:latin typeface="Times New Roman"/>
                <a:ea typeface="Times New Roman"/>
                <a:cs typeface="Times New Roman"/>
                <a:sym typeface="Times New Roman"/>
              </a:defRPr>
            </a:pPr>
            <a:r>
              <a:t> Accuracy, applicability, and ethical considerations should all be addressed when using LLMs in this context, and future studies should include methods for fine-tuning.</a:t>
            </a:r>
          </a:p>
        </p:txBody>
      </p:sp>
      <p:pic>
        <p:nvPicPr>
          <p:cNvPr id="149" name="Picture 10" descr="Picture 10"/>
          <p:cNvPicPr>
            <a:picLocks noChangeAspect="1"/>
          </p:cNvPicPr>
          <p:nvPr/>
        </p:nvPicPr>
        <p:blipFill>
          <a:blip r:embed="rId4">
            <a:extLst/>
          </a:blip>
          <a:srcRect l="9154" t="0" r="3921" b="0"/>
          <a:stretch>
            <a:fillRect/>
          </a:stretch>
        </p:blipFill>
        <p:spPr>
          <a:xfrm>
            <a:off x="7988513" y="2133680"/>
            <a:ext cx="3365289" cy="2590639"/>
          </a:xfrm>
          <a:prstGeom prst="rect">
            <a:avLst/>
          </a:prstGeom>
          <a:ln w="12700">
            <a:miter lim="400000"/>
          </a:ln>
        </p:spPr>
      </p:pic>
      <p:sp>
        <p:nvSpPr>
          <p:cNvPr id="150" name="TextBox 1"/>
          <p:cNvSpPr txBox="1"/>
          <p:nvPr/>
        </p:nvSpPr>
        <p:spPr>
          <a:xfrm>
            <a:off x="8055863" y="4718304"/>
            <a:ext cx="3249170" cy="4659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200">
                <a:latin typeface="Times New Roman"/>
                <a:ea typeface="Times New Roman"/>
                <a:cs typeface="Times New Roman"/>
                <a:sym typeface="Times New Roman"/>
              </a:defRPr>
            </a:pPr>
            <a:r>
              <a:t>(</a:t>
            </a:r>
            <a:r>
              <a:rPr i="1"/>
              <a:t>Nutrition Week Day 4: One Week Healthy and Balanced Diet Plan</a:t>
            </a:r>
            <a:r>
              <a:t>, 2022)</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lide Number Placeholder 3"/>
          <p:cNvSpPr txBox="1"/>
          <p:nvPr>
            <p:ph type="sldNum" sz="quarter" idx="4294967295"/>
          </p:nvPr>
        </p:nvSpPr>
        <p:spPr>
          <a:xfrm>
            <a:off x="11172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3" name="Content Placeholder 2"/>
          <p:cNvSpPr txBox="1"/>
          <p:nvPr>
            <p:ph type="body" sz="half" idx="1"/>
          </p:nvPr>
        </p:nvSpPr>
        <p:spPr>
          <a:xfrm>
            <a:off x="573190" y="1227950"/>
            <a:ext cx="7571350" cy="4402099"/>
          </a:xfrm>
          <a:prstGeom prst="rect">
            <a:avLst/>
          </a:prstGeom>
        </p:spPr>
        <p:txBody>
          <a:bodyPr/>
          <a:lstStyle/>
          <a:p>
            <a:pPr marL="0" indent="0">
              <a:lnSpc>
                <a:spcPct val="104399"/>
              </a:lnSpc>
              <a:buSzTx/>
              <a:buNone/>
              <a:defRPr sz="1500">
                <a:latin typeface="Times New Roman"/>
                <a:ea typeface="Times New Roman"/>
                <a:cs typeface="Times New Roman"/>
                <a:sym typeface="Times New Roman"/>
              </a:defRPr>
            </a:pPr>
            <a:r>
              <a:t>The selected dataset comes from Kaggle, which gathers data from nations all over the world. The data came from the Population Bureau, the Johns Hopkins Center for Systems Science and Engineering, choosemyplate.gov, and the Food and Agricultural Association of the United Nations (Ren, 2020). We may improve our model by combining the metrics to determine the relationship between diets and COVID-19 cases.</a:t>
            </a:r>
            <a:br/>
            <a:r>
              <a:rPr>
                <a:solidFill>
                  <a:srgbClr val="0E101A"/>
                </a:solidFill>
              </a:rPr>
              <a:t>COVID-19 Healthy Diet Dataset illustrates the connection between COVID-19 and dietary practices in many nations, including food availability, COVID-19 data, and obesity.</a:t>
            </a:r>
            <a:endParaRPr sz="1800"/>
          </a:p>
          <a:p>
            <a:pPr marL="342900" indent="-342900">
              <a:lnSpc>
                <a:spcPct val="104399"/>
              </a:lnSpc>
              <a:buFontTx/>
              <a:buAutoNum type="arabicPeriod" startAt="1"/>
              <a:defRPr sz="1500">
                <a:solidFill>
                  <a:srgbClr val="0E101A"/>
                </a:solidFill>
                <a:latin typeface="Times New Roman"/>
                <a:ea typeface="Times New Roman"/>
                <a:cs typeface="Times New Roman"/>
                <a:sym typeface="Times New Roman"/>
              </a:defRPr>
            </a:pPr>
            <a:r>
              <a:t>Fat_Supply_Quantity_Data.csv</a:t>
            </a:r>
            <a:endParaRPr sz="1800"/>
          </a:p>
          <a:p>
            <a:pPr marL="342900" indent="-342900">
              <a:lnSpc>
                <a:spcPct val="104399"/>
              </a:lnSpc>
              <a:buFontTx/>
              <a:buAutoNum type="arabicPeriod" startAt="1"/>
              <a:defRPr sz="1500">
                <a:solidFill>
                  <a:srgbClr val="0E101A"/>
                </a:solidFill>
                <a:latin typeface="Times New Roman"/>
                <a:ea typeface="Times New Roman"/>
                <a:cs typeface="Times New Roman"/>
                <a:sym typeface="Times New Roman"/>
              </a:defRPr>
            </a:pPr>
            <a:r>
              <a:t>Food_Supply_Quantity_kg_Data.csv</a:t>
            </a:r>
            <a:endParaRPr sz="1800"/>
          </a:p>
          <a:p>
            <a:pPr marL="342900" indent="-342900">
              <a:lnSpc>
                <a:spcPct val="104399"/>
              </a:lnSpc>
              <a:buFontTx/>
              <a:buAutoNum type="arabicPeriod" startAt="1"/>
              <a:defRPr sz="1500">
                <a:solidFill>
                  <a:srgbClr val="0E101A"/>
                </a:solidFill>
                <a:latin typeface="Times New Roman"/>
                <a:ea typeface="Times New Roman"/>
                <a:cs typeface="Times New Roman"/>
                <a:sym typeface="Times New Roman"/>
              </a:defRPr>
            </a:pPr>
            <a:r>
              <a:t>Food_Supply_kcal_Data.csv</a:t>
            </a:r>
            <a:endParaRPr sz="1800">
              <a:latin typeface="Aptos"/>
              <a:ea typeface="Aptos"/>
              <a:cs typeface="Aptos"/>
              <a:sym typeface="Aptos"/>
            </a:endParaRPr>
          </a:p>
          <a:p>
            <a:pPr marL="342900" indent="-342900">
              <a:lnSpc>
                <a:spcPct val="104399"/>
              </a:lnSpc>
              <a:buFontTx/>
              <a:buAutoNum type="arabicPeriod" startAt="1"/>
              <a:defRPr sz="1500">
                <a:solidFill>
                  <a:srgbClr val="0E101A"/>
                </a:solidFill>
                <a:latin typeface="Times New Roman"/>
                <a:ea typeface="Times New Roman"/>
                <a:cs typeface="Times New Roman"/>
                <a:sym typeface="Times New Roman"/>
              </a:defRPr>
            </a:pPr>
            <a:r>
              <a:t>Protein_Supply_Quantity_Data.csv</a:t>
            </a:r>
            <a:endParaRPr sz="1800"/>
          </a:p>
          <a:p>
            <a:pPr marL="342900" indent="-342900">
              <a:lnSpc>
                <a:spcPct val="104399"/>
              </a:lnSpc>
              <a:buFontTx/>
              <a:buAutoNum type="arabicPeriod" startAt="1"/>
              <a:defRPr sz="1500">
                <a:solidFill>
                  <a:srgbClr val="0E101A"/>
                </a:solidFill>
                <a:latin typeface="Times New Roman"/>
                <a:ea typeface="Times New Roman"/>
                <a:cs typeface="Times New Roman"/>
                <a:sym typeface="Times New Roman"/>
              </a:defRPr>
            </a:pPr>
            <a:r>
              <a:t>Supply_Food_Data_Descriptions.cs </a:t>
            </a:r>
          </a:p>
        </p:txBody>
      </p:sp>
      <p:pic>
        <p:nvPicPr>
          <p:cNvPr id="154" name="Picture 5" descr="Picture 5"/>
          <p:cNvPicPr>
            <a:picLocks noChangeAspect="1"/>
          </p:cNvPicPr>
          <p:nvPr/>
        </p:nvPicPr>
        <p:blipFill>
          <a:blip r:embed="rId2">
            <a:extLst/>
          </a:blip>
          <a:stretch>
            <a:fillRect/>
          </a:stretch>
        </p:blipFill>
        <p:spPr>
          <a:xfrm>
            <a:off x="9606580" y="6329398"/>
            <a:ext cx="2358691" cy="113870"/>
          </a:xfrm>
          <a:prstGeom prst="rect">
            <a:avLst/>
          </a:prstGeom>
          <a:ln w="12700">
            <a:miter lim="400000"/>
          </a:ln>
        </p:spPr>
      </p:pic>
      <p:pic>
        <p:nvPicPr>
          <p:cNvPr id="155" name="Picture 6" descr="Picture 6"/>
          <p:cNvPicPr>
            <a:picLocks noChangeAspect="1"/>
          </p:cNvPicPr>
          <p:nvPr/>
        </p:nvPicPr>
        <p:blipFill>
          <a:blip r:embed="rId3">
            <a:extLst/>
          </a:blip>
          <a:stretch>
            <a:fillRect/>
          </a:stretch>
        </p:blipFill>
        <p:spPr>
          <a:xfrm>
            <a:off x="231962" y="6016749"/>
            <a:ext cx="1599047" cy="685307"/>
          </a:xfrm>
          <a:prstGeom prst="rect">
            <a:avLst/>
          </a:prstGeom>
          <a:ln w="12700">
            <a:miter lim="400000"/>
          </a:ln>
        </p:spPr>
      </p:pic>
      <p:sp>
        <p:nvSpPr>
          <p:cNvPr id="156" name="Title 1"/>
          <p:cNvSpPr txBox="1"/>
          <p:nvPr>
            <p:ph type="title"/>
          </p:nvPr>
        </p:nvSpPr>
        <p:spPr>
          <a:xfrm>
            <a:off x="801788" y="365125"/>
            <a:ext cx="10677967" cy="754769"/>
          </a:xfrm>
          <a:prstGeom prst="rect">
            <a:avLst/>
          </a:prstGeom>
        </p:spPr>
        <p:txBody>
          <a:bodyPr/>
          <a:lstStyle>
            <a:lvl1pPr>
              <a:defRPr b="1">
                <a:solidFill>
                  <a:srgbClr val="079418"/>
                </a:solidFill>
                <a:latin typeface="Times New Roman"/>
                <a:ea typeface="Times New Roman"/>
                <a:cs typeface="Times New Roman"/>
                <a:sym typeface="Times New Roman"/>
              </a:defRPr>
            </a:lvl1pPr>
          </a:lstStyle>
          <a:p>
            <a:pPr/>
            <a:r>
              <a:t>Data Set and Data Processing</a:t>
            </a:r>
          </a:p>
        </p:txBody>
      </p:sp>
      <p:pic>
        <p:nvPicPr>
          <p:cNvPr id="157" name="Picture 2" descr="Picture 2"/>
          <p:cNvPicPr>
            <a:picLocks noChangeAspect="1"/>
          </p:cNvPicPr>
          <p:nvPr/>
        </p:nvPicPr>
        <p:blipFill>
          <a:blip r:embed="rId4">
            <a:extLst/>
          </a:blip>
          <a:stretch>
            <a:fillRect/>
          </a:stretch>
        </p:blipFill>
        <p:spPr>
          <a:xfrm>
            <a:off x="8712200" y="2057400"/>
            <a:ext cx="2540000" cy="2540000"/>
          </a:xfrm>
          <a:prstGeom prst="rect">
            <a:avLst/>
          </a:prstGeom>
          <a:ln w="12700">
            <a:miter lim="400000"/>
          </a:ln>
        </p:spPr>
      </p:pic>
      <p:sp>
        <p:nvSpPr>
          <p:cNvPr id="158" name="TextBox 1"/>
          <p:cNvSpPr txBox="1"/>
          <p:nvPr/>
        </p:nvSpPr>
        <p:spPr>
          <a:xfrm>
            <a:off x="8860535" y="4498848"/>
            <a:ext cx="2212850" cy="2754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200">
                <a:latin typeface="Times New Roman"/>
                <a:ea typeface="Times New Roman"/>
                <a:cs typeface="Times New Roman"/>
                <a:sym typeface="Times New Roman"/>
              </a:defRPr>
            </a:pPr>
            <a:r>
              <a:t>(</a:t>
            </a:r>
            <a:r>
              <a:rPr i="1"/>
              <a:t>Icons</a:t>
            </a:r>
            <a:r>
              <a:t>, 2024)</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