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5588" cy="6859588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614" y="-84"/>
      </p:cViewPr>
      <p:guideLst>
        <p:guide orient="horz" pos="1964"/>
        <p:guide pos="25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920" y="2126474"/>
            <a:ext cx="77737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839" y="3841369"/>
            <a:ext cx="64019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80" y="1577707"/>
            <a:ext cx="39783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977" y="1577707"/>
            <a:ext cx="397833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80" y="274385"/>
            <a:ext cx="82310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80" y="1577707"/>
            <a:ext cx="82310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9501" y="6379418"/>
            <a:ext cx="29265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80" y="6379418"/>
            <a:ext cx="21034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4823" y="6379418"/>
            <a:ext cx="210348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8209">
        <a:defRPr>
          <a:latin typeface="+mn-lt"/>
          <a:ea typeface="+mn-ea"/>
          <a:cs typeface="+mn-cs"/>
        </a:defRPr>
      </a:lvl2pPr>
      <a:lvl3pPr marL="776417">
        <a:defRPr>
          <a:latin typeface="+mn-lt"/>
          <a:ea typeface="+mn-ea"/>
          <a:cs typeface="+mn-cs"/>
        </a:defRPr>
      </a:lvl3pPr>
      <a:lvl4pPr marL="1164626">
        <a:defRPr>
          <a:latin typeface="+mn-lt"/>
          <a:ea typeface="+mn-ea"/>
          <a:cs typeface="+mn-cs"/>
        </a:defRPr>
      </a:lvl4pPr>
      <a:lvl5pPr marL="1552834">
        <a:defRPr>
          <a:latin typeface="+mn-lt"/>
          <a:ea typeface="+mn-ea"/>
          <a:cs typeface="+mn-cs"/>
        </a:defRPr>
      </a:lvl5pPr>
      <a:lvl6pPr marL="1941043">
        <a:defRPr>
          <a:latin typeface="+mn-lt"/>
          <a:ea typeface="+mn-ea"/>
          <a:cs typeface="+mn-cs"/>
        </a:defRPr>
      </a:lvl6pPr>
      <a:lvl7pPr marL="2329251">
        <a:defRPr>
          <a:latin typeface="+mn-lt"/>
          <a:ea typeface="+mn-ea"/>
          <a:cs typeface="+mn-cs"/>
        </a:defRPr>
      </a:lvl7pPr>
      <a:lvl8pPr marL="2717460">
        <a:defRPr>
          <a:latin typeface="+mn-lt"/>
          <a:ea typeface="+mn-ea"/>
          <a:cs typeface="+mn-cs"/>
        </a:defRPr>
      </a:lvl8pPr>
      <a:lvl9pPr marL="310566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8209">
        <a:defRPr>
          <a:latin typeface="+mn-lt"/>
          <a:ea typeface="+mn-ea"/>
          <a:cs typeface="+mn-cs"/>
        </a:defRPr>
      </a:lvl2pPr>
      <a:lvl3pPr marL="776417">
        <a:defRPr>
          <a:latin typeface="+mn-lt"/>
          <a:ea typeface="+mn-ea"/>
          <a:cs typeface="+mn-cs"/>
        </a:defRPr>
      </a:lvl3pPr>
      <a:lvl4pPr marL="1164626">
        <a:defRPr>
          <a:latin typeface="+mn-lt"/>
          <a:ea typeface="+mn-ea"/>
          <a:cs typeface="+mn-cs"/>
        </a:defRPr>
      </a:lvl4pPr>
      <a:lvl5pPr marL="1552834">
        <a:defRPr>
          <a:latin typeface="+mn-lt"/>
          <a:ea typeface="+mn-ea"/>
          <a:cs typeface="+mn-cs"/>
        </a:defRPr>
      </a:lvl5pPr>
      <a:lvl6pPr marL="1941043">
        <a:defRPr>
          <a:latin typeface="+mn-lt"/>
          <a:ea typeface="+mn-ea"/>
          <a:cs typeface="+mn-cs"/>
        </a:defRPr>
      </a:lvl6pPr>
      <a:lvl7pPr marL="2329251">
        <a:defRPr>
          <a:latin typeface="+mn-lt"/>
          <a:ea typeface="+mn-ea"/>
          <a:cs typeface="+mn-cs"/>
        </a:defRPr>
      </a:lvl7pPr>
      <a:lvl8pPr marL="2717460">
        <a:defRPr>
          <a:latin typeface="+mn-lt"/>
          <a:ea typeface="+mn-ea"/>
          <a:cs typeface="+mn-cs"/>
        </a:defRPr>
      </a:lvl8pPr>
      <a:lvl9pPr marL="310566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kaggle.com/datasets/PromptCloudHQ/amazon-reviews-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3795" y="741048"/>
            <a:ext cx="6318974" cy="5181537"/>
          </a:xfrm>
          <a:prstGeom prst="rect">
            <a:avLst/>
          </a:prstGeom>
        </p:spPr>
        <p:txBody>
          <a:bodyPr vert="horz" wrap="square" lIns="0" tIns="9705" rIns="0" bIns="0" rtlCol="0">
            <a:spAutoFit/>
          </a:bodyPr>
          <a:lstStyle/>
          <a:p>
            <a:pPr marL="1507543" marR="1468183" indent="350466">
              <a:lnSpc>
                <a:spcPct val="146500"/>
              </a:lnSpc>
              <a:spcBef>
                <a:spcPts val="76"/>
              </a:spcBef>
            </a:pPr>
            <a:r>
              <a:rPr sz="1850" b="1" dirty="0">
                <a:latin typeface="Times New Roman"/>
                <a:cs typeface="Times New Roman"/>
              </a:rPr>
              <a:t>Batch</a:t>
            </a:r>
            <a:r>
              <a:rPr sz="1850" b="1" spc="3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-</a:t>
            </a:r>
            <a:r>
              <a:rPr sz="1850" b="1" spc="38" dirty="0">
                <a:latin typeface="Times New Roman"/>
                <a:cs typeface="Times New Roman"/>
              </a:rPr>
              <a:t> </a:t>
            </a:r>
            <a:r>
              <a:rPr sz="1850" b="1" spc="-21" dirty="0">
                <a:latin typeface="Times New Roman"/>
                <a:cs typeface="Times New Roman"/>
              </a:rPr>
              <a:t>19 </a:t>
            </a:r>
            <a:r>
              <a:rPr sz="1850" b="1" dirty="0">
                <a:latin typeface="Times New Roman"/>
                <a:cs typeface="Times New Roman"/>
              </a:rPr>
              <a:t>Project</a:t>
            </a:r>
            <a:r>
              <a:rPr sz="1850" b="1" spc="13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Review</a:t>
            </a:r>
            <a:r>
              <a:rPr sz="1850" b="1" spc="5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-</a:t>
            </a:r>
            <a:r>
              <a:rPr sz="1850" b="1" spc="21" dirty="0">
                <a:latin typeface="Times New Roman"/>
                <a:cs typeface="Times New Roman"/>
              </a:rPr>
              <a:t> </a:t>
            </a:r>
            <a:r>
              <a:rPr sz="1850" b="1" spc="-42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  <a:p>
            <a:pPr marL="10784">
              <a:spcBef>
                <a:spcPts val="904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b="1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Title:</a:t>
            </a:r>
            <a:endParaRPr>
              <a:latin typeface="Times New Roman"/>
              <a:cs typeface="Times New Roman"/>
            </a:endParaRPr>
          </a:p>
          <a:p>
            <a:pPr marL="877243" marR="65241" indent="-771564">
              <a:lnSpc>
                <a:spcPct val="113300"/>
              </a:lnSpc>
              <a:spcBef>
                <a:spcPts val="654"/>
              </a:spcBef>
            </a:pPr>
            <a:r>
              <a:rPr b="1" dirty="0">
                <a:latin typeface="Times New Roman"/>
                <a:cs typeface="Times New Roman"/>
              </a:rPr>
              <a:t>PRUS:</a:t>
            </a:r>
            <a:r>
              <a:rPr b="1" spc="8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Product</a:t>
            </a:r>
            <a:r>
              <a:rPr b="1" spc="8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Recommendation</a:t>
            </a:r>
            <a:r>
              <a:rPr b="1" spc="93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System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Based</a:t>
            </a:r>
            <a:r>
              <a:rPr b="1" spc="9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on</a:t>
            </a:r>
            <a:r>
              <a:rPr b="1" spc="102" dirty="0">
                <a:latin typeface="Times New Roman"/>
                <a:cs typeface="Times New Roman"/>
              </a:rPr>
              <a:t> </a:t>
            </a:r>
            <a:r>
              <a:rPr b="1" spc="-17" dirty="0">
                <a:latin typeface="Times New Roman"/>
                <a:cs typeface="Times New Roman"/>
              </a:rPr>
              <a:t>User </a:t>
            </a:r>
            <a:r>
              <a:rPr b="1" dirty="0">
                <a:latin typeface="Times New Roman"/>
                <a:cs typeface="Times New Roman"/>
              </a:rPr>
              <a:t>Specification</a:t>
            </a:r>
            <a:r>
              <a:rPr b="1" spc="7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10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Customer</a:t>
            </a:r>
            <a:r>
              <a:rPr b="1" spc="85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Reviews</a:t>
            </a:r>
            <a:endParaRPr>
              <a:latin typeface="Times New Roman"/>
              <a:cs typeface="Times New Roman"/>
            </a:endParaRPr>
          </a:p>
          <a:p>
            <a:pPr marL="10784" marR="4313">
              <a:lnSpc>
                <a:spcPct val="113300"/>
              </a:lnSpc>
              <a:spcBef>
                <a:spcPts val="662"/>
              </a:spcBef>
            </a:pP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Research</a:t>
            </a:r>
            <a:r>
              <a:rPr b="1" u="sng" spc="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Paper</a:t>
            </a:r>
            <a:r>
              <a:rPr b="1" u="sng" spc="3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1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Link:</a:t>
            </a:r>
            <a:r>
              <a:rPr b="1" spc="-17" dirty="0">
                <a:latin typeface="Times New Roman"/>
                <a:cs typeface="Times New Roman"/>
              </a:rPr>
              <a:t> </a:t>
            </a:r>
            <a:r>
              <a:rPr b="1" u="sng" spc="-8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https://ieeexplore.ieee.org/stamp/stamp.jsp?tp=&amp;arnumbe</a:t>
            </a:r>
            <a:r>
              <a:rPr b="1" spc="425" dirty="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b="1" u="sng" spc="-8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r=10196427</a:t>
            </a:r>
            <a:endParaRPr>
              <a:latin typeface="Times New Roman"/>
              <a:cs typeface="Times New Roman"/>
            </a:endParaRPr>
          </a:p>
          <a:p>
            <a:pPr marL="10784">
              <a:spcBef>
                <a:spcPts val="875"/>
              </a:spcBef>
            </a:pPr>
            <a:r>
              <a:rPr b="1" u="sng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Faculty:</a:t>
            </a:r>
            <a:endParaRPr>
              <a:latin typeface="Times New Roman"/>
              <a:cs typeface="Times New Roman"/>
            </a:endParaRPr>
          </a:p>
          <a:p>
            <a:pPr marL="10784">
              <a:spcBef>
                <a:spcPts val="865"/>
              </a:spcBef>
            </a:pPr>
            <a:r>
              <a:rPr b="1" dirty="0">
                <a:latin typeface="Times New Roman"/>
                <a:cs typeface="Times New Roman"/>
              </a:rPr>
              <a:t>Project</a:t>
            </a:r>
            <a:r>
              <a:rPr b="1" spc="5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Guide:</a:t>
            </a:r>
            <a:r>
              <a:rPr b="1" spc="5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Smt.</a:t>
            </a:r>
            <a:r>
              <a:rPr b="1" spc="68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Zareena</a:t>
            </a:r>
            <a:endParaRPr>
              <a:latin typeface="Times New Roman"/>
              <a:cs typeface="Times New Roman"/>
            </a:endParaRPr>
          </a:p>
          <a:p>
            <a:pPr marL="10784" marR="1661748">
              <a:lnSpc>
                <a:spcPts val="2556"/>
              </a:lnSpc>
              <a:spcBef>
                <a:spcPts val="225"/>
              </a:spcBef>
            </a:pPr>
            <a:r>
              <a:rPr b="1" dirty="0">
                <a:latin typeface="Times New Roman"/>
                <a:cs typeface="Times New Roman"/>
              </a:rPr>
              <a:t>Project</a:t>
            </a:r>
            <a:r>
              <a:rPr b="1" spc="68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Incharge:</a:t>
            </a:r>
            <a:r>
              <a:rPr b="1" spc="7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Smt.</a:t>
            </a:r>
            <a:r>
              <a:rPr b="1" spc="7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Padmini</a:t>
            </a:r>
            <a:r>
              <a:rPr b="1" spc="68" dirty="0">
                <a:latin typeface="Times New Roman"/>
                <a:cs typeface="Times New Roman"/>
              </a:rPr>
              <a:t> </a:t>
            </a:r>
            <a:r>
              <a:rPr b="1" spc="-17" dirty="0">
                <a:latin typeface="Times New Roman"/>
                <a:cs typeface="Times New Roman"/>
              </a:rPr>
              <a:t>Valli </a:t>
            </a:r>
            <a:r>
              <a:rPr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b="1" u="sng" spc="-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u="sng" spc="-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Members: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637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Oruganti</a:t>
            </a:r>
            <a:r>
              <a:rPr b="1" spc="7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Monik</a:t>
            </a:r>
            <a:r>
              <a:rPr b="1" spc="97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Paparao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7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Pendyala</a:t>
            </a:r>
            <a:r>
              <a:rPr b="1" spc="8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Skanda</a:t>
            </a:r>
            <a:r>
              <a:rPr b="1" spc="81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Bhagavan</a:t>
            </a:r>
            <a:endParaRPr>
              <a:latin typeface="Times New Roman"/>
              <a:cs typeface="Times New Roman"/>
            </a:endParaRPr>
          </a:p>
          <a:p>
            <a:pPr marL="190329" indent="-179546">
              <a:spcBef>
                <a:spcPts val="865"/>
              </a:spcBef>
              <a:buAutoNum type="arabicPeriod"/>
              <a:tabLst>
                <a:tab pos="190329" algn="l"/>
              </a:tabLst>
            </a:pPr>
            <a:r>
              <a:rPr b="1" dirty="0">
                <a:latin typeface="Times New Roman"/>
                <a:cs typeface="Times New Roman"/>
              </a:rPr>
              <a:t>Tulam</a:t>
            </a:r>
            <a:r>
              <a:rPr b="1" spc="-13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Sai</a:t>
            </a:r>
            <a:r>
              <a:rPr b="1" spc="4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Sudheer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9916" y="568437"/>
            <a:ext cx="2261740" cy="230144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marL="10784">
              <a:spcBef>
                <a:spcPts val="115"/>
              </a:spcBef>
            </a:pP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4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Set</a:t>
            </a:r>
            <a:r>
              <a:rPr sz="1400" b="1" spc="64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994" y="4344194"/>
            <a:ext cx="6008143" cy="1583806"/>
          </a:xfrm>
          <a:prstGeom prst="rect">
            <a:avLst/>
          </a:prstGeom>
        </p:spPr>
        <p:txBody>
          <a:bodyPr vert="horz" wrap="square" lIns="0" tIns="112688" rIns="0" bIns="0" rtlCol="0">
            <a:spAutoFit/>
          </a:bodyPr>
          <a:lstStyle/>
          <a:p>
            <a:pPr marL="193025" indent="-182241">
              <a:spcBef>
                <a:spcPts val="887"/>
              </a:spcBef>
              <a:buSzPct val="69230"/>
              <a:buFont typeface="Symbol"/>
              <a:buChar char=""/>
              <a:tabLst>
                <a:tab pos="193025" algn="l"/>
              </a:tabLst>
            </a:pPr>
            <a:r>
              <a:rPr sz="1100" b="1" dirty="0">
                <a:latin typeface="Times New Roman"/>
                <a:cs typeface="Times New Roman"/>
              </a:rPr>
              <a:t>Name:</a:t>
            </a:r>
            <a:r>
              <a:rPr sz="1100" b="1" spc="-5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Amazon</a:t>
            </a:r>
            <a:r>
              <a:rPr sz="1100" spc="38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Unlocked</a:t>
            </a:r>
            <a:r>
              <a:rPr sz="1100" spc="17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Mobile</a:t>
            </a:r>
            <a:r>
              <a:rPr sz="1100" spc="21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Review</a:t>
            </a:r>
            <a:r>
              <a:rPr sz="1100" spc="13" dirty="0">
                <a:latin typeface="Times New Roman"/>
                <a:cs typeface="Times New Roman"/>
              </a:rPr>
              <a:t> </a:t>
            </a:r>
            <a:r>
              <a:rPr sz="1100" spc="-8" dirty="0">
                <a:latin typeface="Times New Roman"/>
                <a:cs typeface="Times New Roman"/>
              </a:rPr>
              <a:t>Dataset</a:t>
            </a:r>
            <a:endParaRPr sz="1100">
              <a:latin typeface="Times New Roman"/>
              <a:cs typeface="Times New Roman"/>
            </a:endParaRPr>
          </a:p>
          <a:p>
            <a:pPr marL="193025" indent="-182241">
              <a:spcBef>
                <a:spcPts val="802"/>
              </a:spcBef>
              <a:buSzPct val="69230"/>
              <a:buFont typeface="Symbol"/>
              <a:buChar char=""/>
              <a:tabLst>
                <a:tab pos="193025" algn="l"/>
              </a:tabLst>
            </a:pPr>
            <a:r>
              <a:rPr sz="1100" b="1" spc="-8" dirty="0">
                <a:latin typeface="Times New Roman"/>
                <a:cs typeface="Times New Roman"/>
              </a:rPr>
              <a:t>Total </a:t>
            </a:r>
            <a:r>
              <a:rPr sz="1100" b="1" dirty="0">
                <a:latin typeface="Times New Roman"/>
                <a:cs typeface="Times New Roman"/>
              </a:rPr>
              <a:t>Entries (Rows):</a:t>
            </a:r>
            <a:r>
              <a:rPr sz="1100" b="1" spc="8" dirty="0">
                <a:latin typeface="Times New Roman"/>
                <a:cs typeface="Times New Roman"/>
              </a:rPr>
              <a:t> </a:t>
            </a:r>
            <a:r>
              <a:rPr sz="1100" spc="-8" dirty="0">
                <a:latin typeface="Times New Roman"/>
                <a:cs typeface="Times New Roman"/>
              </a:rPr>
              <a:t>413,840</a:t>
            </a:r>
            <a:endParaRPr sz="1100">
              <a:latin typeface="Times New Roman"/>
              <a:cs typeface="Times New Roman"/>
            </a:endParaRPr>
          </a:p>
          <a:p>
            <a:pPr marL="193025" indent="-182241">
              <a:spcBef>
                <a:spcPts val="807"/>
              </a:spcBef>
              <a:buSzPct val="69230"/>
              <a:buFont typeface="Symbol"/>
              <a:buChar char=""/>
              <a:tabLst>
                <a:tab pos="193025" algn="l"/>
              </a:tabLst>
            </a:pPr>
            <a:r>
              <a:rPr sz="1100" b="1" spc="-8" dirty="0">
                <a:latin typeface="Times New Roman"/>
                <a:cs typeface="Times New Roman"/>
              </a:rPr>
              <a:t>Total</a:t>
            </a:r>
            <a:r>
              <a:rPr sz="1100" b="1" spc="-13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Columns</a:t>
            </a:r>
            <a:r>
              <a:rPr sz="1100" b="1" spc="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(Features):</a:t>
            </a:r>
            <a:r>
              <a:rPr sz="1100" b="1" spc="4" dirty="0">
                <a:latin typeface="Times New Roman"/>
                <a:cs typeface="Times New Roman"/>
              </a:rPr>
              <a:t> </a:t>
            </a:r>
            <a:r>
              <a:rPr sz="1100" spc="-42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193025" indent="-182241">
              <a:spcBef>
                <a:spcPts val="802"/>
              </a:spcBef>
              <a:buSzPct val="69230"/>
              <a:buFont typeface="Symbol"/>
              <a:buChar char=""/>
              <a:tabLst>
                <a:tab pos="193025" algn="l"/>
              </a:tabLst>
            </a:pPr>
            <a:r>
              <a:rPr sz="1100" i="1" dirty="0">
                <a:latin typeface="Times New Roman"/>
                <a:cs typeface="Times New Roman"/>
              </a:rPr>
              <a:t>Source</a:t>
            </a:r>
            <a:r>
              <a:rPr sz="1100" dirty="0">
                <a:latin typeface="Times New Roman"/>
                <a:cs typeface="Times New Roman"/>
              </a:rPr>
              <a:t>:</a:t>
            </a:r>
            <a:r>
              <a:rPr sz="1100" spc="4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Kaggle</a:t>
            </a:r>
            <a:r>
              <a:rPr sz="1100" b="1" spc="21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Data</a:t>
            </a:r>
            <a:r>
              <a:rPr sz="1100" b="1" spc="-4" dirty="0">
                <a:latin typeface="Times New Roman"/>
                <a:cs typeface="Times New Roman"/>
              </a:rPr>
              <a:t> </a:t>
            </a:r>
            <a:r>
              <a:rPr sz="1100" b="1" spc="-21" dirty="0">
                <a:latin typeface="Times New Roman"/>
                <a:cs typeface="Times New Roman"/>
              </a:rPr>
              <a:t>set</a:t>
            </a:r>
            <a:endParaRPr sz="1100">
              <a:latin typeface="Times New Roman"/>
              <a:cs typeface="Times New Roman"/>
            </a:endParaRPr>
          </a:p>
          <a:p>
            <a:pPr marL="193025" marR="4313" indent="-182782">
              <a:lnSpc>
                <a:spcPct val="112700"/>
              </a:lnSpc>
              <a:spcBef>
                <a:spcPts val="628"/>
              </a:spcBef>
              <a:buSzPct val="69230"/>
              <a:buFont typeface="Symbol"/>
              <a:buChar char=""/>
              <a:tabLst>
                <a:tab pos="193025" algn="l"/>
              </a:tabLst>
            </a:pPr>
            <a:r>
              <a:rPr sz="1100" i="1" spc="-8" dirty="0">
                <a:latin typeface="Times New Roman"/>
                <a:cs typeface="Times New Roman"/>
              </a:rPr>
              <a:t>Data_set_Link</a:t>
            </a:r>
            <a:r>
              <a:rPr sz="1100" spc="-8" dirty="0">
                <a:latin typeface="Times New Roman"/>
                <a:cs typeface="Times New Roman"/>
              </a:rPr>
              <a:t>: </a:t>
            </a:r>
            <a:r>
              <a:rPr sz="1100" b="1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1100" b="1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www.kaggle.com/datasets/PromptCloudHQ/amazon-</a:t>
            </a:r>
            <a:r>
              <a:rPr sz="1100" b="1" u="sng" spc="-8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reviews-</a:t>
            </a:r>
            <a:r>
              <a:rPr sz="1100" b="1" spc="-8" dirty="0">
                <a:solidFill>
                  <a:srgbClr val="0562C1"/>
                </a:solidFill>
                <a:latin typeface="Times New Roman"/>
                <a:cs typeface="Times New Roman"/>
              </a:rPr>
              <a:t> </a:t>
            </a:r>
            <a:r>
              <a:rPr sz="1100" b="1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unlocked-mobile-</a:t>
            </a:r>
            <a:r>
              <a:rPr sz="1100" b="1" u="sng" spc="-8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phones/data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945" y="938518"/>
            <a:ext cx="6452449" cy="32532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4474" y="196434"/>
            <a:ext cx="7690065" cy="6463776"/>
            <a:chOff x="615695" y="288036"/>
            <a:chExt cx="6535420" cy="9478010"/>
          </a:xfrm>
        </p:grpSpPr>
        <p:sp>
          <p:nvSpPr>
            <p:cNvPr id="6" name="object 6"/>
            <p:cNvSpPr/>
            <p:nvPr/>
          </p:nvSpPr>
          <p:spPr>
            <a:xfrm>
              <a:off x="615683" y="288035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2484" y="60960"/>
                  </a:lnTo>
                  <a:lnTo>
                    <a:pt x="62484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8288" y="16764"/>
                  </a:lnTo>
                  <a:lnTo>
                    <a:pt x="18288" y="53340"/>
                  </a:lnTo>
                  <a:lnTo>
                    <a:pt x="18288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7632"/>
                  </a:lnTo>
                  <a:lnTo>
                    <a:pt x="70116" y="7632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288036"/>
              <a:ext cx="6394703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683" y="288035"/>
              <a:ext cx="6535420" cy="9478010"/>
            </a:xfrm>
            <a:custGeom>
              <a:avLst/>
              <a:gdLst/>
              <a:ahLst/>
              <a:cxnLst/>
              <a:rect l="l" t="t" r="r" b="b"/>
              <a:pathLst>
                <a:path w="6535420" h="9478010">
                  <a:moveTo>
                    <a:pt x="70116" y="9468612"/>
                  </a:moveTo>
                  <a:lnTo>
                    <a:pt x="9144" y="9468612"/>
                  </a:lnTo>
                  <a:lnTo>
                    <a:pt x="9144" y="9407665"/>
                  </a:lnTo>
                  <a:lnTo>
                    <a:pt x="9144" y="70104"/>
                  </a:lnTo>
                  <a:lnTo>
                    <a:pt x="12" y="70104"/>
                  </a:lnTo>
                  <a:lnTo>
                    <a:pt x="12" y="9407665"/>
                  </a:lnTo>
                  <a:lnTo>
                    <a:pt x="12" y="9468612"/>
                  </a:lnTo>
                  <a:lnTo>
                    <a:pt x="0" y="9477769"/>
                  </a:lnTo>
                  <a:lnTo>
                    <a:pt x="9144" y="9477769"/>
                  </a:lnTo>
                  <a:lnTo>
                    <a:pt x="70116" y="9477769"/>
                  </a:lnTo>
                  <a:lnTo>
                    <a:pt x="70116" y="9468612"/>
                  </a:lnTo>
                  <a:close/>
                </a:path>
                <a:path w="6535420" h="9478010">
                  <a:moveTo>
                    <a:pt x="70116" y="9424416"/>
                  </a:moveTo>
                  <a:lnTo>
                    <a:pt x="53340" y="9424416"/>
                  </a:lnTo>
                  <a:lnTo>
                    <a:pt x="53340" y="9407652"/>
                  </a:lnTo>
                  <a:lnTo>
                    <a:pt x="53340" y="70104"/>
                  </a:lnTo>
                  <a:lnTo>
                    <a:pt x="18288" y="70104"/>
                  </a:lnTo>
                  <a:lnTo>
                    <a:pt x="18288" y="9407652"/>
                  </a:lnTo>
                  <a:lnTo>
                    <a:pt x="18288" y="9424416"/>
                  </a:lnTo>
                  <a:lnTo>
                    <a:pt x="18288" y="9461005"/>
                  </a:lnTo>
                  <a:lnTo>
                    <a:pt x="53340" y="9461005"/>
                  </a:lnTo>
                  <a:lnTo>
                    <a:pt x="70116" y="9461005"/>
                  </a:lnTo>
                  <a:lnTo>
                    <a:pt x="70116" y="9424416"/>
                  </a:lnTo>
                  <a:close/>
                </a:path>
                <a:path w="6535420" h="9478010">
                  <a:moveTo>
                    <a:pt x="70116" y="70104"/>
                  </a:moveTo>
                  <a:lnTo>
                    <a:pt x="62484" y="70104"/>
                  </a:lnTo>
                  <a:lnTo>
                    <a:pt x="62484" y="9407652"/>
                  </a:lnTo>
                  <a:lnTo>
                    <a:pt x="62484" y="9416809"/>
                  </a:lnTo>
                  <a:lnTo>
                    <a:pt x="70116" y="9416809"/>
                  </a:lnTo>
                  <a:lnTo>
                    <a:pt x="70116" y="9407665"/>
                  </a:lnTo>
                  <a:lnTo>
                    <a:pt x="70116" y="70104"/>
                  </a:lnTo>
                  <a:close/>
                </a:path>
                <a:path w="6535420" h="9478010">
                  <a:moveTo>
                    <a:pt x="6472428" y="60972"/>
                  </a:moveTo>
                  <a:lnTo>
                    <a:pt x="6464821" y="60972"/>
                  </a:lnTo>
                  <a:lnTo>
                    <a:pt x="6464821" y="70104"/>
                  </a:lnTo>
                  <a:lnTo>
                    <a:pt x="6464821" y="9407665"/>
                  </a:lnTo>
                  <a:lnTo>
                    <a:pt x="6472428" y="9407665"/>
                  </a:lnTo>
                  <a:lnTo>
                    <a:pt x="6472428" y="70104"/>
                  </a:lnTo>
                  <a:lnTo>
                    <a:pt x="6472428" y="60972"/>
                  </a:lnTo>
                  <a:close/>
                </a:path>
                <a:path w="6535420" h="9478010">
                  <a:moveTo>
                    <a:pt x="6518161" y="16764"/>
                  </a:moveTo>
                  <a:lnTo>
                    <a:pt x="6481572" y="16764"/>
                  </a:lnTo>
                  <a:lnTo>
                    <a:pt x="6464808" y="16764"/>
                  </a:lnTo>
                  <a:lnTo>
                    <a:pt x="6464808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52"/>
                  </a:lnTo>
                  <a:lnTo>
                    <a:pt x="6518161" y="9407652"/>
                  </a:lnTo>
                  <a:lnTo>
                    <a:pt x="6518161" y="70104"/>
                  </a:lnTo>
                  <a:lnTo>
                    <a:pt x="6518161" y="53340"/>
                  </a:lnTo>
                  <a:lnTo>
                    <a:pt x="6518161" y="16764"/>
                  </a:lnTo>
                  <a:close/>
                </a:path>
                <a:path w="6535420" h="9478010">
                  <a:moveTo>
                    <a:pt x="6534912" y="0"/>
                  </a:moveTo>
                  <a:lnTo>
                    <a:pt x="6525781" y="0"/>
                  </a:lnTo>
                  <a:lnTo>
                    <a:pt x="6464808" y="0"/>
                  </a:lnTo>
                  <a:lnTo>
                    <a:pt x="6464808" y="7632"/>
                  </a:lnTo>
                  <a:lnTo>
                    <a:pt x="6525781" y="7632"/>
                  </a:lnTo>
                  <a:lnTo>
                    <a:pt x="6525781" y="70104"/>
                  </a:lnTo>
                  <a:lnTo>
                    <a:pt x="6525781" y="9407665"/>
                  </a:lnTo>
                  <a:lnTo>
                    <a:pt x="6534912" y="9407665"/>
                  </a:lnTo>
                  <a:lnTo>
                    <a:pt x="6534912" y="70104"/>
                  </a:lnTo>
                  <a:lnTo>
                    <a:pt x="6534912" y="7632"/>
                  </a:lnTo>
                  <a:lnTo>
                    <a:pt x="6534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9695688"/>
              <a:ext cx="6394703" cy="701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0491" y="9695688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7620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7620" y="9156"/>
                  </a:lnTo>
                  <a:lnTo>
                    <a:pt x="7620" y="0"/>
                  </a:lnTo>
                  <a:close/>
                </a:path>
                <a:path w="70484" h="70484">
                  <a:moveTo>
                    <a:pt x="53352" y="0"/>
                  </a:moveTo>
                  <a:lnTo>
                    <a:pt x="16764" y="0"/>
                  </a:lnTo>
                  <a:lnTo>
                    <a:pt x="16764" y="16764"/>
                  </a:lnTo>
                  <a:lnTo>
                    <a:pt x="0" y="16764"/>
                  </a:lnTo>
                  <a:lnTo>
                    <a:pt x="0" y="53352"/>
                  </a:lnTo>
                  <a:lnTo>
                    <a:pt x="16764" y="53352"/>
                  </a:lnTo>
                  <a:lnTo>
                    <a:pt x="53352" y="53352"/>
                  </a:lnTo>
                  <a:lnTo>
                    <a:pt x="53352" y="16764"/>
                  </a:lnTo>
                  <a:lnTo>
                    <a:pt x="53352" y="0"/>
                  </a:lnTo>
                  <a:close/>
                </a:path>
                <a:path w="70484" h="70484">
                  <a:moveTo>
                    <a:pt x="70104" y="0"/>
                  </a:moveTo>
                  <a:lnTo>
                    <a:pt x="60972" y="0"/>
                  </a:lnTo>
                  <a:lnTo>
                    <a:pt x="60972" y="60960"/>
                  </a:lnTo>
                  <a:lnTo>
                    <a:pt x="0" y="60960"/>
                  </a:lnTo>
                  <a:lnTo>
                    <a:pt x="0" y="70116"/>
                  </a:lnTo>
                  <a:lnTo>
                    <a:pt x="60972" y="70116"/>
                  </a:lnTo>
                  <a:lnTo>
                    <a:pt x="70104" y="70116"/>
                  </a:lnTo>
                  <a:lnTo>
                    <a:pt x="70104" y="60960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794" y="457994"/>
            <a:ext cx="6934200" cy="6226785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marL="191948" algn="ctr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Functional</a:t>
            </a:r>
            <a:r>
              <a:rPr b="1" spc="123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  <a:p>
            <a:pPr marL="193025">
              <a:spcBef>
                <a:spcPts val="870"/>
              </a:spcBef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what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should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spc="-21" dirty="0">
                <a:latin typeface="Times New Roman"/>
                <a:cs typeface="Times New Roman"/>
              </a:rPr>
              <a:t>do</a:t>
            </a:r>
            <a:r>
              <a:rPr sz="1400" spc="-21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02"/>
              </a:spcBef>
              <a:buFont typeface="Times New Roman"/>
              <a:buAutoNum type="arabicPeriod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-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Input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Preferences</a:t>
            </a:r>
            <a:endParaRPr sz="1400">
              <a:latin typeface="Times New Roman"/>
              <a:cs typeface="Times New Roman"/>
            </a:endParaRPr>
          </a:p>
          <a:p>
            <a:pPr marL="193025" marR="4313">
              <a:lnSpc>
                <a:spcPct val="112300"/>
              </a:lnSpc>
            </a:pPr>
            <a:r>
              <a:rPr sz="1400" dirty="0">
                <a:latin typeface="Times New Roman"/>
                <a:cs typeface="Times New Roman"/>
              </a:rPr>
              <a:t>Users should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able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enter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"battery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life", </a:t>
            </a:r>
            <a:r>
              <a:rPr sz="1400" dirty="0">
                <a:latin typeface="Times New Roman"/>
                <a:cs typeface="Times New Roman"/>
              </a:rPr>
              <a:t>"camera")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via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web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form.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8"/>
              </a:spcBef>
              <a:buFont typeface="Times New Roman"/>
              <a:buAutoNum type="arabicPeriod" startAt="2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Submit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Query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Backend</a:t>
            </a:r>
            <a:endParaRPr sz="1400">
              <a:latin typeface="Times New Roman"/>
              <a:cs typeface="Times New Roman"/>
            </a:endParaRPr>
          </a:p>
          <a:p>
            <a:pPr marL="193025" marR="374729">
              <a:lnSpc>
                <a:spcPct val="112300"/>
              </a:lnSpc>
              <a:spcBef>
                <a:spcPts val="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preferences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weights </a:t>
            </a:r>
            <a:r>
              <a:rPr sz="1400" dirty="0">
                <a:latin typeface="Times New Roman"/>
                <a:cs typeface="Times New Roman"/>
              </a:rPr>
              <a:t>(positive/negative)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API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Axios.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4"/>
              </a:spcBef>
              <a:buFont typeface="Times New Roman"/>
              <a:buAutoNum type="arabicPeriod" startAt="3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Sentiment</a:t>
            </a:r>
            <a:r>
              <a:rPr sz="1400" b="1" spc="-4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Analysis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Reviews</a:t>
            </a:r>
            <a:endParaRPr sz="1400">
              <a:latin typeface="Times New Roman"/>
              <a:cs typeface="Times New Roman"/>
            </a:endParaRPr>
          </a:p>
          <a:p>
            <a:pPr marL="193025" marR="45291">
              <a:lnSpc>
                <a:spcPct val="111900"/>
              </a:lnSpc>
              <a:spcBef>
                <a:spcPts val="17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reviews,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each </a:t>
            </a:r>
            <a:r>
              <a:rPr sz="1400" dirty="0">
                <a:latin typeface="Times New Roman"/>
                <a:cs typeface="Times New Roman"/>
              </a:rPr>
              <a:t>sentence,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feature-level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NLP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like </a:t>
            </a:r>
            <a:r>
              <a:rPr sz="1400" spc="-8" dirty="0">
                <a:latin typeface="Times New Roman"/>
                <a:cs typeface="Times New Roman"/>
              </a:rPr>
              <a:t>TextBlob.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15"/>
              </a:spcBef>
              <a:buFont typeface="Times New Roman"/>
              <a:buAutoNum type="arabicPeriod" startAt="4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Feature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Matching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Scoring</a:t>
            </a:r>
            <a:endParaRPr sz="1400">
              <a:latin typeface="Times New Roman"/>
              <a:cs typeface="Times New Roman"/>
            </a:endParaRPr>
          </a:p>
          <a:p>
            <a:pPr marL="193025" marR="147735">
              <a:lnSpc>
                <a:spcPct val="111500"/>
              </a:lnSpc>
              <a:spcBef>
                <a:spcPts val="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match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user-</a:t>
            </a:r>
            <a:r>
              <a:rPr sz="1400" dirty="0">
                <a:latin typeface="Times New Roman"/>
                <a:cs typeface="Times New Roman"/>
              </a:rPr>
              <a:t>specified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calculate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ranking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scores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RANK-ify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algorithm.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07"/>
              </a:spcBef>
              <a:buFont typeface="Times New Roman"/>
              <a:buAutoNum type="arabicPeriod" startAt="5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Generate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Ranked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spc="-17" dirty="0">
                <a:latin typeface="Times New Roman"/>
                <a:cs typeface="Times New Roman"/>
              </a:rPr>
              <a:t>List</a:t>
            </a:r>
            <a:endParaRPr sz="1400">
              <a:latin typeface="Times New Roman"/>
              <a:cs typeface="Times New Roman"/>
            </a:endParaRPr>
          </a:p>
          <a:p>
            <a:pPr marL="193025" marR="200574">
              <a:lnSpc>
                <a:spcPct val="111500"/>
              </a:lnSpc>
              <a:spcBef>
                <a:spcPts val="21"/>
              </a:spcBef>
            </a:pP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analysis,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-42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ranked</a:t>
            </a:r>
            <a:r>
              <a:rPr sz="1400" spc="-8" dirty="0">
                <a:latin typeface="Times New Roman"/>
                <a:cs typeface="Times New Roman"/>
              </a:rPr>
              <a:t> products.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07"/>
              </a:spcBef>
              <a:buFont typeface="Times New Roman"/>
              <a:buAutoNum type="arabicPeriod" startAt="6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Display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Results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Frontend</a:t>
            </a:r>
            <a:endParaRPr sz="1400">
              <a:latin typeface="Times New Roman"/>
              <a:cs typeface="Times New Roman"/>
            </a:endParaRPr>
          </a:p>
          <a:p>
            <a:pPr marL="193025" marR="118619">
              <a:lnSpc>
                <a:spcPct val="111500"/>
              </a:lnSpc>
              <a:spcBef>
                <a:spcPts val="21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recommended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displayed in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clear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user-</a:t>
            </a:r>
            <a:r>
              <a:rPr sz="1400" dirty="0">
                <a:latin typeface="Times New Roman"/>
                <a:cs typeface="Times New Roman"/>
              </a:rPr>
              <a:t>friendly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cards,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table).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02"/>
              </a:spcBef>
              <a:buFont typeface="Times New Roman"/>
              <a:buAutoNum type="arabicPeriod" startAt="7"/>
              <a:tabLst>
                <a:tab pos="192487" algn="l"/>
              </a:tabLst>
            </a:pPr>
            <a:r>
              <a:rPr sz="1400" b="1" dirty="0">
                <a:latin typeface="Times New Roman"/>
                <a:cs typeface="Times New Roman"/>
              </a:rPr>
              <a:t>Handle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Errors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Invalid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spc="-17" dirty="0">
                <a:latin typeface="Times New Roman"/>
                <a:cs typeface="Times New Roman"/>
              </a:rPr>
              <a:t>Input</a:t>
            </a:r>
            <a:endParaRPr sz="1400">
              <a:latin typeface="Times New Roman"/>
              <a:cs typeface="Times New Roman"/>
            </a:endParaRPr>
          </a:p>
          <a:p>
            <a:pPr marL="193025" marR="25881">
              <a:lnSpc>
                <a:spcPct val="1123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validate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gracefully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missing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data,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API </a:t>
            </a:r>
            <a:r>
              <a:rPr sz="1400" dirty="0">
                <a:latin typeface="Times New Roman"/>
                <a:cs typeface="Times New Roman"/>
              </a:rPr>
              <a:t>failures,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incorrect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queries.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594" y="457994"/>
            <a:ext cx="7010400" cy="6031091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marL="217288" algn="ctr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Non-Functional</a:t>
            </a:r>
            <a:r>
              <a:rPr b="1" spc="173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  <a:p>
            <a:pPr marL="193025">
              <a:spcBef>
                <a:spcPts val="870"/>
              </a:spcBef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define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how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should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behave</a:t>
            </a:r>
            <a:r>
              <a:rPr sz="1400" spc="-8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802"/>
              </a:spcBef>
              <a:buFont typeface="Times New Roman"/>
              <a:buAutoNum type="arabicPeriod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Performance</a:t>
            </a:r>
            <a:endParaRPr sz="1400">
              <a:latin typeface="Times New Roman"/>
              <a:cs typeface="Times New Roman"/>
            </a:endParaRPr>
          </a:p>
          <a:p>
            <a:pPr marL="193025" marR="530552">
              <a:lnSpc>
                <a:spcPct val="1123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return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within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few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seconds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receiving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user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input.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8"/>
              </a:spcBef>
              <a:buFont typeface="Times New Roman"/>
              <a:buAutoNum type="arabicPeriod" startAt="2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Scalability</a:t>
            </a:r>
            <a:endParaRPr sz="1400">
              <a:latin typeface="Times New Roman"/>
              <a:cs typeface="Times New Roman"/>
            </a:endParaRPr>
          </a:p>
          <a:p>
            <a:pPr marL="193025" marR="40438">
              <a:lnSpc>
                <a:spcPct val="112300"/>
              </a:lnSpc>
              <a:spcBef>
                <a:spcPts val="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handle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datasets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thousands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reviews)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simultaneously.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4"/>
              </a:spcBef>
              <a:buFont typeface="Times New Roman"/>
              <a:buAutoNum type="arabicPeriod" startAt="3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Security</a:t>
            </a:r>
            <a:endParaRPr sz="1400">
              <a:latin typeface="Times New Roman"/>
              <a:cs typeface="Times New Roman"/>
            </a:endParaRPr>
          </a:p>
          <a:p>
            <a:pPr marL="193025" marR="728430">
              <a:lnSpc>
                <a:spcPct val="112300"/>
              </a:lnSpc>
              <a:spcBef>
                <a:spcPts val="13"/>
              </a:spcBef>
            </a:pP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sanitized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injection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attacks.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Secure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HTTPS)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production.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4"/>
              </a:spcBef>
              <a:buFont typeface="Times New Roman"/>
              <a:buAutoNum type="arabicPeriod" startAt="4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Usability</a:t>
            </a:r>
            <a:endParaRPr sz="1400">
              <a:latin typeface="Times New Roman"/>
              <a:cs typeface="Times New Roman"/>
            </a:endParaRPr>
          </a:p>
          <a:p>
            <a:pPr marL="193025" marR="89504">
              <a:lnSpc>
                <a:spcPct val="112300"/>
              </a:lnSpc>
              <a:spcBef>
                <a:spcPts val="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frontend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intuitive,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responsive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(mobile-friendly),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easy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non-technical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users.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98"/>
              </a:spcBef>
              <a:buFont typeface="Times New Roman"/>
              <a:buAutoNum type="arabicPeriod" startAt="5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Maintainability</a:t>
            </a:r>
            <a:endParaRPr sz="1400">
              <a:latin typeface="Times New Roman"/>
              <a:cs typeface="Times New Roman"/>
            </a:endParaRPr>
          </a:p>
          <a:p>
            <a:pPr marL="193025" marR="176850">
              <a:lnSpc>
                <a:spcPts val="1494"/>
              </a:lnSpc>
              <a:spcBef>
                <a:spcPts val="6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codebase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modular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well-documented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future </a:t>
            </a:r>
            <a:r>
              <a:rPr sz="1400" dirty="0">
                <a:latin typeface="Times New Roman"/>
                <a:cs typeface="Times New Roman"/>
              </a:rPr>
              <a:t>updates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 improvements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UI.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22"/>
              </a:spcBef>
              <a:buFont typeface="Times New Roman"/>
              <a:buAutoNum type="arabicPeriod" startAt="6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Reliability</a:t>
            </a:r>
            <a:endParaRPr sz="1400">
              <a:latin typeface="Times New Roman"/>
              <a:cs typeface="Times New Roman"/>
            </a:endParaRPr>
          </a:p>
          <a:p>
            <a:pPr marL="193025" marR="183321">
              <a:lnSpc>
                <a:spcPts val="1494"/>
              </a:lnSpc>
              <a:spcBef>
                <a:spcPts val="72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remain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available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correctly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function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one </a:t>
            </a:r>
            <a:r>
              <a:rPr sz="1400" dirty="0">
                <a:latin typeface="Times New Roman"/>
                <a:cs typeface="Times New Roman"/>
              </a:rPr>
              <a:t>part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sentiment)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encounters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errors.</a:t>
            </a:r>
            <a:endParaRPr sz="1400">
              <a:latin typeface="Times New Roman"/>
              <a:cs typeface="Times New Roman"/>
            </a:endParaRPr>
          </a:p>
          <a:p>
            <a:pPr marL="192487" indent="-181703">
              <a:spcBef>
                <a:spcPts val="717"/>
              </a:spcBef>
              <a:buFont typeface="Times New Roman"/>
              <a:buAutoNum type="arabicPeriod" startAt="7"/>
              <a:tabLst>
                <a:tab pos="192487" algn="l"/>
              </a:tabLst>
            </a:pPr>
            <a:r>
              <a:rPr sz="1400" b="1" spc="-8" dirty="0">
                <a:latin typeface="Times New Roman"/>
                <a:cs typeface="Times New Roman"/>
              </a:rPr>
              <a:t>Portability</a:t>
            </a:r>
            <a:endParaRPr sz="1400">
              <a:latin typeface="Times New Roman"/>
              <a:cs typeface="Times New Roman"/>
            </a:endParaRPr>
          </a:p>
          <a:p>
            <a:pPr marL="193025" marR="4313">
              <a:lnSpc>
                <a:spcPct val="112300"/>
              </a:lnSpc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deployable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various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environments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(local, </a:t>
            </a:r>
            <a:r>
              <a:rPr sz="1400" dirty="0">
                <a:latin typeface="Times New Roman"/>
                <a:cs typeface="Times New Roman"/>
              </a:rPr>
              <a:t>cloud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Vercel/Render).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2394" y="1143794"/>
            <a:ext cx="4242535" cy="3538820"/>
          </a:xfrm>
          <a:prstGeom prst="rect">
            <a:avLst/>
          </a:prstGeom>
        </p:spPr>
        <p:txBody>
          <a:bodyPr vert="horz" wrap="square" lIns="0" tIns="121315" rIns="0" bIns="0" rtlCol="0">
            <a:spAutoFit/>
          </a:bodyPr>
          <a:lstStyle/>
          <a:p>
            <a:pPr marL="10784">
              <a:spcBef>
                <a:spcPts val="955"/>
              </a:spcBef>
            </a:pPr>
            <a:r>
              <a:rPr b="1" spc="-8" dirty="0">
                <a:latin typeface="Times New Roman"/>
                <a:cs typeface="Times New Roman"/>
              </a:rPr>
              <a:t>Contents: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7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Goal</a:t>
            </a:r>
            <a:r>
              <a:rPr b="1" spc="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21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</a:t>
            </a:r>
            <a:r>
              <a:rPr b="1" spc="38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Project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6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Mechanism</a:t>
            </a:r>
            <a:r>
              <a:rPr b="1" spc="59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68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be</a:t>
            </a:r>
            <a:r>
              <a:rPr b="1" spc="64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Followed</a:t>
            </a:r>
            <a:endParaRPr>
              <a:latin typeface="Times New Roman"/>
              <a:cs typeface="Times New Roman"/>
            </a:endParaRPr>
          </a:p>
          <a:p>
            <a:pPr marL="190329" indent="-179546">
              <a:spcBef>
                <a:spcPts val="875"/>
              </a:spcBef>
              <a:buAutoNum type="arabicPeriod"/>
              <a:tabLst>
                <a:tab pos="190329" algn="l"/>
              </a:tabLst>
            </a:pPr>
            <a:r>
              <a:rPr b="1" dirty="0">
                <a:latin typeface="Times New Roman"/>
                <a:cs typeface="Times New Roman"/>
              </a:rPr>
              <a:t>Tools,</a:t>
            </a:r>
            <a:r>
              <a:rPr b="1" spc="42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4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algorithms</a:t>
            </a:r>
            <a:r>
              <a:rPr b="1" spc="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be</a:t>
            </a:r>
            <a:r>
              <a:rPr b="1" spc="17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Followed</a:t>
            </a:r>
            <a:endParaRPr>
              <a:latin typeface="Times New Roman"/>
              <a:cs typeface="Times New Roman"/>
            </a:endParaRPr>
          </a:p>
          <a:p>
            <a:pPr marL="183321" indent="-172537">
              <a:spcBef>
                <a:spcPts val="865"/>
              </a:spcBef>
              <a:buAutoNum type="arabicPeriod"/>
              <a:tabLst>
                <a:tab pos="183321" algn="l"/>
              </a:tabLst>
            </a:pPr>
            <a:r>
              <a:rPr b="1" dirty="0">
                <a:latin typeface="Times New Roman"/>
                <a:cs typeface="Times New Roman"/>
              </a:rPr>
              <a:t>Architecture</a:t>
            </a:r>
            <a:r>
              <a:rPr b="1" spc="51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diagram</a:t>
            </a:r>
            <a:endParaRPr>
              <a:latin typeface="Times New Roman"/>
              <a:cs typeface="Times New Roman"/>
            </a:endParaRPr>
          </a:p>
          <a:p>
            <a:pPr marL="183321" indent="-172537">
              <a:spcBef>
                <a:spcPts val="879"/>
              </a:spcBef>
              <a:buAutoNum type="arabicPeriod"/>
              <a:tabLst>
                <a:tab pos="183321" algn="l"/>
              </a:tabLst>
            </a:pPr>
            <a:r>
              <a:rPr b="1" dirty="0">
                <a:latin typeface="Times New Roman"/>
                <a:cs typeface="Times New Roman"/>
              </a:rPr>
              <a:t>Architecture</a:t>
            </a:r>
            <a:r>
              <a:rPr b="1" spc="51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Overview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6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42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Set</a:t>
            </a:r>
            <a:r>
              <a:rPr b="1" spc="47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Description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7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Functional</a:t>
            </a:r>
            <a:r>
              <a:rPr b="1" spc="97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  <a:p>
            <a:pPr marL="194104" indent="-183321">
              <a:spcBef>
                <a:spcPts val="865"/>
              </a:spcBef>
              <a:buAutoNum type="arabicPeriod"/>
              <a:tabLst>
                <a:tab pos="194104" algn="l"/>
              </a:tabLst>
            </a:pPr>
            <a:r>
              <a:rPr b="1" dirty="0">
                <a:latin typeface="Times New Roman"/>
                <a:cs typeface="Times New Roman"/>
              </a:rPr>
              <a:t>Non</a:t>
            </a:r>
            <a:r>
              <a:rPr b="1" spc="72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-</a:t>
            </a:r>
            <a:r>
              <a:rPr b="1" spc="-123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Functional</a:t>
            </a:r>
            <a:r>
              <a:rPr b="1" spc="89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requirements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794" y="534194"/>
            <a:ext cx="6934200" cy="5734343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Goal</a:t>
            </a:r>
            <a:r>
              <a:rPr b="1" spc="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34" dirty="0">
                <a:latin typeface="Times New Roman"/>
                <a:cs typeface="Times New Roman"/>
              </a:rPr>
              <a:t> </a:t>
            </a:r>
            <a:r>
              <a:rPr b="1">
                <a:latin typeface="Times New Roman"/>
                <a:cs typeface="Times New Roman"/>
              </a:rPr>
              <a:t>the</a:t>
            </a:r>
            <a:r>
              <a:rPr b="1" spc="47">
                <a:latin typeface="Times New Roman"/>
                <a:cs typeface="Times New Roman"/>
              </a:rPr>
              <a:t> </a:t>
            </a:r>
            <a:r>
              <a:rPr b="1" spc="-8" smtClean="0">
                <a:latin typeface="Times New Roman"/>
                <a:cs typeface="Times New Roman"/>
              </a:rPr>
              <a:t>Project</a:t>
            </a:r>
            <a:endParaRPr lang="en-IN" b="1" spc="-8" dirty="0" smtClean="0">
              <a:latin typeface="Times New Roman"/>
              <a:cs typeface="Times New Roman"/>
            </a:endParaRPr>
          </a:p>
          <a:p>
            <a:pPr algn="ctr">
              <a:spcBef>
                <a:spcPts val="115"/>
              </a:spcBef>
            </a:pPr>
            <a:endParaRPr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300"/>
              </a:lnSpc>
              <a:spcBef>
                <a:spcPts val="705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research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paper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titled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"PRUS:</a:t>
            </a:r>
            <a:r>
              <a:rPr sz="1400" b="1" spc="-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Recommender</a:t>
            </a:r>
            <a:r>
              <a:rPr sz="1400" b="1" spc="-4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Based </a:t>
            </a:r>
            <a:r>
              <a:rPr sz="1400" b="1" dirty="0">
                <a:latin typeface="Times New Roman"/>
                <a:cs typeface="Times New Roman"/>
              </a:rPr>
              <a:t>on</a:t>
            </a:r>
            <a:r>
              <a:rPr sz="1400" b="1" spc="39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User</a:t>
            </a:r>
            <a:r>
              <a:rPr sz="1400" b="1" spc="38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Specifications</a:t>
            </a:r>
            <a:r>
              <a:rPr sz="1400" b="1" spc="40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39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Customers</a:t>
            </a:r>
            <a:r>
              <a:rPr sz="1400" b="1" spc="41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Reviews"</a:t>
            </a:r>
            <a:r>
              <a:rPr sz="1400" b="1" spc="76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introduces</a:t>
            </a:r>
            <a:r>
              <a:rPr sz="1400" spc="40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new</a:t>
            </a:r>
            <a:r>
              <a:rPr sz="1400" spc="386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improved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way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11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specific </a:t>
            </a:r>
            <a:r>
              <a:rPr sz="1400" dirty="0">
                <a:latin typeface="Times New Roman"/>
                <a:cs typeface="Times New Roman"/>
              </a:rPr>
              <a:t>needs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accurately.</a:t>
            </a:r>
            <a:r>
              <a:rPr sz="1400" dirty="0">
                <a:latin typeface="Times New Roman"/>
                <a:cs typeface="Times New Roman"/>
              </a:rPr>
              <a:t> Most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recommendation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overall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28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6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2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highlight</a:t>
            </a:r>
            <a:r>
              <a:rPr sz="1400" spc="2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</a:t>
            </a:r>
            <a:r>
              <a:rPr sz="1400" spc="26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aspects. However,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overlook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important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</a:t>
            </a:r>
            <a:r>
              <a:rPr sz="1400" spc="-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affect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user’s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decision.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spc="-68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 solve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problem,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called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PRUS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takes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account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positive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negative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sentiments</a:t>
            </a:r>
            <a:r>
              <a:rPr sz="1400" b="1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found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400"/>
              </a:lnSpc>
              <a:spcBef>
                <a:spcPts val="641"/>
              </a:spcBef>
            </a:pPr>
            <a:r>
              <a:rPr sz="1400" dirty="0">
                <a:latin typeface="Times New Roman"/>
                <a:cs typeface="Times New Roman"/>
              </a:rPr>
              <a:t>One of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PRUS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allows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specify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exactly </a:t>
            </a:r>
            <a:r>
              <a:rPr sz="1400" b="1" dirty="0">
                <a:latin typeface="Times New Roman"/>
                <a:cs typeface="Times New Roman"/>
              </a:rPr>
              <a:t>which</a:t>
            </a:r>
            <a:r>
              <a:rPr sz="1400" b="1" spc="-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-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they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care</a:t>
            </a:r>
            <a:r>
              <a:rPr sz="1400" b="1" spc="-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about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camera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quality,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battery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screen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resolution.</a:t>
            </a:r>
            <a:r>
              <a:rPr sz="1400" spc="1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Instead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looking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18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entire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</a:t>
            </a:r>
            <a:r>
              <a:rPr sz="1400" spc="1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8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opinion,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breaks</a:t>
            </a:r>
            <a:r>
              <a:rPr sz="1400" spc="3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3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</a:t>
            </a:r>
            <a:r>
              <a:rPr sz="1400" spc="38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individual</a:t>
            </a:r>
            <a:r>
              <a:rPr sz="1400" b="1" spc="38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sentences</a:t>
            </a:r>
            <a:r>
              <a:rPr sz="1400" b="1" spc="3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identifies </a:t>
            </a:r>
            <a:r>
              <a:rPr sz="1400" dirty="0">
                <a:latin typeface="Times New Roman"/>
                <a:cs typeface="Times New Roman"/>
              </a:rPr>
              <a:t>opinions</a:t>
            </a:r>
            <a:r>
              <a:rPr sz="1400" spc="40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related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feature.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performs</a:t>
            </a:r>
            <a:r>
              <a:rPr sz="1400" spc="72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aspect-level</a:t>
            </a:r>
            <a:r>
              <a:rPr sz="1400" b="1" spc="408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sentiment </a:t>
            </a:r>
            <a:r>
              <a:rPr sz="1400" b="1" dirty="0">
                <a:latin typeface="Times New Roman"/>
                <a:cs typeface="Times New Roman"/>
              </a:rPr>
              <a:t>analysis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41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means</a:t>
            </a:r>
            <a:r>
              <a:rPr sz="1400" spc="3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41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understands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user’s</a:t>
            </a:r>
            <a:r>
              <a:rPr sz="1400" spc="39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opinion</a:t>
            </a:r>
            <a:r>
              <a:rPr sz="1400" spc="41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4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feature </a:t>
            </a:r>
            <a:r>
              <a:rPr sz="1400" dirty="0">
                <a:latin typeface="Times New Roman"/>
                <a:cs typeface="Times New Roman"/>
              </a:rPr>
              <a:t>separately,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rather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 a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whole.</a:t>
            </a:r>
            <a:endParaRPr sz="1400">
              <a:latin typeface="Times New Roman"/>
              <a:cs typeface="Times New Roman"/>
            </a:endParaRPr>
          </a:p>
          <a:p>
            <a:pPr marL="10784" marR="5931" indent="364484" algn="just">
              <a:lnSpc>
                <a:spcPct val="112100"/>
              </a:lnSpc>
              <a:spcBef>
                <a:spcPts val="645"/>
              </a:spcBef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6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</a:t>
            </a:r>
            <a:r>
              <a:rPr sz="1400" spc="16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4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16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effectively,</a:t>
            </a:r>
            <a:r>
              <a:rPr sz="1400" spc="14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6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authors</a:t>
            </a:r>
            <a:r>
              <a:rPr sz="1400" spc="15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introduce</a:t>
            </a:r>
            <a:r>
              <a:rPr sz="1400" spc="16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</a:t>
            </a:r>
            <a:r>
              <a:rPr sz="1400" spc="16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called </a:t>
            </a:r>
            <a:r>
              <a:rPr sz="1400" b="1" dirty="0">
                <a:latin typeface="Times New Roman"/>
                <a:cs typeface="Times New Roman"/>
              </a:rPr>
              <a:t>RANK-ify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assigns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how </a:t>
            </a:r>
            <a:r>
              <a:rPr sz="1400" dirty="0">
                <a:latin typeface="Times New Roman"/>
                <a:cs typeface="Times New Roman"/>
              </a:rPr>
              <a:t>positively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negatively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mentioned.</a:t>
            </a:r>
            <a:r>
              <a:rPr sz="1400" spc="-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scoring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method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gives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flexibility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decide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want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prioritize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feedback,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feedback,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equally.</a:t>
            </a:r>
            <a:endParaRPr sz="1400">
              <a:latin typeface="Times New Roman"/>
              <a:cs typeface="Times New Roman"/>
            </a:endParaRPr>
          </a:p>
          <a:p>
            <a:pPr marL="10784" marR="4853" indent="364484" algn="just">
              <a:lnSpc>
                <a:spcPct val="112599"/>
              </a:lnSpc>
              <a:spcBef>
                <a:spcPts val="641"/>
              </a:spcBef>
            </a:pPr>
            <a:r>
              <a:rPr sz="1400" dirty="0">
                <a:latin typeface="Times New Roman"/>
                <a:cs typeface="Times New Roman"/>
              </a:rPr>
              <a:t>Overall,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goal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paper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5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personalized,</a:t>
            </a:r>
            <a:r>
              <a:rPr sz="1400" b="1" spc="38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accurate,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8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useful</a:t>
            </a:r>
            <a:r>
              <a:rPr sz="1400" b="1" spc="29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2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recommendation</a:t>
            </a:r>
            <a:r>
              <a:rPr sz="1400" b="1" spc="27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3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28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helps</a:t>
            </a:r>
            <a:r>
              <a:rPr sz="1400" spc="3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30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289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better </a:t>
            </a:r>
            <a:r>
              <a:rPr sz="1400" dirty="0">
                <a:latin typeface="Times New Roman"/>
                <a:cs typeface="Times New Roman"/>
              </a:rPr>
              <a:t>decisions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opinions,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just</a:t>
            </a:r>
            <a:r>
              <a:rPr sz="1400" spc="9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average</a:t>
            </a:r>
            <a:r>
              <a:rPr sz="1400" spc="76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ratings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general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991394" y="330540"/>
            <a:ext cx="7086600" cy="6529048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Mechanism</a:t>
            </a:r>
            <a:r>
              <a:rPr b="1" spc="76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4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be</a:t>
            </a:r>
            <a:r>
              <a:rPr b="1" spc="72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Followed</a:t>
            </a:r>
            <a:endParaRPr>
              <a:latin typeface="Times New Roman"/>
              <a:cs typeface="Times New Roman"/>
            </a:endParaRPr>
          </a:p>
          <a:p>
            <a:pPr marL="10784" marR="7009" indent="364484" algn="just">
              <a:lnSpc>
                <a:spcPct val="112300"/>
              </a:lnSpc>
              <a:spcBef>
                <a:spcPts val="705"/>
              </a:spcBef>
            </a:pPr>
            <a:r>
              <a:rPr sz="1400" dirty="0">
                <a:latin typeface="Times New Roman"/>
                <a:cs typeface="Times New Roman"/>
              </a:rPr>
              <a:t>Here’s</a:t>
            </a:r>
            <a:r>
              <a:rPr sz="1400" spc="2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4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step-by-step</a:t>
            </a:r>
            <a:r>
              <a:rPr sz="1400" b="1" spc="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mechanism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4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PRUS</a:t>
            </a:r>
            <a:r>
              <a:rPr sz="1400" spc="24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42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works, </a:t>
            </a:r>
            <a:r>
              <a:rPr sz="1400" dirty="0">
                <a:latin typeface="Times New Roman"/>
                <a:cs typeface="Times New Roman"/>
              </a:rPr>
              <a:t>explained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words:</a:t>
            </a:r>
            <a:endParaRPr sz="1400">
              <a:latin typeface="Times New Roman"/>
              <a:cs typeface="Times New Roman"/>
            </a:endParaRPr>
          </a:p>
          <a:p>
            <a:pPr>
              <a:spcBef>
                <a:spcPts val="399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/>
            <a:r>
              <a:rPr sz="1400" b="1" dirty="0">
                <a:latin typeface="Times New Roman"/>
                <a:cs typeface="Times New Roman"/>
              </a:rPr>
              <a:t>Step 1: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Collect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Reviews</a:t>
            </a:r>
            <a:endParaRPr sz="1400"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300"/>
              </a:lnSpc>
              <a:spcBef>
                <a:spcPts val="633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starts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collecting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customer reviews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from </a:t>
            </a:r>
            <a:r>
              <a:rPr sz="1400" dirty="0">
                <a:latin typeface="Times New Roman"/>
                <a:cs typeface="Times New Roman"/>
              </a:rPr>
              <a:t>platforms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Amazon,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focusing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phones.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395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/>
            <a:r>
              <a:rPr sz="1400" b="1" dirty="0">
                <a:latin typeface="Times New Roman"/>
                <a:cs typeface="Times New Roman"/>
              </a:rPr>
              <a:t>Step 2: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Clean</a:t>
            </a:r>
            <a:r>
              <a:rPr sz="1400" b="1" spc="-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Prepare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Reviews</a:t>
            </a:r>
            <a:endParaRPr sz="1400">
              <a:latin typeface="Times New Roman"/>
              <a:cs typeface="Times New Roman"/>
            </a:endParaRPr>
          </a:p>
          <a:p>
            <a:pPr marL="10784" marR="8088" indent="364484" algn="just">
              <a:lnSpc>
                <a:spcPct val="111900"/>
              </a:lnSpc>
              <a:spcBef>
                <a:spcPts val="645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cleaned</a:t>
            </a:r>
            <a:r>
              <a:rPr sz="1400" b="1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removing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useless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short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incomplete </a:t>
            </a:r>
            <a:r>
              <a:rPr sz="1400" dirty="0">
                <a:latin typeface="Times New Roman"/>
                <a:cs typeface="Times New Roman"/>
              </a:rPr>
              <a:t>reviews,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stopwords,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punctuation,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numbers.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Words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simplified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techniques like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lemmatization</a:t>
            </a:r>
            <a:r>
              <a:rPr sz="1400" b="1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similar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words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 treated 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same.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408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/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3: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Break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Reviews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into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Sentences</a:t>
            </a:r>
            <a:endParaRPr sz="1400">
              <a:latin typeface="Times New Roman"/>
              <a:cs typeface="Times New Roman"/>
            </a:endParaRPr>
          </a:p>
          <a:p>
            <a:pPr marL="10784" marR="7009" indent="364484" algn="just">
              <a:lnSpc>
                <a:spcPct val="112300"/>
              </a:lnSpc>
              <a:spcBef>
                <a:spcPts val="633"/>
              </a:spcBef>
            </a:pP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</a:t>
            </a:r>
            <a:r>
              <a:rPr sz="1400" spc="-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split</a:t>
            </a:r>
            <a:r>
              <a:rPr sz="1400" b="1" spc="-4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into</a:t>
            </a:r>
            <a:r>
              <a:rPr sz="1400" b="1" spc="-3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sentences</a:t>
            </a:r>
            <a:r>
              <a:rPr sz="1400" b="1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find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opinions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different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(like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battery,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camera, etc.)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rather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looking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whole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review.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382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>
              <a:spcBef>
                <a:spcPts val="4"/>
              </a:spcBef>
            </a:pPr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4: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Extract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Features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Sentiments</a:t>
            </a:r>
            <a:endParaRPr sz="1400"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300"/>
              </a:lnSpc>
              <a:spcBef>
                <a:spcPts val="641"/>
              </a:spcBef>
            </a:pP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sentence,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4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identifies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2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</a:t>
            </a:r>
            <a:r>
              <a:rPr sz="1400" b="1" spc="23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feature</a:t>
            </a:r>
            <a:r>
              <a:rPr sz="1400" b="1" spc="26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being </a:t>
            </a:r>
            <a:r>
              <a:rPr sz="1400" dirty="0">
                <a:latin typeface="Times New Roman"/>
                <a:cs typeface="Times New Roman"/>
              </a:rPr>
              <a:t>discussed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"battery")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sentiment</a:t>
            </a:r>
            <a:r>
              <a:rPr sz="1400" b="1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(positive,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negative,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neutral) </a:t>
            </a:r>
            <a:r>
              <a:rPr sz="1400" dirty="0">
                <a:latin typeface="Times New Roman"/>
                <a:cs typeface="Times New Roman"/>
              </a:rPr>
              <a:t>expressed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 using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TextBlob</a:t>
            </a:r>
            <a:r>
              <a:rPr sz="1400" spc="-8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22" name="object 22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43794" y="686594"/>
            <a:ext cx="6781800" cy="5576631"/>
          </a:xfrm>
          <a:prstGeom prst="rect">
            <a:avLst/>
          </a:prstGeom>
        </p:spPr>
        <p:txBody>
          <a:bodyPr vert="horz" wrap="square" lIns="0" tIns="112688" rIns="0" bIns="0" rtlCol="0">
            <a:spAutoFit/>
          </a:bodyPr>
          <a:lstStyle/>
          <a:p>
            <a:pPr>
              <a:spcBef>
                <a:spcPts val="395"/>
              </a:spcBef>
            </a:pPr>
            <a:endParaRPr lang="en-US" sz="1400" dirty="0" smtClean="0">
              <a:latin typeface="Times New Roman"/>
              <a:cs typeface="Times New Roman"/>
            </a:endParaRPr>
          </a:p>
          <a:p>
            <a:pPr marL="10784" algn="just"/>
            <a:r>
              <a:rPr lang="en-US" sz="1400" b="1" dirty="0" smtClean="0">
                <a:latin typeface="Times New Roman"/>
                <a:cs typeface="Times New Roman"/>
              </a:rPr>
              <a:t>Step</a:t>
            </a:r>
            <a:r>
              <a:rPr lang="en-US" sz="1400" b="1" spc="4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5:</a:t>
            </a:r>
            <a:r>
              <a:rPr lang="en-US" sz="1400" b="1" spc="8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Match</a:t>
            </a:r>
            <a:r>
              <a:rPr lang="en-US" sz="1400" b="1" spc="4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Features</a:t>
            </a:r>
            <a:r>
              <a:rPr lang="en-US" sz="1400" b="1" spc="25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with</a:t>
            </a:r>
            <a:r>
              <a:rPr lang="en-US" sz="1400" b="1" spc="13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User</a:t>
            </a:r>
            <a:r>
              <a:rPr lang="en-US" sz="1400" b="1" spc="-4" dirty="0" smtClean="0">
                <a:latin typeface="Times New Roman"/>
                <a:cs typeface="Times New Roman"/>
              </a:rPr>
              <a:t> </a:t>
            </a:r>
            <a:r>
              <a:rPr lang="en-US" sz="1400" b="1" spc="-17" dirty="0" smtClean="0">
                <a:latin typeface="Times New Roman"/>
                <a:cs typeface="Times New Roman"/>
              </a:rPr>
              <a:t>Query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10784" marR="8088" indent="364484" algn="just">
              <a:lnSpc>
                <a:spcPct val="112700"/>
              </a:lnSpc>
              <a:spcBef>
                <a:spcPts val="628"/>
              </a:spcBef>
            </a:pP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47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user</a:t>
            </a:r>
            <a:r>
              <a:rPr lang="en-US" sz="1400" spc="-42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gives</a:t>
            </a:r>
            <a:r>
              <a:rPr lang="en-US" sz="1400" spc="-51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</a:t>
            </a:r>
            <a:r>
              <a:rPr lang="en-US" sz="1400" spc="-34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search</a:t>
            </a:r>
            <a:r>
              <a:rPr lang="en-US" sz="1400" b="1" spc="-42" dirty="0" smtClean="0">
                <a:latin typeface="Times New Roman"/>
                <a:cs typeface="Times New Roman"/>
              </a:rPr>
              <a:t> </a:t>
            </a:r>
            <a:r>
              <a:rPr lang="en-US" sz="1400" b="1" dirty="0" smtClean="0">
                <a:latin typeface="Times New Roman"/>
                <a:cs typeface="Times New Roman"/>
              </a:rPr>
              <a:t>query</a:t>
            </a:r>
            <a:r>
              <a:rPr lang="en-US" sz="1400" b="1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specifying</a:t>
            </a:r>
            <a:r>
              <a:rPr lang="en-US" sz="1400" spc="-42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-2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features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they</a:t>
            </a:r>
            <a:r>
              <a:rPr lang="en-US" sz="1400" spc="-42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care</a:t>
            </a:r>
            <a:r>
              <a:rPr lang="en-US" sz="1400" spc="-51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about</a:t>
            </a:r>
            <a:r>
              <a:rPr lang="en-US" sz="1400" spc="-30" dirty="0" smtClean="0">
                <a:latin typeface="Times New Roman"/>
                <a:cs typeface="Times New Roman"/>
              </a:rPr>
              <a:t> </a:t>
            </a:r>
            <a:r>
              <a:rPr lang="en-US" sz="1400" spc="-8" dirty="0" smtClean="0">
                <a:latin typeface="Times New Roman"/>
                <a:cs typeface="Times New Roman"/>
              </a:rPr>
              <a:t>(e.g., </a:t>
            </a:r>
            <a:r>
              <a:rPr lang="en-US" sz="1400" dirty="0" smtClean="0">
                <a:latin typeface="Times New Roman"/>
                <a:cs typeface="Times New Roman"/>
              </a:rPr>
              <a:t>“good</a:t>
            </a:r>
            <a:r>
              <a:rPr lang="en-US" sz="1400" spc="93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camera,</a:t>
            </a:r>
            <a:r>
              <a:rPr lang="en-US" sz="1400" spc="8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long</a:t>
            </a:r>
            <a:r>
              <a:rPr lang="en-US" sz="1400" spc="76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battery</a:t>
            </a:r>
            <a:r>
              <a:rPr lang="en-US" sz="1400" spc="76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life”).</a:t>
            </a:r>
            <a:r>
              <a:rPr lang="en-US" sz="1400" spc="59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8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system</a:t>
            </a:r>
            <a:r>
              <a:rPr lang="en-US" sz="1400" spc="76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matches</a:t>
            </a:r>
            <a:r>
              <a:rPr lang="en-US" sz="1400" spc="85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these</a:t>
            </a:r>
            <a:r>
              <a:rPr lang="en-US" sz="1400" spc="81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requested</a:t>
            </a:r>
            <a:r>
              <a:rPr lang="en-US" sz="1400" spc="97" dirty="0" smtClean="0">
                <a:latin typeface="Times New Roman"/>
                <a:cs typeface="Times New Roman"/>
              </a:rPr>
              <a:t> </a:t>
            </a:r>
            <a:r>
              <a:rPr lang="en-US" sz="1400" spc="-8" dirty="0" smtClean="0">
                <a:latin typeface="Times New Roman"/>
                <a:cs typeface="Times New Roman"/>
              </a:rPr>
              <a:t>features </a:t>
            </a:r>
            <a:r>
              <a:rPr lang="en-US" sz="1400" dirty="0" smtClean="0">
                <a:latin typeface="Times New Roman"/>
                <a:cs typeface="Times New Roman"/>
              </a:rPr>
              <a:t>with</a:t>
            </a:r>
            <a:r>
              <a:rPr lang="en-US" sz="1400" spc="17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4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features</a:t>
            </a:r>
            <a:r>
              <a:rPr lang="en-US" sz="1400" spc="8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found</a:t>
            </a:r>
            <a:r>
              <a:rPr lang="en-US" sz="1400" spc="4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in</a:t>
            </a:r>
            <a:r>
              <a:rPr lang="en-US" sz="1400" spc="8" dirty="0" smtClean="0"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latin typeface="Times New Roman"/>
                <a:cs typeface="Times New Roman"/>
              </a:rPr>
              <a:t>the</a:t>
            </a:r>
            <a:r>
              <a:rPr lang="en-US" sz="1400" spc="4" dirty="0" smtClean="0">
                <a:latin typeface="Times New Roman"/>
                <a:cs typeface="Times New Roman"/>
              </a:rPr>
              <a:t> </a:t>
            </a:r>
            <a:r>
              <a:rPr lang="en-US" sz="1400" spc="-8" dirty="0" smtClean="0">
                <a:latin typeface="Times New Roman"/>
                <a:cs typeface="Times New Roman"/>
              </a:rPr>
              <a:t>reviews.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10784" algn="just">
              <a:spcBef>
                <a:spcPts val="887"/>
              </a:spcBef>
            </a:pPr>
            <a:endParaRPr lang="en-IN" sz="1400" b="1" dirty="0" smtClean="0">
              <a:latin typeface="Times New Roman"/>
              <a:cs typeface="Times New Roman"/>
            </a:endParaRPr>
          </a:p>
          <a:p>
            <a:pPr marL="10784" algn="just">
              <a:spcBef>
                <a:spcPts val="887"/>
              </a:spcBef>
            </a:pPr>
            <a:r>
              <a:rPr sz="1400" b="1" smtClean="0">
                <a:latin typeface="Times New Roman"/>
                <a:cs typeface="Times New Roman"/>
              </a:rPr>
              <a:t>Step </a:t>
            </a:r>
            <a:r>
              <a:rPr sz="1400" b="1" dirty="0">
                <a:latin typeface="Times New Roman"/>
                <a:cs typeface="Times New Roman"/>
              </a:rPr>
              <a:t>6:</a:t>
            </a:r>
            <a:r>
              <a:rPr sz="1400" b="1" spc="-3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Assign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Scores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10784" marR="6470" indent="364484" algn="just">
              <a:lnSpc>
                <a:spcPct val="112300"/>
              </a:lnSpc>
              <a:spcBef>
                <a:spcPts val="641"/>
              </a:spcBef>
            </a:pPr>
            <a:r>
              <a:rPr sz="1400" spc="4" dirty="0">
                <a:latin typeface="Times New Roman"/>
                <a:cs typeface="Times New Roman"/>
              </a:rPr>
              <a:t>Each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is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assigned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scores</a:t>
            </a:r>
            <a:r>
              <a:rPr sz="1400" b="1" spc="-17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based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on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how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 feature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is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mentioned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positively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negatively.</a:t>
            </a:r>
            <a:r>
              <a:rPr sz="1400" spc="-6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A</a:t>
            </a:r>
            <a:r>
              <a:rPr sz="1400" spc="-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formula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is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used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give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 or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less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4" dirty="0">
                <a:latin typeface="Times New Roman"/>
                <a:cs typeface="Times New Roman"/>
              </a:rPr>
              <a:t>to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negative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feedback,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depending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on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what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imes New Roman"/>
                <a:cs typeface="Times New Roman"/>
              </a:rPr>
              <a:t>user</a:t>
            </a:r>
            <a:r>
              <a:rPr sz="1400" dirty="0">
                <a:latin typeface="Times New Roman"/>
                <a:cs typeface="Times New Roman"/>
              </a:rPr>
              <a:t> prefers.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395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/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7: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</a:t>
            </a:r>
            <a:r>
              <a:rPr sz="1400" b="1" spc="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Products</a:t>
            </a:r>
            <a:r>
              <a:rPr sz="1400" b="1" spc="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(RANK-ify</a:t>
            </a:r>
            <a:r>
              <a:rPr sz="1400" b="1" spc="-51" dirty="0">
                <a:latin typeface="Times New Roman"/>
                <a:cs typeface="Times New Roman"/>
              </a:rPr>
              <a:t> </a:t>
            </a:r>
            <a:r>
              <a:rPr sz="1400" b="1" spc="-8" dirty="0">
                <a:latin typeface="Times New Roman"/>
                <a:cs typeface="Times New Roman"/>
              </a:rPr>
              <a:t>Algorithm)</a:t>
            </a:r>
            <a:endParaRPr sz="1400">
              <a:latin typeface="Times New Roman"/>
              <a:cs typeface="Times New Roman"/>
            </a:endParaRPr>
          </a:p>
          <a:p>
            <a:pPr marL="10784" marR="5931" indent="364484" algn="just">
              <a:lnSpc>
                <a:spcPct val="112700"/>
              </a:lnSpc>
              <a:spcBef>
                <a:spcPts val="628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0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RANK-ify</a:t>
            </a:r>
            <a:r>
              <a:rPr sz="1400" b="1" spc="20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algorithm</a:t>
            </a:r>
            <a:r>
              <a:rPr sz="1400" b="1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calculates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9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total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2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194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combining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scores.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ranked</a:t>
            </a:r>
            <a:r>
              <a:rPr sz="1400" b="1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best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worst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based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well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match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user’s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spcBef>
                <a:spcPts val="382"/>
              </a:spcBef>
            </a:pPr>
            <a:endParaRPr sz="1400">
              <a:latin typeface="Times New Roman"/>
              <a:cs typeface="Times New Roman"/>
            </a:endParaRPr>
          </a:p>
          <a:p>
            <a:pPr marL="10784" algn="just">
              <a:spcBef>
                <a:spcPts val="4"/>
              </a:spcBef>
            </a:pPr>
            <a:r>
              <a:rPr sz="1400" b="1" dirty="0">
                <a:latin typeface="Times New Roman"/>
                <a:cs typeface="Times New Roman"/>
              </a:rPr>
              <a:t>Step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8: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Display</a:t>
            </a:r>
            <a:r>
              <a:rPr sz="1400" b="1" spc="3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Recommended</a:t>
            </a:r>
            <a:r>
              <a:rPr sz="1400" b="1" spc="13" dirty="0">
                <a:latin typeface="Times New Roman"/>
                <a:cs typeface="Times New Roman"/>
              </a:rPr>
              <a:t> </a:t>
            </a:r>
            <a:r>
              <a:rPr sz="1400" b="1" spc="-17" dirty="0">
                <a:latin typeface="Times New Roman"/>
                <a:cs typeface="Times New Roman"/>
              </a:rPr>
              <a:t>List</a:t>
            </a:r>
            <a:endParaRPr sz="1400"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300"/>
              </a:lnSpc>
              <a:spcBef>
                <a:spcPts val="641"/>
              </a:spcBef>
            </a:pPr>
            <a:r>
              <a:rPr sz="1400" dirty="0">
                <a:latin typeface="Times New Roman"/>
                <a:cs typeface="Times New Roman"/>
              </a:rPr>
              <a:t>Finally,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shows</a:t>
            </a:r>
            <a:r>
              <a:rPr sz="1400" spc="10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6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ranked</a:t>
            </a:r>
            <a:r>
              <a:rPr sz="1400" b="1" spc="8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8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recommended</a:t>
            </a:r>
            <a:r>
              <a:rPr sz="1400" b="1" spc="8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products</a:t>
            </a:r>
            <a:r>
              <a:rPr sz="1400" b="1" spc="106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best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fit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user’s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specified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preferences,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considering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good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bad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reviews.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8132" y="395812"/>
            <a:ext cx="7687823" cy="6463776"/>
            <a:chOff x="615695" y="286511"/>
            <a:chExt cx="6533515" cy="9478010"/>
          </a:xfrm>
        </p:grpSpPr>
        <p:sp>
          <p:nvSpPr>
            <p:cNvPr id="13" name="object 13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1560" y="568437"/>
            <a:ext cx="5390965" cy="291699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marL="10784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Tools,</a:t>
            </a:r>
            <a:r>
              <a:rPr b="1" spc="4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42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Algorithms</a:t>
            </a:r>
            <a:r>
              <a:rPr b="1" spc="47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needed</a:t>
            </a:r>
            <a:r>
              <a:rPr b="1" spc="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13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Implementation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6194" y="1143794"/>
            <a:ext cx="6662816" cy="1828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794" y="2820194"/>
            <a:ext cx="6420726" cy="2133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794" y="4953794"/>
            <a:ext cx="6155742" cy="3771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00994" y="5487194"/>
            <a:ext cx="6128773" cy="33045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24474" y="196434"/>
            <a:ext cx="7690065" cy="6463776"/>
            <a:chOff x="615695" y="288036"/>
            <a:chExt cx="6535420" cy="9478010"/>
          </a:xfrm>
        </p:grpSpPr>
        <p:sp>
          <p:nvSpPr>
            <p:cNvPr id="8" name="object 8"/>
            <p:cNvSpPr/>
            <p:nvPr/>
          </p:nvSpPr>
          <p:spPr>
            <a:xfrm>
              <a:off x="615683" y="288035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2484" y="60960"/>
                  </a:lnTo>
                  <a:lnTo>
                    <a:pt x="62484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8288" y="16764"/>
                  </a:lnTo>
                  <a:lnTo>
                    <a:pt x="18288" y="53340"/>
                  </a:lnTo>
                  <a:lnTo>
                    <a:pt x="18288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7632"/>
                  </a:lnTo>
                  <a:lnTo>
                    <a:pt x="70116" y="7632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00" y="288036"/>
              <a:ext cx="6394703" cy="701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15683" y="288035"/>
              <a:ext cx="6535420" cy="9478010"/>
            </a:xfrm>
            <a:custGeom>
              <a:avLst/>
              <a:gdLst/>
              <a:ahLst/>
              <a:cxnLst/>
              <a:rect l="l" t="t" r="r" b="b"/>
              <a:pathLst>
                <a:path w="6535420" h="9478010">
                  <a:moveTo>
                    <a:pt x="70116" y="9468612"/>
                  </a:moveTo>
                  <a:lnTo>
                    <a:pt x="9144" y="9468612"/>
                  </a:lnTo>
                  <a:lnTo>
                    <a:pt x="9144" y="9407665"/>
                  </a:lnTo>
                  <a:lnTo>
                    <a:pt x="9144" y="70104"/>
                  </a:lnTo>
                  <a:lnTo>
                    <a:pt x="12" y="70104"/>
                  </a:lnTo>
                  <a:lnTo>
                    <a:pt x="12" y="9407665"/>
                  </a:lnTo>
                  <a:lnTo>
                    <a:pt x="12" y="9468612"/>
                  </a:lnTo>
                  <a:lnTo>
                    <a:pt x="0" y="9477769"/>
                  </a:lnTo>
                  <a:lnTo>
                    <a:pt x="9144" y="9477769"/>
                  </a:lnTo>
                  <a:lnTo>
                    <a:pt x="70116" y="9477769"/>
                  </a:lnTo>
                  <a:lnTo>
                    <a:pt x="70116" y="9468612"/>
                  </a:lnTo>
                  <a:close/>
                </a:path>
                <a:path w="6535420" h="9478010">
                  <a:moveTo>
                    <a:pt x="70116" y="9424416"/>
                  </a:moveTo>
                  <a:lnTo>
                    <a:pt x="53340" y="9424416"/>
                  </a:lnTo>
                  <a:lnTo>
                    <a:pt x="53340" y="9407652"/>
                  </a:lnTo>
                  <a:lnTo>
                    <a:pt x="53340" y="70104"/>
                  </a:lnTo>
                  <a:lnTo>
                    <a:pt x="18288" y="70104"/>
                  </a:lnTo>
                  <a:lnTo>
                    <a:pt x="18288" y="9407652"/>
                  </a:lnTo>
                  <a:lnTo>
                    <a:pt x="18288" y="9424416"/>
                  </a:lnTo>
                  <a:lnTo>
                    <a:pt x="18288" y="9461005"/>
                  </a:lnTo>
                  <a:lnTo>
                    <a:pt x="53340" y="9461005"/>
                  </a:lnTo>
                  <a:lnTo>
                    <a:pt x="70116" y="9461005"/>
                  </a:lnTo>
                  <a:lnTo>
                    <a:pt x="70116" y="9424416"/>
                  </a:lnTo>
                  <a:close/>
                </a:path>
                <a:path w="6535420" h="9478010">
                  <a:moveTo>
                    <a:pt x="70116" y="70104"/>
                  </a:moveTo>
                  <a:lnTo>
                    <a:pt x="62484" y="70104"/>
                  </a:lnTo>
                  <a:lnTo>
                    <a:pt x="62484" y="9407652"/>
                  </a:lnTo>
                  <a:lnTo>
                    <a:pt x="62484" y="9416809"/>
                  </a:lnTo>
                  <a:lnTo>
                    <a:pt x="70116" y="9416809"/>
                  </a:lnTo>
                  <a:lnTo>
                    <a:pt x="70116" y="9407665"/>
                  </a:lnTo>
                  <a:lnTo>
                    <a:pt x="70116" y="70104"/>
                  </a:lnTo>
                  <a:close/>
                </a:path>
                <a:path w="6535420" h="9478010">
                  <a:moveTo>
                    <a:pt x="6472428" y="60972"/>
                  </a:moveTo>
                  <a:lnTo>
                    <a:pt x="6464821" y="60972"/>
                  </a:lnTo>
                  <a:lnTo>
                    <a:pt x="6464821" y="70104"/>
                  </a:lnTo>
                  <a:lnTo>
                    <a:pt x="6464821" y="9407665"/>
                  </a:lnTo>
                  <a:lnTo>
                    <a:pt x="6472428" y="9407665"/>
                  </a:lnTo>
                  <a:lnTo>
                    <a:pt x="6472428" y="70104"/>
                  </a:lnTo>
                  <a:lnTo>
                    <a:pt x="6472428" y="60972"/>
                  </a:lnTo>
                  <a:close/>
                </a:path>
                <a:path w="6535420" h="9478010">
                  <a:moveTo>
                    <a:pt x="6518161" y="16764"/>
                  </a:moveTo>
                  <a:lnTo>
                    <a:pt x="6481572" y="16764"/>
                  </a:lnTo>
                  <a:lnTo>
                    <a:pt x="6464808" y="16764"/>
                  </a:lnTo>
                  <a:lnTo>
                    <a:pt x="6464808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52"/>
                  </a:lnTo>
                  <a:lnTo>
                    <a:pt x="6518161" y="9407652"/>
                  </a:lnTo>
                  <a:lnTo>
                    <a:pt x="6518161" y="70104"/>
                  </a:lnTo>
                  <a:lnTo>
                    <a:pt x="6518161" y="53340"/>
                  </a:lnTo>
                  <a:lnTo>
                    <a:pt x="6518161" y="16764"/>
                  </a:lnTo>
                  <a:close/>
                </a:path>
                <a:path w="6535420" h="9478010">
                  <a:moveTo>
                    <a:pt x="6534912" y="0"/>
                  </a:moveTo>
                  <a:lnTo>
                    <a:pt x="6525781" y="0"/>
                  </a:lnTo>
                  <a:lnTo>
                    <a:pt x="6464808" y="0"/>
                  </a:lnTo>
                  <a:lnTo>
                    <a:pt x="6464808" y="7632"/>
                  </a:lnTo>
                  <a:lnTo>
                    <a:pt x="6525781" y="7632"/>
                  </a:lnTo>
                  <a:lnTo>
                    <a:pt x="6525781" y="70104"/>
                  </a:lnTo>
                  <a:lnTo>
                    <a:pt x="6525781" y="9407665"/>
                  </a:lnTo>
                  <a:lnTo>
                    <a:pt x="6534912" y="9407665"/>
                  </a:lnTo>
                  <a:lnTo>
                    <a:pt x="6534912" y="70104"/>
                  </a:lnTo>
                  <a:lnTo>
                    <a:pt x="6534912" y="7632"/>
                  </a:lnTo>
                  <a:lnTo>
                    <a:pt x="6534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800" y="9695688"/>
              <a:ext cx="6394703" cy="70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80491" y="9695688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7620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7620" y="9156"/>
                  </a:lnTo>
                  <a:lnTo>
                    <a:pt x="7620" y="0"/>
                  </a:lnTo>
                  <a:close/>
                </a:path>
                <a:path w="70484" h="70484">
                  <a:moveTo>
                    <a:pt x="53352" y="0"/>
                  </a:moveTo>
                  <a:lnTo>
                    <a:pt x="16764" y="0"/>
                  </a:lnTo>
                  <a:lnTo>
                    <a:pt x="16764" y="16764"/>
                  </a:lnTo>
                  <a:lnTo>
                    <a:pt x="0" y="16764"/>
                  </a:lnTo>
                  <a:lnTo>
                    <a:pt x="0" y="53352"/>
                  </a:lnTo>
                  <a:lnTo>
                    <a:pt x="16764" y="53352"/>
                  </a:lnTo>
                  <a:lnTo>
                    <a:pt x="53352" y="53352"/>
                  </a:lnTo>
                  <a:lnTo>
                    <a:pt x="53352" y="16764"/>
                  </a:lnTo>
                  <a:lnTo>
                    <a:pt x="53352" y="0"/>
                  </a:lnTo>
                  <a:close/>
                </a:path>
                <a:path w="70484" h="70484">
                  <a:moveTo>
                    <a:pt x="70104" y="0"/>
                  </a:moveTo>
                  <a:lnTo>
                    <a:pt x="60972" y="0"/>
                  </a:lnTo>
                  <a:lnTo>
                    <a:pt x="60972" y="60960"/>
                  </a:lnTo>
                  <a:lnTo>
                    <a:pt x="0" y="60960"/>
                  </a:lnTo>
                  <a:lnTo>
                    <a:pt x="0" y="70116"/>
                  </a:lnTo>
                  <a:lnTo>
                    <a:pt x="60972" y="70116"/>
                  </a:lnTo>
                  <a:lnTo>
                    <a:pt x="70104" y="70116"/>
                  </a:lnTo>
                  <a:lnTo>
                    <a:pt x="70104" y="60960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994" y="762794"/>
            <a:ext cx="6130574" cy="20826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994" y="2972594"/>
            <a:ext cx="6155742" cy="8618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10594" y="4115594"/>
            <a:ext cx="4504865" cy="23558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4476" y="196435"/>
            <a:ext cx="7607126" cy="48069"/>
            <a:chOff x="615695" y="288036"/>
            <a:chExt cx="6464935" cy="70485"/>
          </a:xfrm>
        </p:grpSpPr>
        <p:sp>
          <p:nvSpPr>
            <p:cNvPr id="6" name="object 6"/>
            <p:cNvSpPr/>
            <p:nvPr/>
          </p:nvSpPr>
          <p:spPr>
            <a:xfrm>
              <a:off x="615683" y="288035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2484" y="60960"/>
                  </a:lnTo>
                  <a:lnTo>
                    <a:pt x="62484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8288" y="16764"/>
                  </a:lnTo>
                  <a:lnTo>
                    <a:pt x="18288" y="53340"/>
                  </a:lnTo>
                  <a:lnTo>
                    <a:pt x="18288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7632"/>
                  </a:lnTo>
                  <a:lnTo>
                    <a:pt x="70116" y="7632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288036"/>
              <a:ext cx="6394703" cy="70103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331439" y="196435"/>
            <a:ext cx="82937" cy="48069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7620" y="60972"/>
                </a:moveTo>
                <a:lnTo>
                  <a:pt x="12" y="60972"/>
                </a:lnTo>
                <a:lnTo>
                  <a:pt x="12" y="70104"/>
                </a:lnTo>
                <a:lnTo>
                  <a:pt x="7620" y="70104"/>
                </a:lnTo>
                <a:lnTo>
                  <a:pt x="7620" y="60972"/>
                </a:lnTo>
                <a:close/>
              </a:path>
              <a:path w="70484" h="70485">
                <a:moveTo>
                  <a:pt x="53352" y="16764"/>
                </a:moveTo>
                <a:lnTo>
                  <a:pt x="16764" y="16764"/>
                </a:lnTo>
                <a:lnTo>
                  <a:pt x="0" y="16764"/>
                </a:lnTo>
                <a:lnTo>
                  <a:pt x="0" y="53340"/>
                </a:lnTo>
                <a:lnTo>
                  <a:pt x="16764" y="53340"/>
                </a:lnTo>
                <a:lnTo>
                  <a:pt x="16764" y="70104"/>
                </a:lnTo>
                <a:lnTo>
                  <a:pt x="53352" y="70104"/>
                </a:lnTo>
                <a:lnTo>
                  <a:pt x="53352" y="53340"/>
                </a:lnTo>
                <a:lnTo>
                  <a:pt x="53352" y="16764"/>
                </a:lnTo>
                <a:close/>
              </a:path>
              <a:path w="70484" h="70485">
                <a:moveTo>
                  <a:pt x="70104" y="0"/>
                </a:moveTo>
                <a:lnTo>
                  <a:pt x="60972" y="0"/>
                </a:lnTo>
                <a:lnTo>
                  <a:pt x="0" y="0"/>
                </a:lnTo>
                <a:lnTo>
                  <a:pt x="0" y="7632"/>
                </a:lnTo>
                <a:lnTo>
                  <a:pt x="60972" y="7632"/>
                </a:lnTo>
                <a:lnTo>
                  <a:pt x="60972" y="70104"/>
                </a:lnTo>
                <a:lnTo>
                  <a:pt x="70104" y="70104"/>
                </a:lnTo>
                <a:lnTo>
                  <a:pt x="70104" y="7632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477" y="244244"/>
            <a:ext cx="82937" cy="6368071"/>
          </a:xfrm>
          <a:custGeom>
            <a:avLst/>
            <a:gdLst/>
            <a:ahLst/>
            <a:cxnLst/>
            <a:rect l="l" t="t" r="r" b="b"/>
            <a:pathLst>
              <a:path w="70484" h="9337675">
                <a:moveTo>
                  <a:pt x="9131" y="0"/>
                </a:moveTo>
                <a:lnTo>
                  <a:pt x="0" y="0"/>
                </a:lnTo>
                <a:lnTo>
                  <a:pt x="0" y="9337561"/>
                </a:lnTo>
                <a:lnTo>
                  <a:pt x="9131" y="9337561"/>
                </a:lnTo>
                <a:lnTo>
                  <a:pt x="9131" y="0"/>
                </a:lnTo>
                <a:close/>
              </a:path>
              <a:path w="70484" h="9337675">
                <a:moveTo>
                  <a:pt x="53327" y="0"/>
                </a:moveTo>
                <a:lnTo>
                  <a:pt x="18275" y="0"/>
                </a:lnTo>
                <a:lnTo>
                  <a:pt x="18275" y="9337548"/>
                </a:lnTo>
                <a:lnTo>
                  <a:pt x="53327" y="9337548"/>
                </a:lnTo>
                <a:lnTo>
                  <a:pt x="53327" y="0"/>
                </a:lnTo>
                <a:close/>
              </a:path>
              <a:path w="70484" h="9337675">
                <a:moveTo>
                  <a:pt x="70104" y="0"/>
                </a:moveTo>
                <a:lnTo>
                  <a:pt x="62471" y="0"/>
                </a:lnTo>
                <a:lnTo>
                  <a:pt x="62471" y="9337561"/>
                </a:lnTo>
                <a:lnTo>
                  <a:pt x="70104" y="9337561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31455" y="244244"/>
            <a:ext cx="82937" cy="6368071"/>
          </a:xfrm>
          <a:custGeom>
            <a:avLst/>
            <a:gdLst/>
            <a:ahLst/>
            <a:cxnLst/>
            <a:rect l="l" t="t" r="r" b="b"/>
            <a:pathLst>
              <a:path w="70484" h="9337675">
                <a:moveTo>
                  <a:pt x="7607" y="0"/>
                </a:moveTo>
                <a:lnTo>
                  <a:pt x="0" y="0"/>
                </a:lnTo>
                <a:lnTo>
                  <a:pt x="0" y="9337561"/>
                </a:lnTo>
                <a:lnTo>
                  <a:pt x="7607" y="9337561"/>
                </a:lnTo>
                <a:lnTo>
                  <a:pt x="7607" y="0"/>
                </a:lnTo>
                <a:close/>
              </a:path>
              <a:path w="70484" h="9337675">
                <a:moveTo>
                  <a:pt x="53340" y="0"/>
                </a:moveTo>
                <a:lnTo>
                  <a:pt x="16751" y="0"/>
                </a:lnTo>
                <a:lnTo>
                  <a:pt x="16751" y="9337548"/>
                </a:lnTo>
                <a:lnTo>
                  <a:pt x="53340" y="9337548"/>
                </a:lnTo>
                <a:lnTo>
                  <a:pt x="53340" y="0"/>
                </a:lnTo>
                <a:close/>
              </a:path>
              <a:path w="70484" h="9337675">
                <a:moveTo>
                  <a:pt x="70091" y="0"/>
                </a:moveTo>
                <a:lnTo>
                  <a:pt x="60960" y="0"/>
                </a:lnTo>
                <a:lnTo>
                  <a:pt x="60960" y="9337561"/>
                </a:lnTo>
                <a:lnTo>
                  <a:pt x="70091" y="9337561"/>
                </a:lnTo>
                <a:lnTo>
                  <a:pt x="70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24476" y="6612229"/>
            <a:ext cx="7607126" cy="48069"/>
            <a:chOff x="615695" y="9695688"/>
            <a:chExt cx="6464935" cy="70485"/>
          </a:xfrm>
        </p:grpSpPr>
        <p:sp>
          <p:nvSpPr>
            <p:cNvPr id="12" name="object 12"/>
            <p:cNvSpPr/>
            <p:nvPr/>
          </p:nvSpPr>
          <p:spPr>
            <a:xfrm>
              <a:off x="615683" y="9695688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70116" y="60960"/>
                  </a:moveTo>
                  <a:lnTo>
                    <a:pt x="9144" y="60960"/>
                  </a:lnTo>
                  <a:lnTo>
                    <a:pt x="9144" y="12"/>
                  </a:lnTo>
                  <a:lnTo>
                    <a:pt x="12" y="12"/>
                  </a:lnTo>
                  <a:lnTo>
                    <a:pt x="12" y="60960"/>
                  </a:lnTo>
                  <a:lnTo>
                    <a:pt x="0" y="70116"/>
                  </a:lnTo>
                  <a:lnTo>
                    <a:pt x="9144" y="70116"/>
                  </a:lnTo>
                  <a:lnTo>
                    <a:pt x="70116" y="70116"/>
                  </a:lnTo>
                  <a:lnTo>
                    <a:pt x="70116" y="60960"/>
                  </a:lnTo>
                  <a:close/>
                </a:path>
                <a:path w="70484" h="70484">
                  <a:moveTo>
                    <a:pt x="70116" y="16764"/>
                  </a:moveTo>
                  <a:lnTo>
                    <a:pt x="53340" y="16764"/>
                  </a:lnTo>
                  <a:lnTo>
                    <a:pt x="53340" y="0"/>
                  </a:lnTo>
                  <a:lnTo>
                    <a:pt x="18288" y="0"/>
                  </a:lnTo>
                  <a:lnTo>
                    <a:pt x="18288" y="16764"/>
                  </a:lnTo>
                  <a:lnTo>
                    <a:pt x="18288" y="53352"/>
                  </a:lnTo>
                  <a:lnTo>
                    <a:pt x="53340" y="53352"/>
                  </a:lnTo>
                  <a:lnTo>
                    <a:pt x="70116" y="53352"/>
                  </a:lnTo>
                  <a:lnTo>
                    <a:pt x="70116" y="16764"/>
                  </a:lnTo>
                  <a:close/>
                </a:path>
                <a:path w="70484" h="70484">
                  <a:moveTo>
                    <a:pt x="70116" y="0"/>
                  </a:moveTo>
                  <a:lnTo>
                    <a:pt x="62484" y="0"/>
                  </a:lnTo>
                  <a:lnTo>
                    <a:pt x="6248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00" y="9695688"/>
              <a:ext cx="6394703" cy="7010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8331439" y="6612229"/>
            <a:ext cx="82937" cy="48069"/>
          </a:xfrm>
          <a:custGeom>
            <a:avLst/>
            <a:gdLst/>
            <a:ahLst/>
            <a:cxnLst/>
            <a:rect l="l" t="t" r="r" b="b"/>
            <a:pathLst>
              <a:path w="70484" h="70484">
                <a:moveTo>
                  <a:pt x="7620" y="0"/>
                </a:moveTo>
                <a:lnTo>
                  <a:pt x="0" y="0"/>
                </a:lnTo>
                <a:lnTo>
                  <a:pt x="0" y="9156"/>
                </a:lnTo>
                <a:lnTo>
                  <a:pt x="7620" y="9156"/>
                </a:lnTo>
                <a:lnTo>
                  <a:pt x="7620" y="0"/>
                </a:lnTo>
                <a:close/>
              </a:path>
              <a:path w="70484" h="70484">
                <a:moveTo>
                  <a:pt x="53352" y="0"/>
                </a:moveTo>
                <a:lnTo>
                  <a:pt x="16764" y="0"/>
                </a:lnTo>
                <a:lnTo>
                  <a:pt x="16764" y="16764"/>
                </a:lnTo>
                <a:lnTo>
                  <a:pt x="0" y="16764"/>
                </a:lnTo>
                <a:lnTo>
                  <a:pt x="0" y="53352"/>
                </a:lnTo>
                <a:lnTo>
                  <a:pt x="16764" y="53352"/>
                </a:lnTo>
                <a:lnTo>
                  <a:pt x="53352" y="53352"/>
                </a:lnTo>
                <a:lnTo>
                  <a:pt x="53352" y="16764"/>
                </a:lnTo>
                <a:lnTo>
                  <a:pt x="53352" y="0"/>
                </a:lnTo>
                <a:close/>
              </a:path>
              <a:path w="70484" h="70484">
                <a:moveTo>
                  <a:pt x="70104" y="0"/>
                </a:moveTo>
                <a:lnTo>
                  <a:pt x="60972" y="0"/>
                </a:lnTo>
                <a:lnTo>
                  <a:pt x="60972" y="60960"/>
                </a:lnTo>
                <a:lnTo>
                  <a:pt x="0" y="60960"/>
                </a:lnTo>
                <a:lnTo>
                  <a:pt x="0" y="70116"/>
                </a:lnTo>
                <a:lnTo>
                  <a:pt x="60972" y="70116"/>
                </a:lnTo>
                <a:lnTo>
                  <a:pt x="70104" y="70116"/>
                </a:lnTo>
                <a:lnTo>
                  <a:pt x="70104" y="60960"/>
                </a:lnTo>
                <a:lnTo>
                  <a:pt x="701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1751" y="568437"/>
            <a:ext cx="2412671" cy="291699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marL="10784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Architecture</a:t>
            </a:r>
            <a:r>
              <a:rPr b="1" spc="64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Diagram</a:t>
            </a:r>
            <a:endParaRPr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94" y="3582194"/>
            <a:ext cx="5663090" cy="236605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8594" y="991394"/>
            <a:ext cx="6256949" cy="23371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24474" y="196434"/>
            <a:ext cx="7690065" cy="6463776"/>
            <a:chOff x="615695" y="288036"/>
            <a:chExt cx="6535420" cy="9478010"/>
          </a:xfrm>
        </p:grpSpPr>
        <p:sp>
          <p:nvSpPr>
            <p:cNvPr id="6" name="object 6"/>
            <p:cNvSpPr/>
            <p:nvPr/>
          </p:nvSpPr>
          <p:spPr>
            <a:xfrm>
              <a:off x="615683" y="288035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2484" y="60960"/>
                  </a:lnTo>
                  <a:lnTo>
                    <a:pt x="62484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8288" y="16764"/>
                  </a:lnTo>
                  <a:lnTo>
                    <a:pt x="18288" y="53340"/>
                  </a:lnTo>
                  <a:lnTo>
                    <a:pt x="18288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7632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7632"/>
                  </a:lnTo>
                  <a:lnTo>
                    <a:pt x="70116" y="7632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288036"/>
              <a:ext cx="6394703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5683" y="288035"/>
              <a:ext cx="6535420" cy="9478010"/>
            </a:xfrm>
            <a:custGeom>
              <a:avLst/>
              <a:gdLst/>
              <a:ahLst/>
              <a:cxnLst/>
              <a:rect l="l" t="t" r="r" b="b"/>
              <a:pathLst>
                <a:path w="6535420" h="9478010">
                  <a:moveTo>
                    <a:pt x="70116" y="9468612"/>
                  </a:moveTo>
                  <a:lnTo>
                    <a:pt x="9144" y="9468612"/>
                  </a:lnTo>
                  <a:lnTo>
                    <a:pt x="9144" y="9407665"/>
                  </a:lnTo>
                  <a:lnTo>
                    <a:pt x="9144" y="70104"/>
                  </a:lnTo>
                  <a:lnTo>
                    <a:pt x="12" y="70104"/>
                  </a:lnTo>
                  <a:lnTo>
                    <a:pt x="12" y="9407665"/>
                  </a:lnTo>
                  <a:lnTo>
                    <a:pt x="12" y="9468612"/>
                  </a:lnTo>
                  <a:lnTo>
                    <a:pt x="0" y="9477769"/>
                  </a:lnTo>
                  <a:lnTo>
                    <a:pt x="9144" y="9477769"/>
                  </a:lnTo>
                  <a:lnTo>
                    <a:pt x="70116" y="9477769"/>
                  </a:lnTo>
                  <a:lnTo>
                    <a:pt x="70116" y="9468612"/>
                  </a:lnTo>
                  <a:close/>
                </a:path>
                <a:path w="6535420" h="9478010">
                  <a:moveTo>
                    <a:pt x="70116" y="9424416"/>
                  </a:moveTo>
                  <a:lnTo>
                    <a:pt x="53340" y="9424416"/>
                  </a:lnTo>
                  <a:lnTo>
                    <a:pt x="53340" y="9407652"/>
                  </a:lnTo>
                  <a:lnTo>
                    <a:pt x="53340" y="70104"/>
                  </a:lnTo>
                  <a:lnTo>
                    <a:pt x="18288" y="70104"/>
                  </a:lnTo>
                  <a:lnTo>
                    <a:pt x="18288" y="9407652"/>
                  </a:lnTo>
                  <a:lnTo>
                    <a:pt x="18288" y="9424416"/>
                  </a:lnTo>
                  <a:lnTo>
                    <a:pt x="18288" y="9461005"/>
                  </a:lnTo>
                  <a:lnTo>
                    <a:pt x="53340" y="9461005"/>
                  </a:lnTo>
                  <a:lnTo>
                    <a:pt x="70116" y="9461005"/>
                  </a:lnTo>
                  <a:lnTo>
                    <a:pt x="70116" y="9424416"/>
                  </a:lnTo>
                  <a:close/>
                </a:path>
                <a:path w="6535420" h="9478010">
                  <a:moveTo>
                    <a:pt x="70116" y="70104"/>
                  </a:moveTo>
                  <a:lnTo>
                    <a:pt x="62484" y="70104"/>
                  </a:lnTo>
                  <a:lnTo>
                    <a:pt x="62484" y="9407652"/>
                  </a:lnTo>
                  <a:lnTo>
                    <a:pt x="62484" y="9416809"/>
                  </a:lnTo>
                  <a:lnTo>
                    <a:pt x="70116" y="9416809"/>
                  </a:lnTo>
                  <a:lnTo>
                    <a:pt x="70116" y="9407665"/>
                  </a:lnTo>
                  <a:lnTo>
                    <a:pt x="70116" y="70104"/>
                  </a:lnTo>
                  <a:close/>
                </a:path>
                <a:path w="6535420" h="9478010">
                  <a:moveTo>
                    <a:pt x="6472428" y="60972"/>
                  </a:moveTo>
                  <a:lnTo>
                    <a:pt x="6464821" y="60972"/>
                  </a:lnTo>
                  <a:lnTo>
                    <a:pt x="6464821" y="70104"/>
                  </a:lnTo>
                  <a:lnTo>
                    <a:pt x="6464821" y="9407665"/>
                  </a:lnTo>
                  <a:lnTo>
                    <a:pt x="6472428" y="9407665"/>
                  </a:lnTo>
                  <a:lnTo>
                    <a:pt x="6472428" y="70104"/>
                  </a:lnTo>
                  <a:lnTo>
                    <a:pt x="6472428" y="60972"/>
                  </a:lnTo>
                  <a:close/>
                </a:path>
                <a:path w="6535420" h="9478010">
                  <a:moveTo>
                    <a:pt x="6518161" y="16764"/>
                  </a:moveTo>
                  <a:lnTo>
                    <a:pt x="6481572" y="16764"/>
                  </a:lnTo>
                  <a:lnTo>
                    <a:pt x="6464808" y="16764"/>
                  </a:lnTo>
                  <a:lnTo>
                    <a:pt x="6464808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52"/>
                  </a:lnTo>
                  <a:lnTo>
                    <a:pt x="6518161" y="9407652"/>
                  </a:lnTo>
                  <a:lnTo>
                    <a:pt x="6518161" y="70104"/>
                  </a:lnTo>
                  <a:lnTo>
                    <a:pt x="6518161" y="53340"/>
                  </a:lnTo>
                  <a:lnTo>
                    <a:pt x="6518161" y="16764"/>
                  </a:lnTo>
                  <a:close/>
                </a:path>
                <a:path w="6535420" h="9478010">
                  <a:moveTo>
                    <a:pt x="6534912" y="0"/>
                  </a:moveTo>
                  <a:lnTo>
                    <a:pt x="6525781" y="0"/>
                  </a:lnTo>
                  <a:lnTo>
                    <a:pt x="6464808" y="0"/>
                  </a:lnTo>
                  <a:lnTo>
                    <a:pt x="6464808" y="7632"/>
                  </a:lnTo>
                  <a:lnTo>
                    <a:pt x="6525781" y="7632"/>
                  </a:lnTo>
                  <a:lnTo>
                    <a:pt x="6525781" y="70104"/>
                  </a:lnTo>
                  <a:lnTo>
                    <a:pt x="6525781" y="9407665"/>
                  </a:lnTo>
                  <a:lnTo>
                    <a:pt x="6534912" y="9407665"/>
                  </a:lnTo>
                  <a:lnTo>
                    <a:pt x="6534912" y="70104"/>
                  </a:lnTo>
                  <a:lnTo>
                    <a:pt x="6534912" y="7632"/>
                  </a:lnTo>
                  <a:lnTo>
                    <a:pt x="6534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0" y="9695688"/>
              <a:ext cx="6394703" cy="701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80491" y="9695688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7620" y="0"/>
                  </a:moveTo>
                  <a:lnTo>
                    <a:pt x="0" y="0"/>
                  </a:lnTo>
                  <a:lnTo>
                    <a:pt x="0" y="9156"/>
                  </a:lnTo>
                  <a:lnTo>
                    <a:pt x="7620" y="9156"/>
                  </a:lnTo>
                  <a:lnTo>
                    <a:pt x="7620" y="0"/>
                  </a:lnTo>
                  <a:close/>
                </a:path>
                <a:path w="70484" h="70484">
                  <a:moveTo>
                    <a:pt x="53352" y="0"/>
                  </a:moveTo>
                  <a:lnTo>
                    <a:pt x="16764" y="0"/>
                  </a:lnTo>
                  <a:lnTo>
                    <a:pt x="16764" y="16764"/>
                  </a:lnTo>
                  <a:lnTo>
                    <a:pt x="0" y="16764"/>
                  </a:lnTo>
                  <a:lnTo>
                    <a:pt x="0" y="53352"/>
                  </a:lnTo>
                  <a:lnTo>
                    <a:pt x="16764" y="53352"/>
                  </a:lnTo>
                  <a:lnTo>
                    <a:pt x="53352" y="53352"/>
                  </a:lnTo>
                  <a:lnTo>
                    <a:pt x="53352" y="16764"/>
                  </a:lnTo>
                  <a:lnTo>
                    <a:pt x="53352" y="0"/>
                  </a:lnTo>
                  <a:close/>
                </a:path>
                <a:path w="70484" h="70484">
                  <a:moveTo>
                    <a:pt x="70104" y="0"/>
                  </a:moveTo>
                  <a:lnTo>
                    <a:pt x="60972" y="0"/>
                  </a:lnTo>
                  <a:lnTo>
                    <a:pt x="60972" y="60960"/>
                  </a:lnTo>
                  <a:lnTo>
                    <a:pt x="0" y="60960"/>
                  </a:lnTo>
                  <a:lnTo>
                    <a:pt x="0" y="70116"/>
                  </a:lnTo>
                  <a:lnTo>
                    <a:pt x="60972" y="70116"/>
                  </a:lnTo>
                  <a:lnTo>
                    <a:pt x="70104" y="70116"/>
                  </a:lnTo>
                  <a:lnTo>
                    <a:pt x="70104" y="60960"/>
                  </a:lnTo>
                  <a:lnTo>
                    <a:pt x="70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6194" y="568444"/>
            <a:ext cx="6705600" cy="5604549"/>
          </a:xfrm>
          <a:prstGeom prst="rect">
            <a:avLst/>
          </a:prstGeom>
        </p:spPr>
        <p:txBody>
          <a:bodyPr vert="horz" wrap="square" lIns="0" tIns="14558" rIns="0" bIns="0" rtlCol="0">
            <a:spAutoFit/>
          </a:bodyPr>
          <a:lstStyle/>
          <a:p>
            <a:pPr algn="ctr">
              <a:spcBef>
                <a:spcPts val="115"/>
              </a:spcBef>
            </a:pPr>
            <a:r>
              <a:rPr b="1" dirty="0">
                <a:latin typeface="Times New Roman"/>
                <a:cs typeface="Times New Roman"/>
              </a:rPr>
              <a:t>Architecture</a:t>
            </a:r>
            <a:r>
              <a:rPr b="1" spc="64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Times New Roman"/>
                <a:cs typeface="Times New Roman"/>
              </a:rPr>
              <a:t>Overview</a:t>
            </a:r>
            <a:endParaRPr>
              <a:latin typeface="Times New Roman"/>
              <a:cs typeface="Times New Roman"/>
            </a:endParaRPr>
          </a:p>
          <a:p>
            <a:pPr marL="10784" marR="4313" indent="364484" algn="just">
              <a:lnSpc>
                <a:spcPct val="112300"/>
              </a:lnSpc>
              <a:spcBef>
                <a:spcPts val="705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architecture</a:t>
            </a:r>
            <a:r>
              <a:rPr sz="1400" spc="34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6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7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35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35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recommendation</a:t>
            </a:r>
            <a:r>
              <a:rPr sz="1400" spc="35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57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divided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two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components: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frontend</a:t>
            </a:r>
            <a:r>
              <a:rPr sz="1400" b="1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developed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React.js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backend</a:t>
            </a:r>
            <a:r>
              <a:rPr sz="1400" b="1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built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Python</a:t>
            </a:r>
            <a:r>
              <a:rPr sz="1400" b="1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frameworks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FastAPI</a:t>
            </a:r>
            <a:r>
              <a:rPr sz="1400" dirty="0">
                <a:latin typeface="Times New Roman"/>
                <a:cs typeface="Times New Roman"/>
              </a:rPr>
              <a:t>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frontend, </a:t>
            </a:r>
            <a:r>
              <a:rPr sz="1400" dirty="0">
                <a:latin typeface="Times New Roman"/>
                <a:cs typeface="Times New Roman"/>
              </a:rPr>
              <a:t>users</a:t>
            </a:r>
            <a:r>
              <a:rPr sz="1400" spc="15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interact</a:t>
            </a:r>
            <a:r>
              <a:rPr sz="1400" spc="15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5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4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clean</a:t>
            </a:r>
            <a:r>
              <a:rPr sz="1400" spc="15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4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responsive</a:t>
            </a:r>
            <a:r>
              <a:rPr sz="1400" spc="13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interface</a:t>
            </a:r>
            <a:r>
              <a:rPr sz="1400" spc="13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built</a:t>
            </a:r>
            <a:r>
              <a:rPr sz="1400" spc="14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3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React.</a:t>
            </a:r>
            <a:r>
              <a:rPr sz="1400" spc="12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157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enter </a:t>
            </a:r>
            <a:r>
              <a:rPr sz="1400" dirty="0">
                <a:latin typeface="Times New Roman"/>
                <a:cs typeface="Times New Roman"/>
              </a:rPr>
              <a:t>specific</a:t>
            </a:r>
            <a:r>
              <a:rPr sz="1400" spc="28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29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preferences,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“long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battery</a:t>
            </a:r>
            <a:r>
              <a:rPr sz="1400" spc="2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life”</a:t>
            </a:r>
            <a:r>
              <a:rPr sz="1400" spc="2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6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“high-</a:t>
            </a:r>
            <a:r>
              <a:rPr sz="1400" spc="-8" dirty="0">
                <a:latin typeface="Times New Roman"/>
                <a:cs typeface="Times New Roman"/>
              </a:rPr>
              <a:t>resolution </a:t>
            </a:r>
            <a:r>
              <a:rPr sz="1400" dirty="0">
                <a:latin typeface="Times New Roman"/>
                <a:cs typeface="Times New Roman"/>
              </a:rPr>
              <a:t>screen,”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input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fields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forms.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Once</a:t>
            </a:r>
            <a:r>
              <a:rPr sz="1400" spc="8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</a:t>
            </a:r>
            <a:r>
              <a:rPr sz="1400" spc="6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submits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8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preferences,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application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uses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library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called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Axios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HTTP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POST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request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6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API.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3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request</a:t>
            </a:r>
            <a:r>
              <a:rPr sz="1400" spc="38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contains</a:t>
            </a:r>
            <a:r>
              <a:rPr sz="1400" spc="37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7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user-</a:t>
            </a:r>
            <a:r>
              <a:rPr sz="1400" dirty="0">
                <a:latin typeface="Times New Roman"/>
                <a:cs typeface="Times New Roman"/>
              </a:rPr>
              <a:t>specified</a:t>
            </a:r>
            <a:r>
              <a:rPr sz="1400" spc="3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</a:t>
            </a:r>
            <a:r>
              <a:rPr sz="1400" spc="386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optionally</a:t>
            </a:r>
            <a:r>
              <a:rPr sz="1400" spc="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assigned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weights</a:t>
            </a:r>
            <a:r>
              <a:rPr sz="1400" spc="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indicate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importance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7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positive</a:t>
            </a:r>
            <a:r>
              <a:rPr sz="1400" spc="7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6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negative </a:t>
            </a:r>
            <a:r>
              <a:rPr sz="1400" dirty="0">
                <a:latin typeface="Times New Roman"/>
                <a:cs typeface="Times New Roman"/>
              </a:rPr>
              <a:t>sentiments.</a:t>
            </a:r>
            <a:r>
              <a:rPr sz="1400" spc="17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</a:t>
            </a:r>
            <a:r>
              <a:rPr sz="1400" spc="2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responsible</a:t>
            </a:r>
            <a:r>
              <a:rPr sz="1400" spc="2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displaying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final</a:t>
            </a:r>
            <a:r>
              <a:rPr sz="1400" spc="20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recommended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returned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user-</a:t>
            </a:r>
            <a:r>
              <a:rPr sz="1400" dirty="0">
                <a:latin typeface="Times New Roman"/>
                <a:cs typeface="Times New Roman"/>
              </a:rPr>
              <a:t>friendly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format.</a:t>
            </a:r>
            <a:endParaRPr sz="1400">
              <a:latin typeface="Times New Roman"/>
              <a:cs typeface="Times New Roman"/>
            </a:endParaRPr>
          </a:p>
          <a:p>
            <a:pPr marL="10784" marR="4853" indent="364484" algn="just">
              <a:lnSpc>
                <a:spcPct val="112300"/>
              </a:lnSpc>
              <a:spcBef>
                <a:spcPts val="654"/>
              </a:spcBef>
            </a:pP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backend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side,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FastAPI</a:t>
            </a:r>
            <a:r>
              <a:rPr sz="1400" b="1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receives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incoming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request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8" dirty="0">
                <a:latin typeface="Times New Roman"/>
                <a:cs typeface="Times New Roman"/>
              </a:rPr>
              <a:t> forwards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1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core</a:t>
            </a:r>
            <a:r>
              <a:rPr sz="1400" b="1" spc="42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PRUS</a:t>
            </a:r>
            <a:r>
              <a:rPr sz="1400" b="1" spc="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logic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implemented</a:t>
            </a:r>
            <a:r>
              <a:rPr sz="1400" spc="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Python.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2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backend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4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uses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TextBlob</a:t>
            </a:r>
            <a:r>
              <a:rPr sz="1400" b="1" spc="2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(or</a:t>
            </a:r>
            <a:r>
              <a:rPr sz="1400" spc="2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similar</a:t>
            </a:r>
            <a:r>
              <a:rPr sz="1400" spc="2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NLP</a:t>
            </a:r>
            <a:r>
              <a:rPr sz="1400" spc="2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tools)</a:t>
            </a:r>
            <a:r>
              <a:rPr sz="1400" spc="26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</a:t>
            </a:r>
            <a:r>
              <a:rPr sz="1400" spc="26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2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number</a:t>
            </a:r>
            <a:r>
              <a:rPr sz="1400" spc="259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reviews, breaking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sentences,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extracting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features,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spc="-21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assigning</a:t>
            </a:r>
            <a:r>
              <a:rPr sz="1400" spc="102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97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polarity</a:t>
            </a:r>
            <a:r>
              <a:rPr sz="1400" spc="11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(positive</a:t>
            </a:r>
            <a:r>
              <a:rPr sz="1400" spc="93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negative)</a:t>
            </a:r>
            <a:r>
              <a:rPr sz="1400" spc="97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2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106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feature.</a:t>
            </a:r>
            <a:r>
              <a:rPr sz="1400" spc="89" dirty="0">
                <a:latin typeface="Times New Roman"/>
                <a:cs typeface="Times New Roman"/>
              </a:rPr>
              <a:t>  </a:t>
            </a:r>
            <a:r>
              <a:rPr sz="1400" spc="-17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information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RANK-ify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algorithm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calculates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ranking </a:t>
            </a:r>
            <a:r>
              <a:rPr sz="1400" dirty="0">
                <a:latin typeface="Times New Roman"/>
                <a:cs typeface="Times New Roman"/>
              </a:rPr>
              <a:t>score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well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matches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user’s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query,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considering </a:t>
            </a:r>
            <a:r>
              <a:rPr sz="1400" dirty="0">
                <a:latin typeface="Times New Roman"/>
                <a:cs typeface="Times New Roman"/>
              </a:rPr>
              <a:t>both</a:t>
            </a:r>
            <a:r>
              <a:rPr sz="1400" spc="-5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frequency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sentiment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strength</a:t>
            </a:r>
            <a:r>
              <a:rPr sz="1400" spc="-4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feature.</a:t>
            </a:r>
            <a:r>
              <a:rPr sz="1400" spc="-6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products</a:t>
            </a:r>
            <a:r>
              <a:rPr sz="1400" spc="-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9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sorted </a:t>
            </a:r>
            <a:r>
              <a:rPr sz="1400" dirty="0">
                <a:latin typeface="Times New Roman"/>
                <a:cs typeface="Times New Roman"/>
              </a:rPr>
              <a:t>accordingly,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top-N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created.</a:t>
            </a:r>
            <a:r>
              <a:rPr sz="1400" spc="-3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ranked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list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then</a:t>
            </a:r>
            <a:r>
              <a:rPr sz="1400" spc="-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</a:t>
            </a:r>
            <a:r>
              <a:rPr sz="1400" spc="8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through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FastAPI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React frontend,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rendered</a:t>
            </a:r>
            <a:r>
              <a:rPr sz="1400" spc="-8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3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user.</a:t>
            </a:r>
            <a:r>
              <a:rPr sz="1400" spc="-42" dirty="0">
                <a:latin typeface="Times New Roman"/>
                <a:cs typeface="Times New Roman"/>
              </a:rPr>
              <a:t> </a:t>
            </a:r>
            <a:r>
              <a:rPr sz="1400" spc="-17" dirty="0">
                <a:latin typeface="Times New Roman"/>
                <a:cs typeface="Times New Roman"/>
              </a:rPr>
              <a:t>This </a:t>
            </a:r>
            <a:r>
              <a:rPr sz="1400" dirty="0">
                <a:latin typeface="Times New Roman"/>
                <a:cs typeface="Times New Roman"/>
              </a:rPr>
              <a:t>architecture</a:t>
            </a:r>
            <a:r>
              <a:rPr sz="1400" spc="72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76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modular,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416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2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highly</a:t>
            </a:r>
            <a:r>
              <a:rPr sz="1400" spc="76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personalized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product </a:t>
            </a:r>
            <a:r>
              <a:rPr sz="1400" dirty="0">
                <a:latin typeface="Times New Roman"/>
                <a:cs typeface="Times New Roman"/>
              </a:rPr>
              <a:t>recommendation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experience</a:t>
            </a:r>
            <a:r>
              <a:rPr sz="1400" spc="13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17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actual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customer</a:t>
            </a:r>
            <a:r>
              <a:rPr sz="1400" spc="21" dirty="0">
                <a:latin typeface="Times New Roman"/>
                <a:cs typeface="Times New Roman"/>
              </a:rPr>
              <a:t> </a:t>
            </a:r>
            <a:r>
              <a:rPr sz="1400" spc="-8" dirty="0">
                <a:latin typeface="Times New Roman"/>
                <a:cs typeface="Times New Roman"/>
              </a:rPr>
              <a:t>feedback.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475" y="195394"/>
            <a:ext cx="7687823" cy="6463776"/>
            <a:chOff x="615695" y="286511"/>
            <a:chExt cx="6533515" cy="9478010"/>
          </a:xfrm>
        </p:grpSpPr>
        <p:sp>
          <p:nvSpPr>
            <p:cNvPr id="4" name="object 4"/>
            <p:cNvSpPr/>
            <p:nvPr/>
          </p:nvSpPr>
          <p:spPr>
            <a:xfrm>
              <a:off x="615683" y="286511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5">
                  <a:moveTo>
                    <a:pt x="70116" y="60960"/>
                  </a:moveTo>
                  <a:lnTo>
                    <a:pt x="60972" y="60960"/>
                  </a:lnTo>
                  <a:lnTo>
                    <a:pt x="60972" y="70104"/>
                  </a:lnTo>
                  <a:lnTo>
                    <a:pt x="70116" y="70104"/>
                  </a:lnTo>
                  <a:lnTo>
                    <a:pt x="70116" y="60960"/>
                  </a:lnTo>
                  <a:close/>
                </a:path>
                <a:path w="70484" h="70485">
                  <a:moveTo>
                    <a:pt x="70116" y="16764"/>
                  </a:moveTo>
                  <a:lnTo>
                    <a:pt x="53340" y="16764"/>
                  </a:lnTo>
                  <a:lnTo>
                    <a:pt x="16776" y="16764"/>
                  </a:lnTo>
                  <a:lnTo>
                    <a:pt x="16776" y="53340"/>
                  </a:lnTo>
                  <a:lnTo>
                    <a:pt x="16776" y="70104"/>
                  </a:lnTo>
                  <a:lnTo>
                    <a:pt x="53340" y="70104"/>
                  </a:lnTo>
                  <a:lnTo>
                    <a:pt x="53340" y="53340"/>
                  </a:lnTo>
                  <a:lnTo>
                    <a:pt x="70116" y="53340"/>
                  </a:lnTo>
                  <a:lnTo>
                    <a:pt x="70116" y="16764"/>
                  </a:lnTo>
                  <a:close/>
                </a:path>
                <a:path w="70484" h="70485">
                  <a:moveTo>
                    <a:pt x="70116" y="0"/>
                  </a:moveTo>
                  <a:lnTo>
                    <a:pt x="9144" y="0"/>
                  </a:lnTo>
                  <a:lnTo>
                    <a:pt x="0" y="0"/>
                  </a:lnTo>
                  <a:lnTo>
                    <a:pt x="0" y="9156"/>
                  </a:lnTo>
                  <a:lnTo>
                    <a:pt x="0" y="70104"/>
                  </a:lnTo>
                  <a:lnTo>
                    <a:pt x="9144" y="70104"/>
                  </a:lnTo>
                  <a:lnTo>
                    <a:pt x="9144" y="9156"/>
                  </a:lnTo>
                  <a:lnTo>
                    <a:pt x="70116" y="9156"/>
                  </a:lnTo>
                  <a:lnTo>
                    <a:pt x="70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86511"/>
              <a:ext cx="6393180" cy="701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5683" y="286511"/>
              <a:ext cx="6533515" cy="9478010"/>
            </a:xfrm>
            <a:custGeom>
              <a:avLst/>
              <a:gdLst/>
              <a:ahLst/>
              <a:cxnLst/>
              <a:rect l="l" t="t" r="r" b="b"/>
              <a:pathLst>
                <a:path w="6533515" h="9478010">
                  <a:moveTo>
                    <a:pt x="70116" y="9468625"/>
                  </a:moveTo>
                  <a:lnTo>
                    <a:pt x="9144" y="9468625"/>
                  </a:lnTo>
                  <a:lnTo>
                    <a:pt x="9144" y="9407665"/>
                  </a:lnTo>
                  <a:lnTo>
                    <a:pt x="9144" y="70116"/>
                  </a:lnTo>
                  <a:lnTo>
                    <a:pt x="12" y="70116"/>
                  </a:lnTo>
                  <a:lnTo>
                    <a:pt x="12" y="9407665"/>
                  </a:lnTo>
                  <a:lnTo>
                    <a:pt x="12" y="9468625"/>
                  </a:lnTo>
                  <a:lnTo>
                    <a:pt x="0" y="9477756"/>
                  </a:lnTo>
                  <a:lnTo>
                    <a:pt x="9144" y="9477769"/>
                  </a:lnTo>
                  <a:lnTo>
                    <a:pt x="70116" y="9477756"/>
                  </a:lnTo>
                  <a:lnTo>
                    <a:pt x="70116" y="9468625"/>
                  </a:lnTo>
                  <a:close/>
                </a:path>
                <a:path w="6533515" h="9478010">
                  <a:moveTo>
                    <a:pt x="70116" y="9424429"/>
                  </a:moveTo>
                  <a:lnTo>
                    <a:pt x="53340" y="9424429"/>
                  </a:lnTo>
                  <a:lnTo>
                    <a:pt x="53340" y="9407665"/>
                  </a:lnTo>
                  <a:lnTo>
                    <a:pt x="53340" y="70104"/>
                  </a:lnTo>
                  <a:lnTo>
                    <a:pt x="16776" y="70104"/>
                  </a:lnTo>
                  <a:lnTo>
                    <a:pt x="16776" y="9407665"/>
                  </a:lnTo>
                  <a:lnTo>
                    <a:pt x="16776" y="9424429"/>
                  </a:lnTo>
                  <a:lnTo>
                    <a:pt x="16776" y="9460992"/>
                  </a:lnTo>
                  <a:lnTo>
                    <a:pt x="53340" y="9460992"/>
                  </a:lnTo>
                  <a:lnTo>
                    <a:pt x="70116" y="9460992"/>
                  </a:lnTo>
                  <a:lnTo>
                    <a:pt x="70116" y="9424429"/>
                  </a:lnTo>
                  <a:close/>
                </a:path>
                <a:path w="6533515" h="9478010">
                  <a:moveTo>
                    <a:pt x="70116" y="70116"/>
                  </a:moveTo>
                  <a:lnTo>
                    <a:pt x="60972" y="70116"/>
                  </a:lnTo>
                  <a:lnTo>
                    <a:pt x="60972" y="9407665"/>
                  </a:lnTo>
                  <a:lnTo>
                    <a:pt x="60972" y="9416796"/>
                  </a:lnTo>
                  <a:lnTo>
                    <a:pt x="70116" y="9416796"/>
                  </a:lnTo>
                  <a:lnTo>
                    <a:pt x="70116" y="9407665"/>
                  </a:lnTo>
                  <a:lnTo>
                    <a:pt x="70116" y="70116"/>
                  </a:lnTo>
                  <a:close/>
                </a:path>
                <a:path w="6533515" h="9478010">
                  <a:moveTo>
                    <a:pt x="6472428" y="60972"/>
                  </a:moveTo>
                  <a:lnTo>
                    <a:pt x="6463297" y="60972"/>
                  </a:lnTo>
                  <a:lnTo>
                    <a:pt x="6463297" y="70116"/>
                  </a:lnTo>
                  <a:lnTo>
                    <a:pt x="6463297" y="9407665"/>
                  </a:lnTo>
                  <a:lnTo>
                    <a:pt x="6472428" y="9407665"/>
                  </a:lnTo>
                  <a:lnTo>
                    <a:pt x="6472428" y="70116"/>
                  </a:lnTo>
                  <a:lnTo>
                    <a:pt x="6472428" y="60972"/>
                  </a:lnTo>
                  <a:close/>
                </a:path>
                <a:path w="6533515" h="9478010">
                  <a:moveTo>
                    <a:pt x="6516624" y="16764"/>
                  </a:moveTo>
                  <a:lnTo>
                    <a:pt x="6481572" y="16764"/>
                  </a:lnTo>
                  <a:lnTo>
                    <a:pt x="6463297" y="16764"/>
                  </a:lnTo>
                  <a:lnTo>
                    <a:pt x="6463297" y="53340"/>
                  </a:lnTo>
                  <a:lnTo>
                    <a:pt x="6481572" y="53340"/>
                  </a:lnTo>
                  <a:lnTo>
                    <a:pt x="6481572" y="70104"/>
                  </a:lnTo>
                  <a:lnTo>
                    <a:pt x="6481572" y="9407665"/>
                  </a:lnTo>
                  <a:lnTo>
                    <a:pt x="6516624" y="9407665"/>
                  </a:lnTo>
                  <a:lnTo>
                    <a:pt x="6516624" y="70104"/>
                  </a:lnTo>
                  <a:lnTo>
                    <a:pt x="6516624" y="53340"/>
                  </a:lnTo>
                  <a:lnTo>
                    <a:pt x="6516624" y="16764"/>
                  </a:lnTo>
                  <a:close/>
                </a:path>
                <a:path w="6533515" h="9478010">
                  <a:moveTo>
                    <a:pt x="6533388" y="0"/>
                  </a:moveTo>
                  <a:lnTo>
                    <a:pt x="6525781" y="0"/>
                  </a:lnTo>
                  <a:lnTo>
                    <a:pt x="6463297" y="0"/>
                  </a:lnTo>
                  <a:lnTo>
                    <a:pt x="6463297" y="9156"/>
                  </a:lnTo>
                  <a:lnTo>
                    <a:pt x="6525781" y="9156"/>
                  </a:lnTo>
                  <a:lnTo>
                    <a:pt x="6525781" y="70104"/>
                  </a:lnTo>
                  <a:lnTo>
                    <a:pt x="6533388" y="70104"/>
                  </a:lnTo>
                  <a:lnTo>
                    <a:pt x="6533388" y="9156"/>
                  </a:lnTo>
                  <a:lnTo>
                    <a:pt x="6533388" y="0"/>
                  </a:lnTo>
                  <a:close/>
                </a:path>
                <a:path w="6533515" h="9478010">
                  <a:moveTo>
                    <a:pt x="6533401" y="70116"/>
                  </a:moveTo>
                  <a:lnTo>
                    <a:pt x="6525781" y="70116"/>
                  </a:lnTo>
                  <a:lnTo>
                    <a:pt x="6525781" y="9407665"/>
                  </a:lnTo>
                  <a:lnTo>
                    <a:pt x="6533401" y="9407665"/>
                  </a:lnTo>
                  <a:lnTo>
                    <a:pt x="6533401" y="7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9694164"/>
              <a:ext cx="6393180" cy="701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78980" y="9694176"/>
              <a:ext cx="70485" cy="70485"/>
            </a:xfrm>
            <a:custGeom>
              <a:avLst/>
              <a:gdLst/>
              <a:ahLst/>
              <a:cxnLst/>
              <a:rect l="l" t="t" r="r" b="b"/>
              <a:pathLst>
                <a:path w="70484" h="70484">
                  <a:moveTo>
                    <a:pt x="9131" y="0"/>
                  </a:moveTo>
                  <a:lnTo>
                    <a:pt x="0" y="0"/>
                  </a:lnTo>
                  <a:lnTo>
                    <a:pt x="0" y="9131"/>
                  </a:lnTo>
                  <a:lnTo>
                    <a:pt x="9131" y="9131"/>
                  </a:lnTo>
                  <a:lnTo>
                    <a:pt x="9131" y="0"/>
                  </a:lnTo>
                  <a:close/>
                </a:path>
                <a:path w="70484" h="70484">
                  <a:moveTo>
                    <a:pt x="53327" y="0"/>
                  </a:moveTo>
                  <a:lnTo>
                    <a:pt x="18275" y="0"/>
                  </a:lnTo>
                  <a:lnTo>
                    <a:pt x="18275" y="16764"/>
                  </a:lnTo>
                  <a:lnTo>
                    <a:pt x="0" y="16764"/>
                  </a:lnTo>
                  <a:lnTo>
                    <a:pt x="0" y="53327"/>
                  </a:lnTo>
                  <a:lnTo>
                    <a:pt x="18275" y="53327"/>
                  </a:lnTo>
                  <a:lnTo>
                    <a:pt x="53327" y="53327"/>
                  </a:lnTo>
                  <a:lnTo>
                    <a:pt x="53327" y="16764"/>
                  </a:lnTo>
                  <a:lnTo>
                    <a:pt x="53327" y="0"/>
                  </a:lnTo>
                  <a:close/>
                </a:path>
                <a:path w="70484" h="70484">
                  <a:moveTo>
                    <a:pt x="70091" y="0"/>
                  </a:moveTo>
                  <a:lnTo>
                    <a:pt x="62484" y="0"/>
                  </a:lnTo>
                  <a:lnTo>
                    <a:pt x="62484" y="60960"/>
                  </a:lnTo>
                  <a:lnTo>
                    <a:pt x="0" y="60960"/>
                  </a:lnTo>
                  <a:lnTo>
                    <a:pt x="0" y="70091"/>
                  </a:lnTo>
                  <a:lnTo>
                    <a:pt x="62484" y="70091"/>
                  </a:lnTo>
                  <a:lnTo>
                    <a:pt x="70091" y="70091"/>
                  </a:lnTo>
                  <a:lnTo>
                    <a:pt x="70091" y="60960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1413</Words>
  <Application>Microsoft Office PowerPoint</Application>
  <PresentationFormat>Custom</PresentationFormat>
  <Paragraphs>99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B-19 PRUS Review 0</dc:title>
  <dc:creator>MONIK PAPARAO ORUGANTI</dc:creator>
  <cp:lastModifiedBy>exam</cp:lastModifiedBy>
  <cp:revision>4</cp:revision>
  <dcterms:created xsi:type="dcterms:W3CDTF">2025-07-10T04:25:43Z</dcterms:created>
  <dcterms:modified xsi:type="dcterms:W3CDTF">2025-07-10T05:03:54Z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2025-07-09T00:00:00Z</vt:filetime>
  </property>
  <property fmtid="{D5CDD505-2E9C-101B-9397-08002B2CF9AE}" pid="3" name="LastSaved">
    <vt:filetime>2025-07-10T00:00:00Z</vt:filetime>
  </property>
  <property fmtid="{D5CDD505-2E9C-101B-9397-08002B2CF9AE}" pid="4" name="Producer">
    <vt:lpwstr>Microsoft: Print To PDF</vt:lpwstr>
  </property>
</Properties>
</file>