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59" r:id="rId6"/>
    <p:sldId id="260" r:id="rId7"/>
    <p:sldId id="270" r:id="rId8"/>
    <p:sldId id="269" r:id="rId9"/>
    <p:sldId id="263" r:id="rId10"/>
    <p:sldId id="264" r:id="rId11"/>
    <p:sldId id="274" r:id="rId12"/>
    <p:sldId id="262" r:id="rId13"/>
    <p:sldId id="265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FFFF"/>
    <a:srgbClr val="600037"/>
    <a:srgbClr val="33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3E043-92E8-4D22-B07A-5E0F6DA3CCC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C4016-0468-4EB5-A61E-A01FABAB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9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7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105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0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6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9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26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8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8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12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9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D92C-930F-48BC-9273-5DD1D336E66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0D1D-5C06-4AB9-A2D8-E670795C9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_code.tx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Algorithm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AB137A-AEC9-0CB7-7B91-18AB0FE2A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662211"/>
            <a:ext cx="9881260" cy="5366118"/>
          </a:xfrm>
        </p:spPr>
        <p:txBody>
          <a:bodyPr>
            <a:normAutofit/>
          </a:bodyPr>
          <a:lstStyle/>
          <a:p>
            <a:pPr algn="ctr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000" b="1" i="0" u="none" strike="noStrike" dirty="0">
                <a:solidFill>
                  <a:srgbClr val="600037"/>
                </a:solidFill>
                <a:effectLst/>
                <a:latin typeface="Times New Roman" panose="02020603050405020304" pitchFamily="18" charset="0"/>
              </a:rPr>
              <a:t>DEPARTMENT OF STUDIES IN ELECTRONICS AND COMMUNICATION ENGINEERING</a:t>
            </a:r>
            <a:br>
              <a:rPr lang="en-US" b="1" dirty="0">
                <a:solidFill>
                  <a:srgbClr val="600037"/>
                </a:solidFill>
                <a:effectLst/>
              </a:rPr>
            </a:br>
            <a:r>
              <a:rPr lang="en-US" sz="2000" b="1" i="0" u="none" strike="noStrike" dirty="0">
                <a:solidFill>
                  <a:srgbClr val="600037"/>
                </a:solidFill>
                <a:effectLst/>
                <a:latin typeface="Times New Roman" panose="02020603050405020304" pitchFamily="18" charset="0"/>
              </a:rPr>
              <a:t>UNIVERSITY B.D.T COLLEGE OF ENGINEERING DAVANGERE</a:t>
            </a:r>
            <a:br>
              <a:rPr lang="en-US" b="0" dirty="0">
                <a:solidFill>
                  <a:srgbClr val="600037"/>
                </a:solidFill>
                <a:effectLst/>
              </a:rPr>
            </a:br>
            <a:r>
              <a:rPr lang="en-US" sz="2000" b="1" i="0" u="none" strike="noStrike" dirty="0">
                <a:solidFill>
                  <a:srgbClr val="600037"/>
                </a:solidFill>
                <a:effectLst/>
                <a:latin typeface="Times New Roman" panose="02020603050405020304" pitchFamily="18" charset="0"/>
              </a:rPr>
              <a:t>577004</a:t>
            </a:r>
          </a:p>
          <a:p>
            <a:pPr algn="ctr"/>
            <a:endParaRPr lang="en-US" sz="2000" b="1" i="0" u="none" strike="noStrike" dirty="0">
              <a:solidFill>
                <a:srgbClr val="600037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dirty="0"/>
          </a:p>
          <a:p>
            <a:pPr algn="ctr"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latin typeface="Times New Roman" panose="02020603050405020304" pitchFamily="18" charset="0"/>
              </a:rPr>
              <a:t>Ravindra P Rajput </a:t>
            </a:r>
            <a:r>
              <a:rPr lang="en-IN" sz="1100" b="1" i="1" dirty="0">
                <a:latin typeface="Times New Roman" panose="02020603050405020304" pitchFamily="18" charset="0"/>
              </a:rPr>
              <a:t>(</a:t>
            </a:r>
            <a:r>
              <a:rPr lang="en-IN" sz="1200" b="1" i="1" dirty="0">
                <a:latin typeface="Times New Roman" panose="02020603050405020304" pitchFamily="18" charset="0"/>
              </a:rPr>
              <a:t>Chairman, Professor)</a:t>
            </a:r>
            <a:endParaRPr lang="en-IN" sz="2800" b="1" i="1" dirty="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1600" b="1" dirty="0">
                <a:latin typeface="Times New Roman" panose="02020603050405020304" pitchFamily="18" charset="0"/>
              </a:rPr>
              <a:t>NINGARAJA D B 4UB20EC038 </a:t>
            </a:r>
          </a:p>
          <a:p>
            <a:pPr algn="ctr">
              <a:lnSpc>
                <a:spcPct val="100000"/>
              </a:lnSpc>
            </a:pPr>
            <a:r>
              <a:rPr lang="en-IN" sz="1600" b="1" dirty="0">
                <a:latin typeface="Times New Roman" panose="02020603050405020304" pitchFamily="18" charset="0"/>
              </a:rPr>
              <a:t>POOJA MAYACHARI 4UB20EC039</a:t>
            </a:r>
          </a:p>
          <a:p>
            <a:pPr algn="ctr">
              <a:lnSpc>
                <a:spcPct val="100000"/>
              </a:lnSpc>
            </a:pPr>
            <a:r>
              <a:rPr lang="en-IN" sz="1600" b="1" dirty="0">
                <a:latin typeface="Times New Roman" panose="02020603050405020304" pitchFamily="18" charset="0"/>
              </a:rPr>
              <a:t> PRADEEP G NAIK 4UB20EC040 </a:t>
            </a:r>
          </a:p>
          <a:p>
            <a:pPr algn="ctr">
              <a:lnSpc>
                <a:spcPct val="100000"/>
              </a:lnSpc>
            </a:pPr>
            <a:r>
              <a:rPr lang="en-IN" sz="1600" b="1" dirty="0">
                <a:latin typeface="Times New Roman" panose="02020603050405020304" pitchFamily="18" charset="0"/>
              </a:rPr>
              <a:t>PRAJWAL P 4UB20EC041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C681CC-F8C9-4C2B-D9BF-76EC270D1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254" y="352908"/>
            <a:ext cx="9448800" cy="1825096"/>
          </a:xfrm>
        </p:spPr>
        <p:txBody>
          <a:bodyPr>
            <a:normAutofit/>
          </a:bodyPr>
          <a:lstStyle/>
          <a:p>
            <a:pPr marL="551180" algn="ctr" rtl="0">
              <a:spcBef>
                <a:spcPts val="310"/>
              </a:spcBef>
              <a:spcAft>
                <a:spcPts val="0"/>
              </a:spcAft>
            </a:pPr>
            <a:r>
              <a:rPr lang="en-IN" sz="2400" b="1" i="0" u="none" strike="noStrike" dirty="0">
                <a:solidFill>
                  <a:srgbClr val="3333FF"/>
                </a:solidFill>
                <a:effectLst/>
                <a:latin typeface="Times New Roman" panose="02020603050405020304" pitchFamily="18" charset="0"/>
              </a:rPr>
              <a:t>Visvesvaraya technological university -</a:t>
            </a:r>
            <a:br>
              <a:rPr lang="en-IN" sz="1000" b="0" dirty="0">
                <a:solidFill>
                  <a:srgbClr val="3333FF"/>
                </a:solidFill>
                <a:effectLst/>
              </a:rPr>
            </a:br>
            <a:r>
              <a:rPr lang="en-IN" sz="2400" b="1" i="0" u="none" strike="noStrike" dirty="0" err="1">
                <a:solidFill>
                  <a:srgbClr val="3333FF"/>
                </a:solidFill>
                <a:effectLst/>
                <a:latin typeface="Times New Roman" panose="02020603050405020304" pitchFamily="18" charset="0"/>
              </a:rPr>
              <a:t>belagavi</a:t>
            </a:r>
            <a:br>
              <a:rPr lang="en-IN" sz="1050" b="0" dirty="0">
                <a:effectLst/>
              </a:rPr>
            </a:br>
            <a:br>
              <a:rPr lang="en-IN" sz="1050" dirty="0"/>
            </a:br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25230-C969-F0F8-B3E1-BE5D5F6BE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0" y="618101"/>
            <a:ext cx="1456080" cy="1456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E6093-CFB9-1925-4F74-A628735232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5" b="5227"/>
          <a:stretch/>
        </p:blipFill>
        <p:spPr>
          <a:xfrm>
            <a:off x="5161107" y="3222114"/>
            <a:ext cx="1131093" cy="10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20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FE94-96DD-9BCE-A56B-001B2871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04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36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Working of the system </a:t>
            </a:r>
            <a:r>
              <a:rPr lang="en-IN" sz="3600" i="1" dirty="0">
                <a:solidFill>
                  <a:srgbClr val="FF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3600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68CE-F207-CC03-F5A4-6A3CCEB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power up this system. the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NodeMCU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board connects to the Blynk app through the Blynk cloud. </a:t>
            </a:r>
          </a:p>
          <a:p>
            <a:pPr algn="just" fontAlgn="base"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Also, it receives values through sensors. Then, the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NodeMCU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board sends those values to the Blynk app and the LCD display.</a:t>
            </a:r>
          </a:p>
          <a:p>
            <a:pPr algn="just" fontAlgn="base"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Due to this process sensor values can be seen on the Blynk app interface and on the LCD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9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68B6-E8C1-E9A3-3FCF-43BE214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OUTPUT </a:t>
            </a:r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34C2A-C53A-0072-6181-49F1D93E9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01" y="1889125"/>
            <a:ext cx="5795010" cy="40243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02285-0340-0261-BE52-9D60139C2890}"/>
              </a:ext>
            </a:extLst>
          </p:cNvPr>
          <p:cNvSpPr txBox="1"/>
          <p:nvPr/>
        </p:nvSpPr>
        <p:spPr>
          <a:xfrm>
            <a:off x="4020670" y="6093627"/>
            <a:ext cx="415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FF00FF"/>
                </a:solidFill>
                <a:latin typeface="Times New Roman" panose="02020603050405020304" pitchFamily="18" charset="0"/>
                <a:hlinkClick r:id="rId3" action="ppaction://hlinkfile"/>
              </a:rPr>
              <a:t>Program</a:t>
            </a:r>
            <a:r>
              <a:rPr lang="en-IN" sz="20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 and </a:t>
            </a:r>
            <a:r>
              <a:rPr lang="en-IN" sz="2000" i="1" dirty="0">
                <a:solidFill>
                  <a:srgbClr val="FF00FF"/>
                </a:solidFill>
                <a:latin typeface="Times New Roman" panose="02020603050405020304" pitchFamily="18" charset="0"/>
                <a:hlinkClick r:id="rId4" action="ppaction://hlinkfile"/>
              </a:rPr>
              <a:t>Algorithm</a:t>
            </a:r>
            <a:endParaRPr lang="en-IN" sz="2000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5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48DE-76C4-BB83-59FF-29C14BCC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46443"/>
            <a:ext cx="8610600" cy="1293028"/>
          </a:xfrm>
        </p:spPr>
        <p:txBody>
          <a:bodyPr/>
          <a:lstStyle/>
          <a:p>
            <a:pPr algn="l"/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87F7-0B15-8446-2C02-2F568331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>
              <a:lnSpc>
                <a:spcPct val="115000"/>
              </a:lnSpc>
              <a:spcAft>
                <a:spcPts val="750"/>
              </a:spcAft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Helvetica Neue"/>
              </a:rPr>
              <a:t>Instant data Capture from Sensors</a:t>
            </a:r>
            <a:endParaRPr lang="en-IN" sz="2800" dirty="0">
              <a:effectLst/>
              <a:latin typeface="Times New Roman" panose="02020603050405020304" pitchFamily="18" charset="0"/>
              <a:ea typeface="Noto Sans Symbols"/>
              <a:cs typeface="Noto Sans Symbols"/>
            </a:endParaRPr>
          </a:p>
          <a:p>
            <a:pPr lvl="0" fontAlgn="base">
              <a:lnSpc>
                <a:spcPct val="115000"/>
              </a:lnSpc>
              <a:spcAft>
                <a:spcPts val="750"/>
              </a:spcAft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Helvetica Neue"/>
              </a:rPr>
              <a:t>Data Transmission over IOT For Display </a:t>
            </a:r>
          </a:p>
          <a:p>
            <a:pPr lvl="0" fontAlgn="base">
              <a:lnSpc>
                <a:spcPct val="115000"/>
              </a:lnSpc>
              <a:spcAft>
                <a:spcPts val="750"/>
              </a:spcAft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Less power consumption </a:t>
            </a:r>
          </a:p>
          <a:p>
            <a:pPr lvl="0" fontAlgn="base">
              <a:lnSpc>
                <a:spcPct val="115000"/>
              </a:lnSpc>
              <a:spcAft>
                <a:spcPts val="750"/>
              </a:spcAft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Accuracy is High </a:t>
            </a:r>
          </a:p>
          <a:p>
            <a:pPr lvl="0" fontAlgn="base">
              <a:lnSpc>
                <a:spcPct val="115000"/>
              </a:lnSpc>
              <a:spcAft>
                <a:spcPts val="750"/>
              </a:spcAft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 Smart way to monitor Environment </a:t>
            </a:r>
          </a:p>
          <a:p>
            <a:pPr lvl="0" fontAlgn="base">
              <a:lnSpc>
                <a:spcPct val="115000"/>
              </a:lnSpc>
              <a:spcAft>
                <a:spcPts val="750"/>
              </a:spcAft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 The low cost and efforts are less in this system</a:t>
            </a:r>
            <a:endParaRPr lang="en-IN" sz="2800" dirty="0">
              <a:effectLst/>
              <a:latin typeface="Times New Roman" panose="02020603050405020304" pitchFamily="18" charset="0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63161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A923-FA4E-CBCA-07DF-A9978CD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>
                <a:solidFill>
                  <a:srgbClr val="FF00FF"/>
                </a:solidFill>
                <a:latin typeface="Times New Roman" panose="02020603050405020304" pitchFamily="18" charset="0"/>
              </a:rPr>
              <a:t>Application </a:t>
            </a:r>
            <a:r>
              <a:rPr lang="en-IN" i="1">
                <a:solidFill>
                  <a:srgbClr val="FF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en-IN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F431-AB6F-DFA7-A445-A47C274D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</a:rPr>
              <a:t>Public Safety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</a:rPr>
              <a:t>Agriculture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</a:rPr>
              <a:t>Aviation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</a:rPr>
              <a:t>Energy Sector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</a:rPr>
              <a:t>Urban Planning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</a:rPr>
              <a:t>Tourism and Recreation</a:t>
            </a:r>
          </a:p>
        </p:txBody>
      </p:sp>
    </p:spTree>
    <p:extLst>
      <p:ext uri="{BB962C8B-B14F-4D97-AF65-F5344CB8AC3E}">
        <p14:creationId xmlns:p14="http://schemas.microsoft.com/office/powerpoint/2010/main" val="876389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8C5B-38CD-33BB-03BA-BA69F800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cap="small" dirty="0">
                <a:solidFill>
                  <a:srgbClr val="FF00FF"/>
                </a:solidFill>
                <a:latin typeface="Times New Roman" panose="02020603050405020304" pitchFamily="18" charset="0"/>
              </a:rPr>
              <a:t>Conclusion </a:t>
            </a:r>
            <a:r>
              <a:rPr lang="en-IN" i="1" cap="small" dirty="0">
                <a:solidFill>
                  <a:srgbClr val="FF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i="1" cap="small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16AC-6808-E94E-79B8-4AA4BC69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Smart </a:t>
            </a:r>
            <a:r>
              <a:rPr lang="en-US" sz="2800" dirty="0">
                <a:latin typeface="Times New Roman" panose="02020603050405020304" pitchFamily="18" charset="0"/>
              </a:rPr>
              <a:t>environment</a:t>
            </a:r>
            <a:r>
              <a:rPr lang="en-IN" sz="2800" dirty="0">
                <a:latin typeface="Times New Roman" panose="02020603050405020304" pitchFamily="18" charset="0"/>
              </a:rPr>
              <a:t>.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The smart way to monitor the environment an efficient, low-cost embedded system is presented in this paper.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This model can be expanded to monitor the developing cities and industrial zones for pollution monitoring. 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To protect the public health from pollution, this model provides an efficient and low-cost solution for continuous monitoring of environment.</a:t>
            </a:r>
            <a:endParaRPr lang="en-I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6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F0EF-E549-260D-695B-1272EEA6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Future Scope </a:t>
            </a:r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	</a:t>
            </a:r>
            <a:endParaRPr lang="en-IN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6EDB-31CF-CFB8-DB97-F20AF28D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One can implement a few more sensors and connect it to the satellite as a global feature of this system. 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Adding more sensors to monitor other environmental parameters such as CO2, Pressure and Oxygen Sensor. 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In aircraft, navigation and the military there is a great scope of this real-time system. 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It can also be implemented in hospitals or medical institutes for the research &amp; study in “Effect of Weather on Health and Diseases”, hence to provide better precaution alerts.</a:t>
            </a:r>
            <a:endParaRPr lang="en-I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51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1B2C-2F60-5E47-4177-8B0D0AD9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3406-CF6E-7627-C6FA-9806DB6B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60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THANK YOU…….</a:t>
            </a:r>
          </a:p>
        </p:txBody>
      </p:sp>
    </p:spTree>
    <p:extLst>
      <p:ext uri="{BB962C8B-B14F-4D97-AF65-F5344CB8AC3E}">
        <p14:creationId xmlns:p14="http://schemas.microsoft.com/office/powerpoint/2010/main" val="3817218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00A3-A49D-53EB-7AAF-77979A1C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9E5-0346-38FE-1431-F0FBC691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6630"/>
            <a:ext cx="10820400" cy="4024125"/>
          </a:xfrm>
        </p:spPr>
        <p:txBody>
          <a:bodyPr>
            <a:normAutofit/>
          </a:bodyPr>
          <a:lstStyle/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IN" sz="3600" u="sng" kern="1200" dirty="0">
              <a:solidFill>
                <a:srgbClr val="FF00FF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IN" sz="36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600" u="sng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Mini-Project Title:</a:t>
            </a:r>
            <a:endParaRPr lang="en-IN" sz="4000" u="sng" dirty="0">
              <a:solidFill>
                <a:srgbClr val="002060"/>
              </a:solidFill>
              <a:effectLst/>
            </a:endParaRPr>
          </a:p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“Weather </a:t>
            </a:r>
            <a:r>
              <a:rPr lang="en-IN" sz="36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Report</a:t>
            </a:r>
            <a:r>
              <a:rPr lang="en-US" sz="36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Monitoring System Using IOT”</a:t>
            </a:r>
            <a:endParaRPr lang="en-IN" sz="4000" dirty="0">
              <a:solidFill>
                <a:srgbClr val="002060"/>
              </a:solidFill>
              <a:effectLst/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6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3654-2C86-87D0-D89B-CEFCD6FE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606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I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3600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4253-0FFF-C87B-6C32-76A4F3EE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5619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Introduction.</a:t>
            </a:r>
          </a:p>
          <a:p>
            <a:pPr>
              <a:lnSpc>
                <a:spcPct val="10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What is weather monitoring system?</a:t>
            </a:r>
          </a:p>
          <a:p>
            <a:pPr>
              <a:lnSpc>
                <a:spcPct val="10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Components &amp; Description</a:t>
            </a:r>
          </a:p>
          <a:p>
            <a:pPr>
              <a:lnSpc>
                <a:spcPct val="10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Block Diagram &amp;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IN" sz="2800" dirty="0">
                <a:latin typeface="Times New Roman" panose="02020603050405020304" pitchFamily="18" charset="0"/>
              </a:rPr>
              <a:t> Diagram</a:t>
            </a:r>
          </a:p>
          <a:p>
            <a:pPr>
              <a:lnSpc>
                <a:spcPct val="10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Working of the system</a:t>
            </a:r>
          </a:p>
          <a:p>
            <a:pPr>
              <a:lnSpc>
                <a:spcPct val="10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Advantages &amp;Application</a:t>
            </a:r>
          </a:p>
          <a:p>
            <a:pPr>
              <a:lnSpc>
                <a:spcPct val="100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Conclusion &amp; Future Scope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66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8BDC-4C37-CE21-1032-72BEFA71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442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3600" i="1" cap="small" dirty="0">
                <a:solidFill>
                  <a:srgbClr val="FF00FF"/>
                </a:solidFill>
                <a:latin typeface="Times New Roman" panose="02020603050405020304" pitchFamily="18" charset="0"/>
              </a:rPr>
              <a:t>Introduction </a:t>
            </a:r>
            <a:r>
              <a:rPr lang="en-IN" sz="3600" i="1" cap="small" dirty="0">
                <a:solidFill>
                  <a:srgbClr val="FF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3600" i="1" cap="small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057A-D8FB-A751-F3D9-2890F9FB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21455"/>
            <a:ext cx="10820400" cy="4024125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Welcome to the presentation on “Weather </a:t>
            </a:r>
            <a:r>
              <a:rPr lang="en-US" sz="2800" dirty="0" err="1">
                <a:latin typeface="Times New Roman" panose="02020603050405020304" pitchFamily="18" charset="0"/>
              </a:rPr>
              <a:t>Repoart</a:t>
            </a:r>
            <a:r>
              <a:rPr lang="en-US" sz="2800" dirty="0">
                <a:latin typeface="Times New Roman" panose="02020603050405020304" pitchFamily="18" charset="0"/>
              </a:rPr>
              <a:t> Monitoring System Using IOT</a:t>
            </a:r>
            <a:r>
              <a:rPr lang="en-US" sz="2800" i="1" dirty="0">
                <a:latin typeface="Times New Roman" panose="02020603050405020304" pitchFamily="18" charset="0"/>
              </a:rPr>
              <a:t>”.</a:t>
            </a: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US" sz="2800" i="1" dirty="0">
              <a:latin typeface="Times New Roman" panose="02020603050405020304" pitchFamily="18" charset="0"/>
            </a:endParaRPr>
          </a:p>
          <a:p>
            <a:pPr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This presentation will provide an overview of the Weather </a:t>
            </a:r>
            <a:r>
              <a:rPr lang="en-US" sz="2800" dirty="0" err="1">
                <a:latin typeface="Times New Roman" panose="02020603050405020304" pitchFamily="18" charset="0"/>
              </a:rPr>
              <a:t>Repoart</a:t>
            </a:r>
            <a:r>
              <a:rPr lang="en-US" sz="2800" dirty="0">
                <a:latin typeface="Times New Roman" panose="02020603050405020304" pitchFamily="18" charset="0"/>
              </a:rPr>
              <a:t> Monitoring System and demonstrate how </a:t>
            </a:r>
            <a:r>
              <a:rPr lang="en-US" sz="2800" i="1" dirty="0" err="1">
                <a:latin typeface="Times New Roman" panose="02020603050405020304" pitchFamily="18" charset="0"/>
              </a:rPr>
              <a:t>NodeMCU</a:t>
            </a:r>
            <a:r>
              <a:rPr lang="en-US" sz="2800" dirty="0">
                <a:latin typeface="Times New Roman" panose="02020603050405020304" pitchFamily="18" charset="0"/>
              </a:rPr>
              <a:t> can be used to implement it.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45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B94D-3F3C-8C6C-FB99-42606FF0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85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32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About weather monitoring system </a:t>
            </a:r>
            <a:r>
              <a:rPr lang="en-IN" sz="3200" i="1" dirty="0">
                <a:solidFill>
                  <a:srgbClr val="FF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3200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D961-7CE4-D4E5-3D65-D1BF60C0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Keeping Track of weather is a very critical operation.</a:t>
            </a:r>
          </a:p>
          <a:p>
            <a:pPr lvl="1"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</a:endParaRPr>
          </a:p>
          <a:p>
            <a:pPr lvl="1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A constant coordination is required between both teams to collect.</a:t>
            </a:r>
          </a:p>
          <a:p>
            <a:pPr lvl="1"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</a:endParaRPr>
          </a:p>
          <a:p>
            <a:pPr lvl="1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This data is viewed by normal public to plan their day, ships and sea route planning, fishing department, disaster relief department and more.</a:t>
            </a:r>
            <a:endParaRPr lang="en-US" sz="4400" dirty="0">
              <a:latin typeface="Times New Roman" panose="02020603050405020304" pitchFamily="18" charset="0"/>
            </a:endParaRPr>
          </a:p>
          <a:p>
            <a:pPr lvl="1"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</a:endParaRPr>
          </a:p>
          <a:p>
            <a:pPr lvl="1"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54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5D28-00EC-909C-DF71-E053C12C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645" y="72851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3600" i="1" u="sng" dirty="0">
                <a:solidFill>
                  <a:srgbClr val="FF00FF"/>
                </a:solidFill>
                <a:latin typeface="Times New Roman" panose="02020603050405020304" pitchFamily="18" charset="0"/>
              </a:rPr>
              <a:t>Components &amp; Description </a:t>
            </a:r>
            <a:r>
              <a:rPr lang="en-IN" sz="3600" i="1" u="sng" dirty="0">
                <a:solidFill>
                  <a:srgbClr val="FF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3600" i="1" u="sng" dirty="0">
              <a:solidFill>
                <a:srgbClr val="FF00FF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84D74E-1434-777F-94CA-7E8509B5A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38" y="1642821"/>
            <a:ext cx="2362200" cy="23526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D9CD06-72F5-2679-B1D2-065AF2A4A18E}"/>
              </a:ext>
            </a:extLst>
          </p:cNvPr>
          <p:cNvSpPr txBox="1"/>
          <p:nvPr/>
        </p:nvSpPr>
        <p:spPr>
          <a:xfrm>
            <a:off x="4568145" y="3683903"/>
            <a:ext cx="32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Rain Sensor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D95531-7EB0-7BE2-35D3-D38D8C144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9" r="3566" b="21121"/>
          <a:stretch/>
        </p:blipFill>
        <p:spPr>
          <a:xfrm>
            <a:off x="331967" y="1605975"/>
            <a:ext cx="2667000" cy="20201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47EAC1-9EED-EBD7-EFE0-2205335A88C4}"/>
              </a:ext>
            </a:extLst>
          </p:cNvPr>
          <p:cNvSpPr txBox="1"/>
          <p:nvPr/>
        </p:nvSpPr>
        <p:spPr>
          <a:xfrm flipH="1">
            <a:off x="308319" y="3683903"/>
            <a:ext cx="301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1" dirty="0" err="1">
                <a:solidFill>
                  <a:srgbClr val="FF00FF"/>
                </a:solidFill>
                <a:effectLst/>
                <a:latin typeface="Times New Roman" panose="02020603050405020304" pitchFamily="18" charset="0"/>
              </a:rPr>
              <a:t>NodeMCU</a:t>
            </a:r>
            <a:r>
              <a:rPr lang="en-IN" b="0" i="1" dirty="0">
                <a:solidFill>
                  <a:srgbClr val="FF00FF"/>
                </a:solidFill>
                <a:effectLst/>
                <a:latin typeface="Times New Roman" panose="02020603050405020304" pitchFamily="18" charset="0"/>
              </a:rPr>
              <a:t> ESP8266 board </a:t>
            </a:r>
            <a:endParaRPr lang="en-IN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ACC13A-3799-7301-1F38-8D2680E3C2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t="7705" r="-1211" b="-354"/>
          <a:stretch/>
        </p:blipFill>
        <p:spPr>
          <a:xfrm>
            <a:off x="9136269" y="4058701"/>
            <a:ext cx="2369931" cy="21957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FA1B53-B17A-7E58-2277-D1A1BFC35A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11575"/>
          <a:stretch/>
        </p:blipFill>
        <p:spPr>
          <a:xfrm>
            <a:off x="85725" y="4283978"/>
            <a:ext cx="2276475" cy="18259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24C58C-2FCB-B627-7F62-9100E6F79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74" y="1603033"/>
            <a:ext cx="2848196" cy="18259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400182F-ACD0-ED0F-B3AD-6CF51CDAD3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12" y="4283978"/>
            <a:ext cx="2698397" cy="202019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E212262-7E67-2EE9-7743-3BCB684EA86F}"/>
              </a:ext>
            </a:extLst>
          </p:cNvPr>
          <p:cNvSpPr txBox="1"/>
          <p:nvPr/>
        </p:nvSpPr>
        <p:spPr>
          <a:xfrm>
            <a:off x="188259" y="6304168"/>
            <a:ext cx="21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LDR sensor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78A73C-0B34-DB69-CF54-DC99A5BA48D3}"/>
              </a:ext>
            </a:extLst>
          </p:cNvPr>
          <p:cNvSpPr txBox="1"/>
          <p:nvPr/>
        </p:nvSpPr>
        <p:spPr>
          <a:xfrm>
            <a:off x="4231938" y="6298367"/>
            <a:ext cx="2698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1" dirty="0">
                <a:solidFill>
                  <a:srgbClr val="FF00FF"/>
                </a:solidFill>
                <a:effectLst/>
                <a:latin typeface="Times New Roman" panose="02020603050405020304" pitchFamily="18" charset="0"/>
              </a:rPr>
              <a:t>DHT11 sensor(</a:t>
            </a:r>
            <a:r>
              <a:rPr lang="en-IN" sz="14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Temperature &amp; Humidity Sensor</a:t>
            </a:r>
            <a:r>
              <a:rPr lang="en-IN" sz="1400" b="0" i="1" dirty="0">
                <a:solidFill>
                  <a:srgbClr val="FF00FF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IN" sz="1400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F606C0-3EA7-0D5E-06B1-AC4B0B858FC6}"/>
              </a:ext>
            </a:extLst>
          </p:cNvPr>
          <p:cNvSpPr txBox="1"/>
          <p:nvPr/>
        </p:nvSpPr>
        <p:spPr>
          <a:xfrm>
            <a:off x="9395011" y="6307397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Breadboard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6FA029-24B0-588A-BB28-318C2A079128}"/>
              </a:ext>
            </a:extLst>
          </p:cNvPr>
          <p:cNvSpPr txBox="1"/>
          <p:nvPr/>
        </p:nvSpPr>
        <p:spPr>
          <a:xfrm>
            <a:off x="9269506" y="3683903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LCD Display</a:t>
            </a:r>
          </a:p>
        </p:txBody>
      </p:sp>
    </p:spTree>
    <p:extLst>
      <p:ext uri="{BB962C8B-B14F-4D97-AF65-F5344CB8AC3E}">
        <p14:creationId xmlns:p14="http://schemas.microsoft.com/office/powerpoint/2010/main" val="535641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44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478E-2C79-18BE-DB02-0708C30E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0" y="576117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32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Blynk application displaying result </a:t>
            </a:r>
            <a:r>
              <a:rPr lang="en-IN" sz="3200" i="1" dirty="0">
                <a:solidFill>
                  <a:srgbClr val="FF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en-IN" sz="3200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A6D35-219D-1681-7F0F-F7E8BBC49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70" y="4038600"/>
            <a:ext cx="2240090" cy="2819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5FDE27-DE8B-C803-91CB-ACC91C81D96C}"/>
              </a:ext>
            </a:extLst>
          </p:cNvPr>
          <p:cNvSpPr txBox="1"/>
          <p:nvPr/>
        </p:nvSpPr>
        <p:spPr>
          <a:xfrm>
            <a:off x="2485727" y="1406181"/>
            <a:ext cx="95304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b="0" i="0" dirty="0">
                <a:effectLst/>
                <a:latin typeface="Söhne"/>
              </a:rPr>
              <a:t> i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s a platform that allows you to build mobile applications for controlling and monitoring your hardware projects.</a:t>
            </a:r>
          </a:p>
          <a:p>
            <a:pPr>
              <a:buClr>
                <a:srgbClr val="FF00FF"/>
              </a:buClr>
            </a:pPr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It provides a drag-and-drop interface that enables you to create a user interface for your IoT (Internet of Things) projects without the need for extensive programming knowledge.</a:t>
            </a:r>
          </a:p>
          <a:p>
            <a:pPr marL="285750" indent="-285750"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The platform supports a wide range of hardware devices and development boards, including Arduino, Raspberry Pi, </a:t>
            </a:r>
            <a:r>
              <a:rPr lang="en-US" b="0" i="0" dirty="0">
                <a:solidFill>
                  <a:srgbClr val="FF00FF"/>
                </a:solidFill>
                <a:effectLst/>
                <a:latin typeface="Times New Roman" panose="02020603050405020304" pitchFamily="18" charset="0"/>
              </a:rPr>
              <a:t>ESP8266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, and more.</a:t>
            </a:r>
          </a:p>
          <a:p>
            <a:pPr marL="285750" indent="-285750"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F00FF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8DD50-8F44-FAB8-EBC3-B49B2A60E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55" y="4038600"/>
            <a:ext cx="2240089" cy="281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2C945-F2F6-CA3E-E75C-E9697D363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04" y="4038600"/>
            <a:ext cx="231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BC49-60C5-97FE-16A2-D24EA0AE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0129C-5194-4B76-DC77-766A03112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89" y="2292676"/>
            <a:ext cx="7242923" cy="32270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924A5-03B1-88BA-6861-87D552B59EEF}"/>
              </a:ext>
            </a:extLst>
          </p:cNvPr>
          <p:cNvSpPr txBox="1"/>
          <p:nvPr/>
        </p:nvSpPr>
        <p:spPr>
          <a:xfrm>
            <a:off x="3666565" y="5934635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FF"/>
                </a:solidFill>
                <a:latin typeface="Times New Roman" panose="02020603050405020304" pitchFamily="18" charset="0"/>
              </a:rPr>
              <a:t>Fig: Block Diagram </a:t>
            </a:r>
            <a:r>
              <a:rPr lang="en-IN" b="1" i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NodeMCU</a:t>
            </a:r>
            <a:endParaRPr lang="en-IN" b="1" i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7C3AF-1016-2776-7B90-87E75F17EBC0}"/>
              </a:ext>
            </a:extLst>
          </p:cNvPr>
          <p:cNvSpPr/>
          <p:nvPr/>
        </p:nvSpPr>
        <p:spPr>
          <a:xfrm>
            <a:off x="2092751" y="3429000"/>
            <a:ext cx="2337847" cy="92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FC8C3-9C0E-A8E8-6D60-365FA34CD727}"/>
              </a:ext>
            </a:extLst>
          </p:cNvPr>
          <p:cNvSpPr/>
          <p:nvPr/>
        </p:nvSpPr>
        <p:spPr>
          <a:xfrm>
            <a:off x="4006392" y="3223967"/>
            <a:ext cx="517268" cy="527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1FF726-2AE5-B843-D12A-C35842F8EB14}"/>
              </a:ext>
            </a:extLst>
          </p:cNvPr>
          <p:cNvCxnSpPr/>
          <p:nvPr/>
        </p:nvCxnSpPr>
        <p:spPr>
          <a:xfrm>
            <a:off x="6853287" y="2733773"/>
            <a:ext cx="612742" cy="0"/>
          </a:xfrm>
          <a:prstGeom prst="straightConnector1">
            <a:avLst/>
          </a:prstGeom>
          <a:ln>
            <a:solidFill>
              <a:srgbClr val="66FFFF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2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B404-1D57-DF80-CE69-577B2F07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Circuit diagram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B46F82-ABA4-5772-B282-560C1690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4"/>
          <a:stretch/>
        </p:blipFill>
        <p:spPr>
          <a:xfrm>
            <a:off x="2021840" y="1808479"/>
            <a:ext cx="7487919" cy="45206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7E1FD-C474-2645-A99E-B3D8BA148826}"/>
              </a:ext>
            </a:extLst>
          </p:cNvPr>
          <p:cNvSpPr txBox="1"/>
          <p:nvPr/>
        </p:nvSpPr>
        <p:spPr>
          <a:xfrm>
            <a:off x="3594847" y="6445624"/>
            <a:ext cx="507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FF00FF"/>
                </a:solidFill>
                <a:latin typeface="Times New Roman" panose="02020603050405020304" pitchFamily="18" charset="0"/>
              </a:rPr>
              <a:t>          Fig: 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4217893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MIni_Project</Template>
  <TotalTime>329</TotalTime>
  <Words>585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Söhne</vt:lpstr>
      <vt:lpstr>Times New Roman</vt:lpstr>
      <vt:lpstr>Wingdings</vt:lpstr>
      <vt:lpstr>Vapor Trail</vt:lpstr>
      <vt:lpstr>Visvesvaraya technological university - belagavi  </vt:lpstr>
      <vt:lpstr>PowerPoint Presentation</vt:lpstr>
      <vt:lpstr>CONTENTs </vt:lpstr>
      <vt:lpstr>Introduction </vt:lpstr>
      <vt:lpstr>About weather monitoring system </vt:lpstr>
      <vt:lpstr>Components &amp; Description </vt:lpstr>
      <vt:lpstr>Blynk application displaying result  </vt:lpstr>
      <vt:lpstr>Block diagram</vt:lpstr>
      <vt:lpstr>Circuit diagram </vt:lpstr>
      <vt:lpstr>Working of the system </vt:lpstr>
      <vt:lpstr>OUTPUT </vt:lpstr>
      <vt:lpstr>Advantages: </vt:lpstr>
      <vt:lpstr>Application  </vt:lpstr>
      <vt:lpstr>Conclusion </vt:lpstr>
      <vt:lpstr>Future Scope 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 NINGARAJA</dc:creator>
  <cp:lastModifiedBy>D B NINGARAJA</cp:lastModifiedBy>
  <cp:revision>68</cp:revision>
  <dcterms:created xsi:type="dcterms:W3CDTF">2023-06-12T08:01:43Z</dcterms:created>
  <dcterms:modified xsi:type="dcterms:W3CDTF">2023-06-14T09:21:32Z</dcterms:modified>
</cp:coreProperties>
</file>