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3" r:id="rId6"/>
    <p:sldId id="301" r:id="rId7"/>
    <p:sldId id="304" r:id="rId8"/>
    <p:sldId id="305" r:id="rId9"/>
    <p:sldId id="307" r:id="rId10"/>
    <p:sldId id="308" r:id="rId11"/>
    <p:sldId id="30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EFAC478-8C3E-4FE5-9EE3-D570F9B7660E}">
          <p14:sldIdLst>
            <p14:sldId id="298"/>
            <p14:sldId id="303"/>
            <p14:sldId id="301"/>
            <p14:sldId id="304"/>
            <p14:sldId id="305"/>
            <p14:sldId id="307"/>
            <p14:sldId id="308"/>
            <p14:sldId id="3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8" autoAdjust="0"/>
    <p:restoredTop sz="94619" autoAdjust="0"/>
  </p:normalViewPr>
  <p:slideViewPr>
    <p:cSldViewPr snapToGrid="0">
      <p:cViewPr varScale="1">
        <p:scale>
          <a:sx n="78" d="100"/>
          <a:sy n="78" d="100"/>
        </p:scale>
        <p:origin x="64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4E611E-71C2-417E-87EE-E417C0DB0558}"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89498499-B845-4AC2-A45D-43DE47DA4791}">
      <dgm:prSet phldrT="[Text]"/>
      <dgm:spPr/>
      <dgm:t>
        <a:bodyPr/>
        <a:lstStyle/>
        <a:p>
          <a:r>
            <a:rPr lang="en-US" dirty="0"/>
            <a:t>Design Model</a:t>
          </a:r>
        </a:p>
      </dgm:t>
    </dgm:pt>
    <dgm:pt modelId="{9B6F4253-F0E7-412A-A85E-D8D1ABAF15A3}" type="parTrans" cxnId="{13F8895E-1CED-4287-88E5-CBB8FA73EE53}">
      <dgm:prSet/>
      <dgm:spPr/>
      <dgm:t>
        <a:bodyPr/>
        <a:lstStyle/>
        <a:p>
          <a:endParaRPr lang="en-US"/>
        </a:p>
      </dgm:t>
    </dgm:pt>
    <dgm:pt modelId="{AF949BAC-DAF9-49E3-A897-CE547C9601F8}" type="sibTrans" cxnId="{13F8895E-1CED-4287-88E5-CBB8FA73EE53}">
      <dgm:prSet/>
      <dgm:spPr/>
      <dgm:t>
        <a:bodyPr/>
        <a:lstStyle/>
        <a:p>
          <a:endParaRPr lang="en-US"/>
        </a:p>
      </dgm:t>
    </dgm:pt>
    <dgm:pt modelId="{CD540CCF-CE94-4407-9932-7CBF63ECE647}">
      <dgm:prSet phldrT="[Text]"/>
      <dgm:spPr/>
      <dgm:t>
        <a:bodyPr/>
        <a:lstStyle/>
        <a:p>
          <a:r>
            <a:rPr lang="en-IN"/>
            <a:t>Architecture Model</a:t>
          </a:r>
          <a:endParaRPr lang="en-US"/>
        </a:p>
      </dgm:t>
    </dgm:pt>
    <dgm:pt modelId="{9C39E7CA-E33F-48E3-807D-25BFB68ECADB}" type="parTrans" cxnId="{CE466B8D-43DD-4E9A-8DFD-08346BA24B2A}">
      <dgm:prSet/>
      <dgm:spPr/>
      <dgm:t>
        <a:bodyPr/>
        <a:lstStyle/>
        <a:p>
          <a:endParaRPr lang="en-US"/>
        </a:p>
      </dgm:t>
    </dgm:pt>
    <dgm:pt modelId="{537E6BA5-EB98-4495-93A4-76B59A65DFCB}" type="sibTrans" cxnId="{CE466B8D-43DD-4E9A-8DFD-08346BA24B2A}">
      <dgm:prSet/>
      <dgm:spPr/>
      <dgm:t>
        <a:bodyPr/>
        <a:lstStyle/>
        <a:p>
          <a:endParaRPr lang="en-US"/>
        </a:p>
      </dgm:t>
    </dgm:pt>
    <dgm:pt modelId="{8562C8B8-CD04-4AFF-A5B2-3EB1D3C1951E}">
      <dgm:prSet phldrT="[Text]"/>
      <dgm:spPr/>
      <dgm:t>
        <a:bodyPr/>
        <a:lstStyle/>
        <a:p>
          <a:r>
            <a:rPr lang="en-US"/>
            <a:t>Data Preparation </a:t>
          </a:r>
        </a:p>
      </dgm:t>
    </dgm:pt>
    <dgm:pt modelId="{CA8B2205-EC3A-4CDE-98C0-30AB0984C862}" type="parTrans" cxnId="{4D794E6C-CD9F-465E-8E09-E4D8B37D6FDD}">
      <dgm:prSet/>
      <dgm:spPr/>
      <dgm:t>
        <a:bodyPr/>
        <a:lstStyle/>
        <a:p>
          <a:endParaRPr lang="en-US"/>
        </a:p>
      </dgm:t>
    </dgm:pt>
    <dgm:pt modelId="{D25109BB-C51E-409B-B555-F8E590E1A173}" type="sibTrans" cxnId="{4D794E6C-CD9F-465E-8E09-E4D8B37D6FDD}">
      <dgm:prSet/>
      <dgm:spPr/>
      <dgm:t>
        <a:bodyPr/>
        <a:lstStyle/>
        <a:p>
          <a:endParaRPr lang="en-US"/>
        </a:p>
      </dgm:t>
    </dgm:pt>
    <dgm:pt modelId="{C014A57D-C6E8-4AAB-A060-D5F6BCA37637}">
      <dgm:prSet phldrT="[Text]"/>
      <dgm:spPr/>
      <dgm:t>
        <a:bodyPr/>
        <a:lstStyle/>
        <a:p>
          <a:r>
            <a:rPr lang="en-US"/>
            <a:t>Model </a:t>
          </a:r>
          <a:r>
            <a:rPr lang="en-IN"/>
            <a:t>Development </a:t>
          </a:r>
          <a:endParaRPr lang="en-US"/>
        </a:p>
      </dgm:t>
    </dgm:pt>
    <dgm:pt modelId="{A328A720-D00E-4D2E-9468-B47251E230F7}" type="parTrans" cxnId="{CD7952E1-51EA-456B-929E-A2931EB75E3B}">
      <dgm:prSet/>
      <dgm:spPr/>
      <dgm:t>
        <a:bodyPr/>
        <a:lstStyle/>
        <a:p>
          <a:endParaRPr lang="en-US"/>
        </a:p>
      </dgm:t>
    </dgm:pt>
    <dgm:pt modelId="{A619BE21-A747-4D07-B7DA-1D0B35A5D68E}" type="sibTrans" cxnId="{CD7952E1-51EA-456B-929E-A2931EB75E3B}">
      <dgm:prSet/>
      <dgm:spPr/>
      <dgm:t>
        <a:bodyPr/>
        <a:lstStyle/>
        <a:p>
          <a:endParaRPr lang="en-US"/>
        </a:p>
      </dgm:t>
    </dgm:pt>
    <dgm:pt modelId="{B8BC9F60-93FD-485B-A81C-7DCD50DC3881}">
      <dgm:prSet phldrT="[Text]"/>
      <dgm:spPr/>
      <dgm:t>
        <a:bodyPr/>
        <a:lstStyle/>
        <a:p>
          <a:r>
            <a:rPr lang="en-US"/>
            <a:t>analyze model</a:t>
          </a:r>
        </a:p>
      </dgm:t>
    </dgm:pt>
    <dgm:pt modelId="{A9B4C663-805F-45F1-808D-4CA6F4A642BE}" type="parTrans" cxnId="{7D4B440A-2ADC-43CB-B508-1BE7D2C45BFF}">
      <dgm:prSet/>
      <dgm:spPr/>
      <dgm:t>
        <a:bodyPr/>
        <a:lstStyle/>
        <a:p>
          <a:endParaRPr lang="en-US"/>
        </a:p>
      </dgm:t>
    </dgm:pt>
    <dgm:pt modelId="{33CED1FC-237A-4ADD-9110-44F53CA8DD74}" type="sibTrans" cxnId="{7D4B440A-2ADC-43CB-B508-1BE7D2C45BFF}">
      <dgm:prSet/>
      <dgm:spPr/>
      <dgm:t>
        <a:bodyPr/>
        <a:lstStyle/>
        <a:p>
          <a:endParaRPr lang="en-US"/>
        </a:p>
      </dgm:t>
    </dgm:pt>
    <dgm:pt modelId="{1757B1B9-C856-406F-8738-AF3FCCED7E84}">
      <dgm:prSet phldrT="[Text]"/>
      <dgm:spPr/>
      <dgm:t>
        <a:bodyPr/>
        <a:lstStyle/>
        <a:p>
          <a:r>
            <a:rPr lang="en-US"/>
            <a:t>User </a:t>
          </a:r>
          <a:r>
            <a:rPr lang="en-IN"/>
            <a:t>interface Design</a:t>
          </a:r>
          <a:endParaRPr lang="en-US"/>
        </a:p>
      </dgm:t>
    </dgm:pt>
    <dgm:pt modelId="{9CA5B989-D8DD-4D2C-B7C5-D5317127031D}" type="parTrans" cxnId="{C8B7C9AE-5E8A-4CB1-82D6-FDD3658D93A3}">
      <dgm:prSet/>
      <dgm:spPr/>
      <dgm:t>
        <a:bodyPr/>
        <a:lstStyle/>
        <a:p>
          <a:endParaRPr lang="en-US"/>
        </a:p>
      </dgm:t>
    </dgm:pt>
    <dgm:pt modelId="{E1F0745C-80E5-4E26-8653-3FD508814A25}" type="sibTrans" cxnId="{C8B7C9AE-5E8A-4CB1-82D6-FDD3658D93A3}">
      <dgm:prSet/>
      <dgm:spPr/>
      <dgm:t>
        <a:bodyPr/>
        <a:lstStyle/>
        <a:p>
          <a:endParaRPr lang="en-US"/>
        </a:p>
      </dgm:t>
    </dgm:pt>
    <dgm:pt modelId="{B061CC9E-CF2F-431A-857C-FB77105DD357}">
      <dgm:prSet phldrT="[Text]"/>
      <dgm:spPr/>
      <dgm:t>
        <a:bodyPr/>
        <a:lstStyle/>
        <a:p>
          <a:r>
            <a:rPr lang="en-US"/>
            <a:t>Continuous </a:t>
          </a:r>
          <a:r>
            <a:rPr lang="en-IN"/>
            <a:t>improvements</a:t>
          </a:r>
          <a:endParaRPr lang="en-US"/>
        </a:p>
      </dgm:t>
    </dgm:pt>
    <dgm:pt modelId="{E1488EB1-E596-47E8-B6B2-E2647BA652D8}" type="parTrans" cxnId="{C88E7E14-9248-4863-BC9F-01C79587FEFE}">
      <dgm:prSet/>
      <dgm:spPr/>
      <dgm:t>
        <a:bodyPr/>
        <a:lstStyle/>
        <a:p>
          <a:endParaRPr lang="en-US"/>
        </a:p>
      </dgm:t>
    </dgm:pt>
    <dgm:pt modelId="{BB7566AC-3A83-447F-BA2A-382B27004D25}" type="sibTrans" cxnId="{C88E7E14-9248-4863-BC9F-01C79587FEFE}">
      <dgm:prSet/>
      <dgm:spPr/>
      <dgm:t>
        <a:bodyPr/>
        <a:lstStyle/>
        <a:p>
          <a:endParaRPr lang="en-US"/>
        </a:p>
      </dgm:t>
    </dgm:pt>
    <dgm:pt modelId="{FE49B251-209A-4720-B85D-6EBA9846FE6A}">
      <dgm:prSet phldrT="[Text]"/>
      <dgm:spPr/>
      <dgm:t>
        <a:bodyPr/>
        <a:lstStyle/>
        <a:p>
          <a:r>
            <a:rPr lang="en-US"/>
            <a:t>model </a:t>
          </a:r>
          <a:r>
            <a:rPr lang="en-IN"/>
            <a:t>Deployment </a:t>
          </a:r>
          <a:endParaRPr lang="en-US"/>
        </a:p>
      </dgm:t>
    </dgm:pt>
    <dgm:pt modelId="{C3D8926F-8E64-4F4B-B76F-7ED85EC86774}" type="parTrans" cxnId="{410C907B-BC41-432B-ADB0-FECAD8536CA7}">
      <dgm:prSet/>
      <dgm:spPr/>
      <dgm:t>
        <a:bodyPr/>
        <a:lstStyle/>
        <a:p>
          <a:endParaRPr lang="en-US"/>
        </a:p>
      </dgm:t>
    </dgm:pt>
    <dgm:pt modelId="{9F5E7D7E-334E-44F1-8C4E-17F3E51F07CC}" type="sibTrans" cxnId="{410C907B-BC41-432B-ADB0-FECAD8536CA7}">
      <dgm:prSet/>
      <dgm:spPr/>
      <dgm:t>
        <a:bodyPr/>
        <a:lstStyle/>
        <a:p>
          <a:endParaRPr lang="en-US"/>
        </a:p>
      </dgm:t>
    </dgm:pt>
    <dgm:pt modelId="{D1CEB3C0-C4C4-4655-A6AC-F35978D1AE9A}" type="pres">
      <dgm:prSet presAssocID="{284E611E-71C2-417E-87EE-E417C0DB0558}" presName="Name0" presStyleCnt="0">
        <dgm:presLayoutVars>
          <dgm:dir/>
          <dgm:resizeHandles val="exact"/>
        </dgm:presLayoutVars>
      </dgm:prSet>
      <dgm:spPr/>
    </dgm:pt>
    <dgm:pt modelId="{36C734BA-3EF8-4221-B8CB-FD7E3B07172F}" type="pres">
      <dgm:prSet presAssocID="{89498499-B845-4AC2-A45D-43DE47DA4791}" presName="node" presStyleLbl="node1" presStyleIdx="0" presStyleCnt="8">
        <dgm:presLayoutVars>
          <dgm:bulletEnabled val="1"/>
        </dgm:presLayoutVars>
      </dgm:prSet>
      <dgm:spPr/>
    </dgm:pt>
    <dgm:pt modelId="{3EF3EE39-1F50-42DE-B74B-8EB0BC193978}" type="pres">
      <dgm:prSet presAssocID="{AF949BAC-DAF9-49E3-A897-CE547C9601F8}" presName="sibTrans" presStyleLbl="sibTrans1D1" presStyleIdx="0" presStyleCnt="7"/>
      <dgm:spPr/>
    </dgm:pt>
    <dgm:pt modelId="{BB6F4FF4-1CF6-4A47-A727-46D1884E3F36}" type="pres">
      <dgm:prSet presAssocID="{AF949BAC-DAF9-49E3-A897-CE547C9601F8}" presName="connectorText" presStyleLbl="sibTrans1D1" presStyleIdx="0" presStyleCnt="7"/>
      <dgm:spPr/>
    </dgm:pt>
    <dgm:pt modelId="{34CF4EAA-9891-4CC1-8003-BD625F8C302A}" type="pres">
      <dgm:prSet presAssocID="{CD540CCF-CE94-4407-9932-7CBF63ECE647}" presName="node" presStyleLbl="node1" presStyleIdx="1" presStyleCnt="8">
        <dgm:presLayoutVars>
          <dgm:bulletEnabled val="1"/>
        </dgm:presLayoutVars>
      </dgm:prSet>
      <dgm:spPr/>
    </dgm:pt>
    <dgm:pt modelId="{8F162F8C-B687-4900-8F0F-6AD73E26382B}" type="pres">
      <dgm:prSet presAssocID="{537E6BA5-EB98-4495-93A4-76B59A65DFCB}" presName="sibTrans" presStyleLbl="sibTrans1D1" presStyleIdx="1" presStyleCnt="7"/>
      <dgm:spPr/>
    </dgm:pt>
    <dgm:pt modelId="{619D80B8-C104-46FB-A730-8C90AE4BD5AC}" type="pres">
      <dgm:prSet presAssocID="{537E6BA5-EB98-4495-93A4-76B59A65DFCB}" presName="connectorText" presStyleLbl="sibTrans1D1" presStyleIdx="1" presStyleCnt="7"/>
      <dgm:spPr/>
    </dgm:pt>
    <dgm:pt modelId="{27AACB5C-6A25-43CF-933A-7BB5471B2689}" type="pres">
      <dgm:prSet presAssocID="{8562C8B8-CD04-4AFF-A5B2-3EB1D3C1951E}" presName="node" presStyleLbl="node1" presStyleIdx="2" presStyleCnt="8">
        <dgm:presLayoutVars>
          <dgm:bulletEnabled val="1"/>
        </dgm:presLayoutVars>
      </dgm:prSet>
      <dgm:spPr/>
    </dgm:pt>
    <dgm:pt modelId="{C6E4490F-2388-403B-8F04-273AC8E7EB61}" type="pres">
      <dgm:prSet presAssocID="{D25109BB-C51E-409B-B555-F8E590E1A173}" presName="sibTrans" presStyleLbl="sibTrans1D1" presStyleIdx="2" presStyleCnt="7"/>
      <dgm:spPr/>
    </dgm:pt>
    <dgm:pt modelId="{B21C3277-A0BD-4025-ACF0-F7F9DDE6E56C}" type="pres">
      <dgm:prSet presAssocID="{D25109BB-C51E-409B-B555-F8E590E1A173}" presName="connectorText" presStyleLbl="sibTrans1D1" presStyleIdx="2" presStyleCnt="7"/>
      <dgm:spPr/>
    </dgm:pt>
    <dgm:pt modelId="{F33E99E5-64BF-4C39-974D-26B4F3511471}" type="pres">
      <dgm:prSet presAssocID="{C014A57D-C6E8-4AAB-A060-D5F6BCA37637}" presName="node" presStyleLbl="node1" presStyleIdx="3" presStyleCnt="8">
        <dgm:presLayoutVars>
          <dgm:bulletEnabled val="1"/>
        </dgm:presLayoutVars>
      </dgm:prSet>
      <dgm:spPr/>
    </dgm:pt>
    <dgm:pt modelId="{A372726A-DE74-4D56-A23F-6E254CF92D01}" type="pres">
      <dgm:prSet presAssocID="{A619BE21-A747-4D07-B7DA-1D0B35A5D68E}" presName="sibTrans" presStyleLbl="sibTrans1D1" presStyleIdx="3" presStyleCnt="7"/>
      <dgm:spPr/>
    </dgm:pt>
    <dgm:pt modelId="{19152429-44A4-4483-A7FC-73DB2DCFDBC4}" type="pres">
      <dgm:prSet presAssocID="{A619BE21-A747-4D07-B7DA-1D0B35A5D68E}" presName="connectorText" presStyleLbl="sibTrans1D1" presStyleIdx="3" presStyleCnt="7"/>
      <dgm:spPr/>
    </dgm:pt>
    <dgm:pt modelId="{5AB89973-0590-4526-9968-531CA9E7856F}" type="pres">
      <dgm:prSet presAssocID="{B8BC9F60-93FD-485B-A81C-7DCD50DC3881}" presName="node" presStyleLbl="node1" presStyleIdx="4" presStyleCnt="8">
        <dgm:presLayoutVars>
          <dgm:bulletEnabled val="1"/>
        </dgm:presLayoutVars>
      </dgm:prSet>
      <dgm:spPr/>
    </dgm:pt>
    <dgm:pt modelId="{2E686102-57EB-452A-B4D5-481B1047A190}" type="pres">
      <dgm:prSet presAssocID="{33CED1FC-237A-4ADD-9110-44F53CA8DD74}" presName="sibTrans" presStyleLbl="sibTrans1D1" presStyleIdx="4" presStyleCnt="7"/>
      <dgm:spPr/>
    </dgm:pt>
    <dgm:pt modelId="{CFB3AC06-2BA8-4C61-9BC1-83B863B91F24}" type="pres">
      <dgm:prSet presAssocID="{33CED1FC-237A-4ADD-9110-44F53CA8DD74}" presName="connectorText" presStyleLbl="sibTrans1D1" presStyleIdx="4" presStyleCnt="7"/>
      <dgm:spPr/>
    </dgm:pt>
    <dgm:pt modelId="{E45F69F6-5E9F-4A80-BE64-EC859B576C00}" type="pres">
      <dgm:prSet presAssocID="{1757B1B9-C856-406F-8738-AF3FCCED7E84}" presName="node" presStyleLbl="node1" presStyleIdx="5" presStyleCnt="8">
        <dgm:presLayoutVars>
          <dgm:bulletEnabled val="1"/>
        </dgm:presLayoutVars>
      </dgm:prSet>
      <dgm:spPr/>
    </dgm:pt>
    <dgm:pt modelId="{81410918-6188-4FFB-8FDE-0DC79E807AC2}" type="pres">
      <dgm:prSet presAssocID="{E1F0745C-80E5-4E26-8653-3FD508814A25}" presName="sibTrans" presStyleLbl="sibTrans1D1" presStyleIdx="5" presStyleCnt="7"/>
      <dgm:spPr/>
    </dgm:pt>
    <dgm:pt modelId="{AA6C7A9D-4322-457D-91EA-00318AC23C95}" type="pres">
      <dgm:prSet presAssocID="{E1F0745C-80E5-4E26-8653-3FD508814A25}" presName="connectorText" presStyleLbl="sibTrans1D1" presStyleIdx="5" presStyleCnt="7"/>
      <dgm:spPr/>
    </dgm:pt>
    <dgm:pt modelId="{1EF37E41-A61C-4DCE-87C8-7EC7A0077DF0}" type="pres">
      <dgm:prSet presAssocID="{B061CC9E-CF2F-431A-857C-FB77105DD357}" presName="node" presStyleLbl="node1" presStyleIdx="6" presStyleCnt="8">
        <dgm:presLayoutVars>
          <dgm:bulletEnabled val="1"/>
        </dgm:presLayoutVars>
      </dgm:prSet>
      <dgm:spPr/>
    </dgm:pt>
    <dgm:pt modelId="{B3CFBDB6-05CE-42A6-B07E-DDA12B6DB049}" type="pres">
      <dgm:prSet presAssocID="{BB7566AC-3A83-447F-BA2A-382B27004D25}" presName="sibTrans" presStyleLbl="sibTrans1D1" presStyleIdx="6" presStyleCnt="7"/>
      <dgm:spPr/>
    </dgm:pt>
    <dgm:pt modelId="{28930DE3-83A9-4CF2-A91B-CA6431A493D7}" type="pres">
      <dgm:prSet presAssocID="{BB7566AC-3A83-447F-BA2A-382B27004D25}" presName="connectorText" presStyleLbl="sibTrans1D1" presStyleIdx="6" presStyleCnt="7"/>
      <dgm:spPr/>
    </dgm:pt>
    <dgm:pt modelId="{6B81C92E-63EF-4C48-8098-F1F3318006B1}" type="pres">
      <dgm:prSet presAssocID="{FE49B251-209A-4720-B85D-6EBA9846FE6A}" presName="node" presStyleLbl="node1" presStyleIdx="7" presStyleCnt="8">
        <dgm:presLayoutVars>
          <dgm:bulletEnabled val="1"/>
        </dgm:presLayoutVars>
      </dgm:prSet>
      <dgm:spPr/>
    </dgm:pt>
  </dgm:ptLst>
  <dgm:cxnLst>
    <dgm:cxn modelId="{7D4B440A-2ADC-43CB-B508-1BE7D2C45BFF}" srcId="{284E611E-71C2-417E-87EE-E417C0DB0558}" destId="{B8BC9F60-93FD-485B-A81C-7DCD50DC3881}" srcOrd="4" destOrd="0" parTransId="{A9B4C663-805F-45F1-808D-4CA6F4A642BE}" sibTransId="{33CED1FC-237A-4ADD-9110-44F53CA8DD74}"/>
    <dgm:cxn modelId="{3F94600C-50F4-453D-86C8-9989E1A21DBC}" type="presOf" srcId="{B8BC9F60-93FD-485B-A81C-7DCD50DC3881}" destId="{5AB89973-0590-4526-9968-531CA9E7856F}" srcOrd="0" destOrd="0" presId="urn:microsoft.com/office/officeart/2005/8/layout/bProcess3"/>
    <dgm:cxn modelId="{3C0AAA0E-B08A-466B-8BA6-58DA83126567}" type="presOf" srcId="{8562C8B8-CD04-4AFF-A5B2-3EB1D3C1951E}" destId="{27AACB5C-6A25-43CF-933A-7BB5471B2689}" srcOrd="0" destOrd="0" presId="urn:microsoft.com/office/officeart/2005/8/layout/bProcess3"/>
    <dgm:cxn modelId="{76F5B20E-58CF-44F5-B456-9A120DA9F169}" type="presOf" srcId="{CD540CCF-CE94-4407-9932-7CBF63ECE647}" destId="{34CF4EAA-9891-4CC1-8003-BD625F8C302A}" srcOrd="0" destOrd="0" presId="urn:microsoft.com/office/officeart/2005/8/layout/bProcess3"/>
    <dgm:cxn modelId="{C88E7E14-9248-4863-BC9F-01C79587FEFE}" srcId="{284E611E-71C2-417E-87EE-E417C0DB0558}" destId="{B061CC9E-CF2F-431A-857C-FB77105DD357}" srcOrd="6" destOrd="0" parTransId="{E1488EB1-E596-47E8-B6B2-E2647BA652D8}" sibTransId="{BB7566AC-3A83-447F-BA2A-382B27004D25}"/>
    <dgm:cxn modelId="{F4206E20-4F61-4FC3-9BBC-9F3F77989BA3}" type="presOf" srcId="{BB7566AC-3A83-447F-BA2A-382B27004D25}" destId="{28930DE3-83A9-4CF2-A91B-CA6431A493D7}" srcOrd="1" destOrd="0" presId="urn:microsoft.com/office/officeart/2005/8/layout/bProcess3"/>
    <dgm:cxn modelId="{0F5A6626-FCE1-4833-80A8-3447339ABA5C}" type="presOf" srcId="{E1F0745C-80E5-4E26-8653-3FD508814A25}" destId="{AA6C7A9D-4322-457D-91EA-00318AC23C95}" srcOrd="1" destOrd="0" presId="urn:microsoft.com/office/officeart/2005/8/layout/bProcess3"/>
    <dgm:cxn modelId="{0C06005D-7193-44BE-AA27-5BC853CAB7B8}" type="presOf" srcId="{284E611E-71C2-417E-87EE-E417C0DB0558}" destId="{D1CEB3C0-C4C4-4655-A6AC-F35978D1AE9A}" srcOrd="0" destOrd="0" presId="urn:microsoft.com/office/officeart/2005/8/layout/bProcess3"/>
    <dgm:cxn modelId="{13F8895E-1CED-4287-88E5-CBB8FA73EE53}" srcId="{284E611E-71C2-417E-87EE-E417C0DB0558}" destId="{89498499-B845-4AC2-A45D-43DE47DA4791}" srcOrd="0" destOrd="0" parTransId="{9B6F4253-F0E7-412A-A85E-D8D1ABAF15A3}" sibTransId="{AF949BAC-DAF9-49E3-A897-CE547C9601F8}"/>
    <dgm:cxn modelId="{E510C462-BCB5-47DC-9238-90FFE5CA8EBC}" type="presOf" srcId="{BB7566AC-3A83-447F-BA2A-382B27004D25}" destId="{B3CFBDB6-05CE-42A6-B07E-DDA12B6DB049}" srcOrd="0" destOrd="0" presId="urn:microsoft.com/office/officeart/2005/8/layout/bProcess3"/>
    <dgm:cxn modelId="{648EAB43-0605-4C5F-8336-C92915568768}" type="presOf" srcId="{AF949BAC-DAF9-49E3-A897-CE547C9601F8}" destId="{3EF3EE39-1F50-42DE-B74B-8EB0BC193978}" srcOrd="0" destOrd="0" presId="urn:microsoft.com/office/officeart/2005/8/layout/bProcess3"/>
    <dgm:cxn modelId="{4D794E6C-CD9F-465E-8E09-E4D8B37D6FDD}" srcId="{284E611E-71C2-417E-87EE-E417C0DB0558}" destId="{8562C8B8-CD04-4AFF-A5B2-3EB1D3C1951E}" srcOrd="2" destOrd="0" parTransId="{CA8B2205-EC3A-4CDE-98C0-30AB0984C862}" sibTransId="{D25109BB-C51E-409B-B555-F8E590E1A173}"/>
    <dgm:cxn modelId="{2F8EA250-44C8-4B21-9D90-4EBFE4284606}" type="presOf" srcId="{1757B1B9-C856-406F-8738-AF3FCCED7E84}" destId="{E45F69F6-5E9F-4A80-BE64-EC859B576C00}" srcOrd="0" destOrd="0" presId="urn:microsoft.com/office/officeart/2005/8/layout/bProcess3"/>
    <dgm:cxn modelId="{0EB4EE77-A849-48DC-842A-604099F451EE}" type="presOf" srcId="{C014A57D-C6E8-4AAB-A060-D5F6BCA37637}" destId="{F33E99E5-64BF-4C39-974D-26B4F3511471}" srcOrd="0" destOrd="0" presId="urn:microsoft.com/office/officeart/2005/8/layout/bProcess3"/>
    <dgm:cxn modelId="{410C907B-BC41-432B-ADB0-FECAD8536CA7}" srcId="{284E611E-71C2-417E-87EE-E417C0DB0558}" destId="{FE49B251-209A-4720-B85D-6EBA9846FE6A}" srcOrd="7" destOrd="0" parTransId="{C3D8926F-8E64-4F4B-B76F-7ED85EC86774}" sibTransId="{9F5E7D7E-334E-44F1-8C4E-17F3E51F07CC}"/>
    <dgm:cxn modelId="{FDC98285-DEA8-4315-8FFB-25A667BE1DD9}" type="presOf" srcId="{AF949BAC-DAF9-49E3-A897-CE547C9601F8}" destId="{BB6F4FF4-1CF6-4A47-A727-46D1884E3F36}" srcOrd="1" destOrd="0" presId="urn:microsoft.com/office/officeart/2005/8/layout/bProcess3"/>
    <dgm:cxn modelId="{6920488C-D6A7-4B4D-87DB-02886D0595D3}" type="presOf" srcId="{33CED1FC-237A-4ADD-9110-44F53CA8DD74}" destId="{CFB3AC06-2BA8-4C61-9BC1-83B863B91F24}" srcOrd="1" destOrd="0" presId="urn:microsoft.com/office/officeart/2005/8/layout/bProcess3"/>
    <dgm:cxn modelId="{CE466B8D-43DD-4E9A-8DFD-08346BA24B2A}" srcId="{284E611E-71C2-417E-87EE-E417C0DB0558}" destId="{CD540CCF-CE94-4407-9932-7CBF63ECE647}" srcOrd="1" destOrd="0" parTransId="{9C39E7CA-E33F-48E3-807D-25BFB68ECADB}" sibTransId="{537E6BA5-EB98-4495-93A4-76B59A65DFCB}"/>
    <dgm:cxn modelId="{EA827891-3A22-409A-B46E-8B17C271AF14}" type="presOf" srcId="{33CED1FC-237A-4ADD-9110-44F53CA8DD74}" destId="{2E686102-57EB-452A-B4D5-481B1047A190}" srcOrd="0" destOrd="0" presId="urn:microsoft.com/office/officeart/2005/8/layout/bProcess3"/>
    <dgm:cxn modelId="{F76A4992-9B03-4313-813E-9DDA823EB24A}" type="presOf" srcId="{B061CC9E-CF2F-431A-857C-FB77105DD357}" destId="{1EF37E41-A61C-4DCE-87C8-7EC7A0077DF0}" srcOrd="0" destOrd="0" presId="urn:microsoft.com/office/officeart/2005/8/layout/bProcess3"/>
    <dgm:cxn modelId="{4D29929F-70C0-4069-81E5-B65F95BBF699}" type="presOf" srcId="{FE49B251-209A-4720-B85D-6EBA9846FE6A}" destId="{6B81C92E-63EF-4C48-8098-F1F3318006B1}" srcOrd="0" destOrd="0" presId="urn:microsoft.com/office/officeart/2005/8/layout/bProcess3"/>
    <dgm:cxn modelId="{C8B7C9AE-5E8A-4CB1-82D6-FDD3658D93A3}" srcId="{284E611E-71C2-417E-87EE-E417C0DB0558}" destId="{1757B1B9-C856-406F-8738-AF3FCCED7E84}" srcOrd="5" destOrd="0" parTransId="{9CA5B989-D8DD-4D2C-B7C5-D5317127031D}" sibTransId="{E1F0745C-80E5-4E26-8653-3FD508814A25}"/>
    <dgm:cxn modelId="{314845B3-5A96-4D10-89AD-A1257C3E9259}" type="presOf" srcId="{D25109BB-C51E-409B-B555-F8E590E1A173}" destId="{B21C3277-A0BD-4025-ACF0-F7F9DDE6E56C}" srcOrd="1" destOrd="0" presId="urn:microsoft.com/office/officeart/2005/8/layout/bProcess3"/>
    <dgm:cxn modelId="{2876E9BE-2B06-4148-B6AE-5CE56EB8DB40}" type="presOf" srcId="{537E6BA5-EB98-4495-93A4-76B59A65DFCB}" destId="{8F162F8C-B687-4900-8F0F-6AD73E26382B}" srcOrd="0" destOrd="0" presId="urn:microsoft.com/office/officeart/2005/8/layout/bProcess3"/>
    <dgm:cxn modelId="{B11C66C0-0AD2-4D53-9EF9-15A12D0556E8}" type="presOf" srcId="{537E6BA5-EB98-4495-93A4-76B59A65DFCB}" destId="{619D80B8-C104-46FB-A730-8C90AE4BD5AC}" srcOrd="1" destOrd="0" presId="urn:microsoft.com/office/officeart/2005/8/layout/bProcess3"/>
    <dgm:cxn modelId="{C49E23CC-1444-4DCB-9C51-3A80D4A3379E}" type="presOf" srcId="{E1F0745C-80E5-4E26-8653-3FD508814A25}" destId="{81410918-6188-4FFB-8FDE-0DC79E807AC2}" srcOrd="0" destOrd="0" presId="urn:microsoft.com/office/officeart/2005/8/layout/bProcess3"/>
    <dgm:cxn modelId="{645299D2-F672-471F-9206-276BDF8D2CED}" type="presOf" srcId="{A619BE21-A747-4D07-B7DA-1D0B35A5D68E}" destId="{19152429-44A4-4483-A7FC-73DB2DCFDBC4}" srcOrd="1" destOrd="0" presId="urn:microsoft.com/office/officeart/2005/8/layout/bProcess3"/>
    <dgm:cxn modelId="{CD7952E1-51EA-456B-929E-A2931EB75E3B}" srcId="{284E611E-71C2-417E-87EE-E417C0DB0558}" destId="{C014A57D-C6E8-4AAB-A060-D5F6BCA37637}" srcOrd="3" destOrd="0" parTransId="{A328A720-D00E-4D2E-9468-B47251E230F7}" sibTransId="{A619BE21-A747-4D07-B7DA-1D0B35A5D68E}"/>
    <dgm:cxn modelId="{1891E4F3-8904-4BD1-9459-BBE0CF703695}" type="presOf" srcId="{D25109BB-C51E-409B-B555-F8E590E1A173}" destId="{C6E4490F-2388-403B-8F04-273AC8E7EB61}" srcOrd="0" destOrd="0" presId="urn:microsoft.com/office/officeart/2005/8/layout/bProcess3"/>
    <dgm:cxn modelId="{9C9C06F8-97A6-4DFC-ACD7-F656DF41B085}" type="presOf" srcId="{A619BE21-A747-4D07-B7DA-1D0B35A5D68E}" destId="{A372726A-DE74-4D56-A23F-6E254CF92D01}" srcOrd="0" destOrd="0" presId="urn:microsoft.com/office/officeart/2005/8/layout/bProcess3"/>
    <dgm:cxn modelId="{61952FFF-0958-475B-ACAB-E9B1389519FB}" type="presOf" srcId="{89498499-B845-4AC2-A45D-43DE47DA4791}" destId="{36C734BA-3EF8-4221-B8CB-FD7E3B07172F}" srcOrd="0" destOrd="0" presId="urn:microsoft.com/office/officeart/2005/8/layout/bProcess3"/>
    <dgm:cxn modelId="{8BF48C40-C6BE-4790-8BB9-2429D7995848}" type="presParOf" srcId="{D1CEB3C0-C4C4-4655-A6AC-F35978D1AE9A}" destId="{36C734BA-3EF8-4221-B8CB-FD7E3B07172F}" srcOrd="0" destOrd="0" presId="urn:microsoft.com/office/officeart/2005/8/layout/bProcess3"/>
    <dgm:cxn modelId="{FF0EAD64-3848-42CD-9A4F-D19B17A3B915}" type="presParOf" srcId="{D1CEB3C0-C4C4-4655-A6AC-F35978D1AE9A}" destId="{3EF3EE39-1F50-42DE-B74B-8EB0BC193978}" srcOrd="1" destOrd="0" presId="urn:microsoft.com/office/officeart/2005/8/layout/bProcess3"/>
    <dgm:cxn modelId="{666B49D3-C3AB-4EFC-8C5D-413BD4D44959}" type="presParOf" srcId="{3EF3EE39-1F50-42DE-B74B-8EB0BC193978}" destId="{BB6F4FF4-1CF6-4A47-A727-46D1884E3F36}" srcOrd="0" destOrd="0" presId="urn:microsoft.com/office/officeart/2005/8/layout/bProcess3"/>
    <dgm:cxn modelId="{25BDAA30-171F-45D9-AEAB-3BF453D1812C}" type="presParOf" srcId="{D1CEB3C0-C4C4-4655-A6AC-F35978D1AE9A}" destId="{34CF4EAA-9891-4CC1-8003-BD625F8C302A}" srcOrd="2" destOrd="0" presId="urn:microsoft.com/office/officeart/2005/8/layout/bProcess3"/>
    <dgm:cxn modelId="{423D26D2-8BE1-41B0-8EFD-FCACD2DA6B00}" type="presParOf" srcId="{D1CEB3C0-C4C4-4655-A6AC-F35978D1AE9A}" destId="{8F162F8C-B687-4900-8F0F-6AD73E26382B}" srcOrd="3" destOrd="0" presId="urn:microsoft.com/office/officeart/2005/8/layout/bProcess3"/>
    <dgm:cxn modelId="{960A76ED-23DA-4F37-8632-E64D95DFBFD6}" type="presParOf" srcId="{8F162F8C-B687-4900-8F0F-6AD73E26382B}" destId="{619D80B8-C104-46FB-A730-8C90AE4BD5AC}" srcOrd="0" destOrd="0" presId="urn:microsoft.com/office/officeart/2005/8/layout/bProcess3"/>
    <dgm:cxn modelId="{CC47F840-AE02-48A5-8122-FEA47EFBE633}" type="presParOf" srcId="{D1CEB3C0-C4C4-4655-A6AC-F35978D1AE9A}" destId="{27AACB5C-6A25-43CF-933A-7BB5471B2689}" srcOrd="4" destOrd="0" presId="urn:microsoft.com/office/officeart/2005/8/layout/bProcess3"/>
    <dgm:cxn modelId="{F20C1F45-C859-4260-AB8E-4776BF0AED1D}" type="presParOf" srcId="{D1CEB3C0-C4C4-4655-A6AC-F35978D1AE9A}" destId="{C6E4490F-2388-403B-8F04-273AC8E7EB61}" srcOrd="5" destOrd="0" presId="urn:microsoft.com/office/officeart/2005/8/layout/bProcess3"/>
    <dgm:cxn modelId="{556518AF-C6AF-43BE-B626-B6902B634744}" type="presParOf" srcId="{C6E4490F-2388-403B-8F04-273AC8E7EB61}" destId="{B21C3277-A0BD-4025-ACF0-F7F9DDE6E56C}" srcOrd="0" destOrd="0" presId="urn:microsoft.com/office/officeart/2005/8/layout/bProcess3"/>
    <dgm:cxn modelId="{8AA5B394-BF63-42D7-B596-54E6EF1AFF07}" type="presParOf" srcId="{D1CEB3C0-C4C4-4655-A6AC-F35978D1AE9A}" destId="{F33E99E5-64BF-4C39-974D-26B4F3511471}" srcOrd="6" destOrd="0" presId="urn:microsoft.com/office/officeart/2005/8/layout/bProcess3"/>
    <dgm:cxn modelId="{748E87B4-3EFF-4869-AED0-14F47ED0CFED}" type="presParOf" srcId="{D1CEB3C0-C4C4-4655-A6AC-F35978D1AE9A}" destId="{A372726A-DE74-4D56-A23F-6E254CF92D01}" srcOrd="7" destOrd="0" presId="urn:microsoft.com/office/officeart/2005/8/layout/bProcess3"/>
    <dgm:cxn modelId="{229563D4-D6DB-4FC9-82C5-208D0406CB05}" type="presParOf" srcId="{A372726A-DE74-4D56-A23F-6E254CF92D01}" destId="{19152429-44A4-4483-A7FC-73DB2DCFDBC4}" srcOrd="0" destOrd="0" presId="urn:microsoft.com/office/officeart/2005/8/layout/bProcess3"/>
    <dgm:cxn modelId="{19D8F626-163D-45B3-9EDC-5D8361455697}" type="presParOf" srcId="{D1CEB3C0-C4C4-4655-A6AC-F35978D1AE9A}" destId="{5AB89973-0590-4526-9968-531CA9E7856F}" srcOrd="8" destOrd="0" presId="urn:microsoft.com/office/officeart/2005/8/layout/bProcess3"/>
    <dgm:cxn modelId="{9D04A904-26C8-4C24-A303-9989BA7BC755}" type="presParOf" srcId="{D1CEB3C0-C4C4-4655-A6AC-F35978D1AE9A}" destId="{2E686102-57EB-452A-B4D5-481B1047A190}" srcOrd="9" destOrd="0" presId="urn:microsoft.com/office/officeart/2005/8/layout/bProcess3"/>
    <dgm:cxn modelId="{32D59ABE-8C1F-41E1-B80A-1053D997F368}" type="presParOf" srcId="{2E686102-57EB-452A-B4D5-481B1047A190}" destId="{CFB3AC06-2BA8-4C61-9BC1-83B863B91F24}" srcOrd="0" destOrd="0" presId="urn:microsoft.com/office/officeart/2005/8/layout/bProcess3"/>
    <dgm:cxn modelId="{CDD8016C-CFBC-4A9C-945E-D07E757A7E3C}" type="presParOf" srcId="{D1CEB3C0-C4C4-4655-A6AC-F35978D1AE9A}" destId="{E45F69F6-5E9F-4A80-BE64-EC859B576C00}" srcOrd="10" destOrd="0" presId="urn:microsoft.com/office/officeart/2005/8/layout/bProcess3"/>
    <dgm:cxn modelId="{43F72DDA-2DB3-43F0-892C-090D0063E7E0}" type="presParOf" srcId="{D1CEB3C0-C4C4-4655-A6AC-F35978D1AE9A}" destId="{81410918-6188-4FFB-8FDE-0DC79E807AC2}" srcOrd="11" destOrd="0" presId="urn:microsoft.com/office/officeart/2005/8/layout/bProcess3"/>
    <dgm:cxn modelId="{71EE2350-74EE-4434-BAFC-7AFD69E6B435}" type="presParOf" srcId="{81410918-6188-4FFB-8FDE-0DC79E807AC2}" destId="{AA6C7A9D-4322-457D-91EA-00318AC23C95}" srcOrd="0" destOrd="0" presId="urn:microsoft.com/office/officeart/2005/8/layout/bProcess3"/>
    <dgm:cxn modelId="{4D97918D-DD45-4CB8-8FBB-D50D885F4DFA}" type="presParOf" srcId="{D1CEB3C0-C4C4-4655-A6AC-F35978D1AE9A}" destId="{1EF37E41-A61C-4DCE-87C8-7EC7A0077DF0}" srcOrd="12" destOrd="0" presId="urn:microsoft.com/office/officeart/2005/8/layout/bProcess3"/>
    <dgm:cxn modelId="{1A74D00A-C5EA-45CF-B6AD-F04C126873C1}" type="presParOf" srcId="{D1CEB3C0-C4C4-4655-A6AC-F35978D1AE9A}" destId="{B3CFBDB6-05CE-42A6-B07E-DDA12B6DB049}" srcOrd="13" destOrd="0" presId="urn:microsoft.com/office/officeart/2005/8/layout/bProcess3"/>
    <dgm:cxn modelId="{977AC495-50A2-4201-926E-CAE1D5CA8893}" type="presParOf" srcId="{B3CFBDB6-05CE-42A6-B07E-DDA12B6DB049}" destId="{28930DE3-83A9-4CF2-A91B-CA6431A493D7}" srcOrd="0" destOrd="0" presId="urn:microsoft.com/office/officeart/2005/8/layout/bProcess3"/>
    <dgm:cxn modelId="{82BF3388-7675-49EC-ACBE-36E567D7B4B0}" type="presParOf" srcId="{D1CEB3C0-C4C4-4655-A6AC-F35978D1AE9A}" destId="{6B81C92E-63EF-4C48-8098-F1F3318006B1}" srcOrd="14"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F3EE39-1F50-42DE-B74B-8EB0BC193978}">
      <dsp:nvSpPr>
        <dsp:cNvPr id="0" name=""/>
        <dsp:cNvSpPr/>
      </dsp:nvSpPr>
      <dsp:spPr>
        <a:xfrm>
          <a:off x="1739586" y="433080"/>
          <a:ext cx="336154" cy="91440"/>
        </a:xfrm>
        <a:custGeom>
          <a:avLst/>
          <a:gdLst/>
          <a:ahLst/>
          <a:cxnLst/>
          <a:rect l="0" t="0" r="0" b="0"/>
          <a:pathLst>
            <a:path>
              <a:moveTo>
                <a:pt x="0" y="45720"/>
              </a:moveTo>
              <a:lnTo>
                <a:pt x="336154"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98495" y="476966"/>
        <a:ext cx="18337" cy="3667"/>
      </dsp:txXfrm>
    </dsp:sp>
    <dsp:sp modelId="{36C734BA-3EF8-4221-B8CB-FD7E3B07172F}">
      <dsp:nvSpPr>
        <dsp:cNvPr id="0" name=""/>
        <dsp:cNvSpPr/>
      </dsp:nvSpPr>
      <dsp:spPr>
        <a:xfrm>
          <a:off x="146803" y="425"/>
          <a:ext cx="1594583" cy="9567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Design Model</a:t>
          </a:r>
        </a:p>
      </dsp:txBody>
      <dsp:txXfrm>
        <a:off x="146803" y="425"/>
        <a:ext cx="1594583" cy="956749"/>
      </dsp:txXfrm>
    </dsp:sp>
    <dsp:sp modelId="{8F162F8C-B687-4900-8F0F-6AD73E26382B}">
      <dsp:nvSpPr>
        <dsp:cNvPr id="0" name=""/>
        <dsp:cNvSpPr/>
      </dsp:nvSpPr>
      <dsp:spPr>
        <a:xfrm>
          <a:off x="3700924" y="433080"/>
          <a:ext cx="336154" cy="91440"/>
        </a:xfrm>
        <a:custGeom>
          <a:avLst/>
          <a:gdLst/>
          <a:ahLst/>
          <a:cxnLst/>
          <a:rect l="0" t="0" r="0" b="0"/>
          <a:pathLst>
            <a:path>
              <a:moveTo>
                <a:pt x="0" y="45720"/>
              </a:moveTo>
              <a:lnTo>
                <a:pt x="336154"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59832" y="476966"/>
        <a:ext cx="18337" cy="3667"/>
      </dsp:txXfrm>
    </dsp:sp>
    <dsp:sp modelId="{34CF4EAA-9891-4CC1-8003-BD625F8C302A}">
      <dsp:nvSpPr>
        <dsp:cNvPr id="0" name=""/>
        <dsp:cNvSpPr/>
      </dsp:nvSpPr>
      <dsp:spPr>
        <a:xfrm>
          <a:off x="2108140" y="425"/>
          <a:ext cx="1594583" cy="9567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N" sz="1700" kern="1200"/>
            <a:t>Architecture Model</a:t>
          </a:r>
          <a:endParaRPr lang="en-US" sz="1700" kern="1200"/>
        </a:p>
      </dsp:txBody>
      <dsp:txXfrm>
        <a:off x="2108140" y="425"/>
        <a:ext cx="1594583" cy="956749"/>
      </dsp:txXfrm>
    </dsp:sp>
    <dsp:sp modelId="{C6E4490F-2388-403B-8F04-273AC8E7EB61}">
      <dsp:nvSpPr>
        <dsp:cNvPr id="0" name=""/>
        <dsp:cNvSpPr/>
      </dsp:nvSpPr>
      <dsp:spPr>
        <a:xfrm>
          <a:off x="944095" y="955375"/>
          <a:ext cx="3922674" cy="336154"/>
        </a:xfrm>
        <a:custGeom>
          <a:avLst/>
          <a:gdLst/>
          <a:ahLst/>
          <a:cxnLst/>
          <a:rect l="0" t="0" r="0" b="0"/>
          <a:pathLst>
            <a:path>
              <a:moveTo>
                <a:pt x="3922674" y="0"/>
              </a:moveTo>
              <a:lnTo>
                <a:pt x="3922674" y="185177"/>
              </a:lnTo>
              <a:lnTo>
                <a:pt x="0" y="185177"/>
              </a:lnTo>
              <a:lnTo>
                <a:pt x="0" y="336154"/>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06937" y="1121618"/>
        <a:ext cx="196989" cy="3667"/>
      </dsp:txXfrm>
    </dsp:sp>
    <dsp:sp modelId="{27AACB5C-6A25-43CF-933A-7BB5471B2689}">
      <dsp:nvSpPr>
        <dsp:cNvPr id="0" name=""/>
        <dsp:cNvSpPr/>
      </dsp:nvSpPr>
      <dsp:spPr>
        <a:xfrm>
          <a:off x="4069478" y="425"/>
          <a:ext cx="1594583" cy="9567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Data Preparation </a:t>
          </a:r>
        </a:p>
      </dsp:txBody>
      <dsp:txXfrm>
        <a:off x="4069478" y="425"/>
        <a:ext cx="1594583" cy="956749"/>
      </dsp:txXfrm>
    </dsp:sp>
    <dsp:sp modelId="{A372726A-DE74-4D56-A23F-6E254CF92D01}">
      <dsp:nvSpPr>
        <dsp:cNvPr id="0" name=""/>
        <dsp:cNvSpPr/>
      </dsp:nvSpPr>
      <dsp:spPr>
        <a:xfrm>
          <a:off x="1739586" y="1756584"/>
          <a:ext cx="336154" cy="91440"/>
        </a:xfrm>
        <a:custGeom>
          <a:avLst/>
          <a:gdLst/>
          <a:ahLst/>
          <a:cxnLst/>
          <a:rect l="0" t="0" r="0" b="0"/>
          <a:pathLst>
            <a:path>
              <a:moveTo>
                <a:pt x="0" y="45720"/>
              </a:moveTo>
              <a:lnTo>
                <a:pt x="336154"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98495" y="1800470"/>
        <a:ext cx="18337" cy="3667"/>
      </dsp:txXfrm>
    </dsp:sp>
    <dsp:sp modelId="{F33E99E5-64BF-4C39-974D-26B4F3511471}">
      <dsp:nvSpPr>
        <dsp:cNvPr id="0" name=""/>
        <dsp:cNvSpPr/>
      </dsp:nvSpPr>
      <dsp:spPr>
        <a:xfrm>
          <a:off x="146803" y="1323929"/>
          <a:ext cx="1594583" cy="9567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Model </a:t>
          </a:r>
          <a:r>
            <a:rPr lang="en-IN" sz="1700" kern="1200"/>
            <a:t>Development </a:t>
          </a:r>
          <a:endParaRPr lang="en-US" sz="1700" kern="1200"/>
        </a:p>
      </dsp:txBody>
      <dsp:txXfrm>
        <a:off x="146803" y="1323929"/>
        <a:ext cx="1594583" cy="956749"/>
      </dsp:txXfrm>
    </dsp:sp>
    <dsp:sp modelId="{2E686102-57EB-452A-B4D5-481B1047A190}">
      <dsp:nvSpPr>
        <dsp:cNvPr id="0" name=""/>
        <dsp:cNvSpPr/>
      </dsp:nvSpPr>
      <dsp:spPr>
        <a:xfrm>
          <a:off x="3700924" y="1756584"/>
          <a:ext cx="336154" cy="91440"/>
        </a:xfrm>
        <a:custGeom>
          <a:avLst/>
          <a:gdLst/>
          <a:ahLst/>
          <a:cxnLst/>
          <a:rect l="0" t="0" r="0" b="0"/>
          <a:pathLst>
            <a:path>
              <a:moveTo>
                <a:pt x="0" y="45720"/>
              </a:moveTo>
              <a:lnTo>
                <a:pt x="336154"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59832" y="1800470"/>
        <a:ext cx="18337" cy="3667"/>
      </dsp:txXfrm>
    </dsp:sp>
    <dsp:sp modelId="{5AB89973-0590-4526-9968-531CA9E7856F}">
      <dsp:nvSpPr>
        <dsp:cNvPr id="0" name=""/>
        <dsp:cNvSpPr/>
      </dsp:nvSpPr>
      <dsp:spPr>
        <a:xfrm>
          <a:off x="2108140" y="1323929"/>
          <a:ext cx="1594583" cy="9567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analyze model</a:t>
          </a:r>
        </a:p>
      </dsp:txBody>
      <dsp:txXfrm>
        <a:off x="2108140" y="1323929"/>
        <a:ext cx="1594583" cy="956749"/>
      </dsp:txXfrm>
    </dsp:sp>
    <dsp:sp modelId="{81410918-6188-4FFB-8FDE-0DC79E807AC2}">
      <dsp:nvSpPr>
        <dsp:cNvPr id="0" name=""/>
        <dsp:cNvSpPr/>
      </dsp:nvSpPr>
      <dsp:spPr>
        <a:xfrm>
          <a:off x="944095" y="2278879"/>
          <a:ext cx="3922674" cy="336154"/>
        </a:xfrm>
        <a:custGeom>
          <a:avLst/>
          <a:gdLst/>
          <a:ahLst/>
          <a:cxnLst/>
          <a:rect l="0" t="0" r="0" b="0"/>
          <a:pathLst>
            <a:path>
              <a:moveTo>
                <a:pt x="3922674" y="0"/>
              </a:moveTo>
              <a:lnTo>
                <a:pt x="3922674" y="185177"/>
              </a:lnTo>
              <a:lnTo>
                <a:pt x="0" y="185177"/>
              </a:lnTo>
              <a:lnTo>
                <a:pt x="0" y="336154"/>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06937" y="2445122"/>
        <a:ext cx="196989" cy="3667"/>
      </dsp:txXfrm>
    </dsp:sp>
    <dsp:sp modelId="{E45F69F6-5E9F-4A80-BE64-EC859B576C00}">
      <dsp:nvSpPr>
        <dsp:cNvPr id="0" name=""/>
        <dsp:cNvSpPr/>
      </dsp:nvSpPr>
      <dsp:spPr>
        <a:xfrm>
          <a:off x="4069478" y="1323929"/>
          <a:ext cx="1594583" cy="9567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User </a:t>
          </a:r>
          <a:r>
            <a:rPr lang="en-IN" sz="1700" kern="1200"/>
            <a:t>interface Design</a:t>
          </a:r>
          <a:endParaRPr lang="en-US" sz="1700" kern="1200"/>
        </a:p>
      </dsp:txBody>
      <dsp:txXfrm>
        <a:off x="4069478" y="1323929"/>
        <a:ext cx="1594583" cy="956749"/>
      </dsp:txXfrm>
    </dsp:sp>
    <dsp:sp modelId="{B3CFBDB6-05CE-42A6-B07E-DDA12B6DB049}">
      <dsp:nvSpPr>
        <dsp:cNvPr id="0" name=""/>
        <dsp:cNvSpPr/>
      </dsp:nvSpPr>
      <dsp:spPr>
        <a:xfrm>
          <a:off x="1739586" y="3080088"/>
          <a:ext cx="336154" cy="91440"/>
        </a:xfrm>
        <a:custGeom>
          <a:avLst/>
          <a:gdLst/>
          <a:ahLst/>
          <a:cxnLst/>
          <a:rect l="0" t="0" r="0" b="0"/>
          <a:pathLst>
            <a:path>
              <a:moveTo>
                <a:pt x="0" y="45720"/>
              </a:moveTo>
              <a:lnTo>
                <a:pt x="336154"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98495" y="3123974"/>
        <a:ext cx="18337" cy="3667"/>
      </dsp:txXfrm>
    </dsp:sp>
    <dsp:sp modelId="{1EF37E41-A61C-4DCE-87C8-7EC7A0077DF0}">
      <dsp:nvSpPr>
        <dsp:cNvPr id="0" name=""/>
        <dsp:cNvSpPr/>
      </dsp:nvSpPr>
      <dsp:spPr>
        <a:xfrm>
          <a:off x="146803" y="2647433"/>
          <a:ext cx="1594583" cy="9567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Continuous </a:t>
          </a:r>
          <a:r>
            <a:rPr lang="en-IN" sz="1700" kern="1200"/>
            <a:t>improvements</a:t>
          </a:r>
          <a:endParaRPr lang="en-US" sz="1700" kern="1200"/>
        </a:p>
      </dsp:txBody>
      <dsp:txXfrm>
        <a:off x="146803" y="2647433"/>
        <a:ext cx="1594583" cy="956749"/>
      </dsp:txXfrm>
    </dsp:sp>
    <dsp:sp modelId="{6B81C92E-63EF-4C48-8098-F1F3318006B1}">
      <dsp:nvSpPr>
        <dsp:cNvPr id="0" name=""/>
        <dsp:cNvSpPr/>
      </dsp:nvSpPr>
      <dsp:spPr>
        <a:xfrm>
          <a:off x="2108140" y="2647433"/>
          <a:ext cx="1594583" cy="9567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model </a:t>
          </a:r>
          <a:r>
            <a:rPr lang="en-IN" sz="1700" kern="1200"/>
            <a:t>Deployment </a:t>
          </a:r>
          <a:endParaRPr lang="en-US" sz="1700" kern="1200"/>
        </a:p>
      </dsp:txBody>
      <dsp:txXfrm>
        <a:off x="2108140" y="2647433"/>
        <a:ext cx="1594583" cy="95674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1/9/2024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1/9/2024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1/9/2024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1/9/2024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1/9/2024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1/9/2024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1/9/2024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1/9/2024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1/9/2024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1/9/2024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8"/>
            <a:ext cx="3214307" cy="2821850"/>
          </a:xfrm>
        </p:spPr>
        <p:txBody>
          <a:bodyPr anchor="b">
            <a:normAutofit/>
          </a:bodyPr>
          <a:lstStyle/>
          <a:p>
            <a:r>
              <a:rPr lang="en-US" sz="4400" dirty="0">
                <a:solidFill>
                  <a:schemeClr val="tx1"/>
                </a:solidFill>
              </a:rPr>
              <a:t>Facebook Post Status </a:t>
            </a:r>
            <a:r>
              <a:rPr lang="en-IN" sz="4400" dirty="0">
                <a:solidFill>
                  <a:schemeClr val="tx1"/>
                </a:solidFill>
              </a:rPr>
              <a:t>Predictions </a:t>
            </a:r>
            <a:endParaRPr lang="en-US" sz="44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   Vinayaka Uppar</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79DCEC-7024-ED45-D7D2-8B9A2A5E386F}"/>
              </a:ext>
            </a:extLst>
          </p:cNvPr>
          <p:cNvSpPr txBox="1"/>
          <p:nvPr/>
        </p:nvSpPr>
        <p:spPr>
          <a:xfrm>
            <a:off x="393290" y="564372"/>
            <a:ext cx="10382864" cy="5632311"/>
          </a:xfrm>
          <a:prstGeom prst="rect">
            <a:avLst/>
          </a:prstGeom>
          <a:noFill/>
        </p:spPr>
        <p:txBody>
          <a:bodyPr wrap="square" rtlCol="0">
            <a:spAutoFit/>
          </a:bodyPr>
          <a:lstStyle/>
          <a:p>
            <a:r>
              <a:rPr lang="en-US" sz="2400" b="1" dirty="0"/>
              <a:t>Objective:</a:t>
            </a:r>
          </a:p>
          <a:p>
            <a:endParaRPr lang="en-US" sz="2400" b="1" dirty="0"/>
          </a:p>
          <a:p>
            <a:r>
              <a:rPr lang="en-US" dirty="0"/>
              <a:t>The objective of the "Facebook Post Status Prediction" project is to employ advanced natural language processing and machine learning techniques to analyze the emotional content of young individuals' Facebook posts. By predicting emotional states, the project aims to contribute to the early detection of mental health challenges during adolescence, providing valuable insights for timely intervention and support.</a:t>
            </a:r>
          </a:p>
          <a:p>
            <a:endParaRPr lang="en-US" sz="2400" b="1" dirty="0"/>
          </a:p>
          <a:p>
            <a:r>
              <a:rPr lang="en-US" sz="2400" b="1" dirty="0"/>
              <a:t>Benefits:</a:t>
            </a:r>
          </a:p>
          <a:p>
            <a:endParaRPr lang="en-US" sz="2400" b="1" dirty="0"/>
          </a:p>
          <a:p>
            <a:r>
              <a:rPr lang="en-US" dirty="0"/>
              <a:t>The "Facebook Post Status Prediction" project offers the following benefits:</a:t>
            </a:r>
          </a:p>
          <a:p>
            <a:r>
              <a:rPr lang="en-US" dirty="0"/>
              <a:t>Early Intervention: Enables early detection of emotional challenges in young individuals through social media analysis, facilitating timely support and intervention.</a:t>
            </a:r>
          </a:p>
          <a:p>
            <a:r>
              <a:rPr lang="en-US" dirty="0"/>
              <a:t>Mental Health Awareness: Raises awareness about mental health by providing a proactive tool for parents, teachers, and mental health professionals to understand and address emotional well-being in adolescents.</a:t>
            </a:r>
          </a:p>
          <a:p>
            <a:r>
              <a:rPr lang="en-US" dirty="0"/>
              <a:t>Customized Support: Empowers caregivers with insights into the emotional states of individuals, allowing for personalized and targeted support strategies based on predicted sentiments in Facebook posts</a:t>
            </a:r>
            <a:r>
              <a:rPr lang="en-US" sz="2400" b="1" dirty="0"/>
              <a:t>.</a:t>
            </a:r>
          </a:p>
        </p:txBody>
      </p:sp>
    </p:spTree>
    <p:extLst>
      <p:ext uri="{BB962C8B-B14F-4D97-AF65-F5344CB8AC3E}">
        <p14:creationId xmlns:p14="http://schemas.microsoft.com/office/powerpoint/2010/main" val="1610641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0A06F-50B7-66C4-A23A-B4A6664AA1B1}"/>
              </a:ext>
            </a:extLst>
          </p:cNvPr>
          <p:cNvSpPr>
            <a:spLocks noGrp="1"/>
          </p:cNvSpPr>
          <p:nvPr>
            <p:ph type="title"/>
          </p:nvPr>
        </p:nvSpPr>
        <p:spPr/>
        <p:txBody>
          <a:bodyPr/>
          <a:lstStyle/>
          <a:p>
            <a:r>
              <a:rPr lang="en-US" dirty="0"/>
              <a:t>Architecture</a:t>
            </a:r>
          </a:p>
        </p:txBody>
      </p:sp>
      <p:sp>
        <p:nvSpPr>
          <p:cNvPr id="5" name="TextBox 4">
            <a:extLst>
              <a:ext uri="{FF2B5EF4-FFF2-40B4-BE49-F238E27FC236}">
                <a16:creationId xmlns:a16="http://schemas.microsoft.com/office/drawing/2014/main" id="{DFDE9400-A54E-8220-740F-E348C1FE2F46}"/>
              </a:ext>
            </a:extLst>
          </p:cNvPr>
          <p:cNvSpPr txBox="1"/>
          <p:nvPr/>
        </p:nvSpPr>
        <p:spPr>
          <a:xfrm>
            <a:off x="1174744" y="2331720"/>
            <a:ext cx="3017520" cy="3416320"/>
          </a:xfrm>
          <a:prstGeom prst="rect">
            <a:avLst/>
          </a:prstGeom>
          <a:noFill/>
        </p:spPr>
        <p:txBody>
          <a:bodyPr wrap="square" rtlCol="0">
            <a:spAutoFit/>
          </a:bodyPr>
          <a:lstStyle/>
          <a:p>
            <a:r>
              <a:rPr lang="en-US" sz="2400" b="1" dirty="0"/>
              <a:t>Data Preparation</a:t>
            </a:r>
          </a:p>
          <a:p>
            <a:endParaRPr lang="en-US" sz="2400" b="1" dirty="0"/>
          </a:p>
          <a:p>
            <a:endParaRPr lang="en-US" sz="2400" b="1" dirty="0"/>
          </a:p>
          <a:p>
            <a:endParaRPr lang="en-US" sz="2400" b="1" dirty="0"/>
          </a:p>
          <a:p>
            <a:r>
              <a:rPr lang="en-US" sz="2400" b="1" dirty="0"/>
              <a:t>Model development</a:t>
            </a:r>
          </a:p>
          <a:p>
            <a:endParaRPr lang="en-US" sz="2400" b="1" dirty="0"/>
          </a:p>
          <a:p>
            <a:endParaRPr lang="en-US" sz="2400" b="1" dirty="0"/>
          </a:p>
          <a:p>
            <a:endParaRPr lang="en-US" sz="2400" b="1" dirty="0"/>
          </a:p>
          <a:p>
            <a:r>
              <a:rPr lang="en-US" sz="2400" b="1" dirty="0"/>
              <a:t>Deployment</a:t>
            </a:r>
          </a:p>
        </p:txBody>
      </p:sp>
      <p:graphicFrame>
        <p:nvGraphicFramePr>
          <p:cNvPr id="9" name="Content Placeholder 8">
            <a:extLst>
              <a:ext uri="{FF2B5EF4-FFF2-40B4-BE49-F238E27FC236}">
                <a16:creationId xmlns:a16="http://schemas.microsoft.com/office/drawing/2014/main" id="{9BED490D-7303-761B-9119-00A69E3FDD50}"/>
              </a:ext>
            </a:extLst>
          </p:cNvPr>
          <p:cNvGraphicFramePr>
            <a:graphicFrameLocks noGrp="1"/>
          </p:cNvGraphicFramePr>
          <p:nvPr>
            <p:ph idx="1"/>
            <p:extLst>
              <p:ext uri="{D42A27DB-BD31-4B8C-83A1-F6EECF244321}">
                <p14:modId xmlns:p14="http://schemas.microsoft.com/office/powerpoint/2010/main" val="4242545082"/>
              </p:ext>
            </p:extLst>
          </p:nvPr>
        </p:nvGraphicFramePr>
        <p:xfrm>
          <a:off x="4385186" y="2143431"/>
          <a:ext cx="5810865" cy="36046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1959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5A73-2208-AB92-2F82-159600A6EB39}"/>
              </a:ext>
            </a:extLst>
          </p:cNvPr>
          <p:cNvSpPr>
            <a:spLocks noGrp="1"/>
          </p:cNvSpPr>
          <p:nvPr>
            <p:ph type="title"/>
          </p:nvPr>
        </p:nvSpPr>
        <p:spPr/>
        <p:txBody>
          <a:bodyPr/>
          <a:lstStyle/>
          <a:p>
            <a:r>
              <a:rPr lang="en-US" dirty="0"/>
              <a:t>Model Training</a:t>
            </a:r>
          </a:p>
        </p:txBody>
      </p:sp>
      <p:sp>
        <p:nvSpPr>
          <p:cNvPr id="3" name="TextBox 2">
            <a:extLst>
              <a:ext uri="{FF2B5EF4-FFF2-40B4-BE49-F238E27FC236}">
                <a16:creationId xmlns:a16="http://schemas.microsoft.com/office/drawing/2014/main" id="{3E36A06D-7A20-D0AF-EBEE-78EA8B4B9C2A}"/>
              </a:ext>
            </a:extLst>
          </p:cNvPr>
          <p:cNvSpPr txBox="1"/>
          <p:nvPr/>
        </p:nvSpPr>
        <p:spPr>
          <a:xfrm>
            <a:off x="560439" y="1927123"/>
            <a:ext cx="10943303" cy="2585323"/>
          </a:xfrm>
          <a:prstGeom prst="rect">
            <a:avLst/>
          </a:prstGeom>
          <a:noFill/>
        </p:spPr>
        <p:txBody>
          <a:bodyPr wrap="square" rtlCol="0">
            <a:spAutoFit/>
          </a:bodyPr>
          <a:lstStyle/>
          <a:p>
            <a:r>
              <a:rPr lang="en-US" dirty="0"/>
              <a:t>1.</a:t>
            </a:r>
            <a:r>
              <a:rPr lang="en-US" b="1" dirty="0"/>
              <a:t>Dataset Import</a:t>
            </a:r>
            <a:r>
              <a:rPr lang="en-US" dirty="0"/>
              <a:t> :The voice assistant project begins with importing the relevant data into the Jupiter notebook using the pandas library.</a:t>
            </a:r>
          </a:p>
          <a:p>
            <a:r>
              <a:rPr lang="en-US" dirty="0"/>
              <a:t>2.</a:t>
            </a:r>
            <a:r>
              <a:rPr lang="en-US" b="1" dirty="0"/>
              <a:t>Data Preparation and Inspection</a:t>
            </a:r>
            <a:r>
              <a:rPr lang="en-US" dirty="0"/>
              <a:t>: A data preprocessing step includes checks for missing values, duplicate entries, and an evaluation of data types. Fortunately, the dataset reveals no null or duplicate values.</a:t>
            </a:r>
          </a:p>
          <a:p>
            <a:r>
              <a:rPr lang="en-US" dirty="0"/>
              <a:t>3.</a:t>
            </a:r>
            <a:r>
              <a:rPr lang="en-US" b="1" dirty="0"/>
              <a:t>Outlier Detection and Treatment</a:t>
            </a:r>
            <a:r>
              <a:rPr lang="en-US" dirty="0"/>
              <a:t>: Bivariate and univariate analyses are conducted, followed by outlier detection using boxplots. Appropriate treatments are applied to manage outliers, ensuring data integrity.</a:t>
            </a:r>
          </a:p>
          <a:p>
            <a:r>
              <a:rPr lang="en-US" dirty="0"/>
              <a:t>5 .</a:t>
            </a:r>
            <a:r>
              <a:rPr lang="en-US" b="1" dirty="0"/>
              <a:t>Train-Test Split and Model Pipeline </a:t>
            </a:r>
            <a:r>
              <a:rPr lang="en-US" dirty="0"/>
              <a:t>:The dataset is split into training and testing sets, and a model training pipeline is implemented. This pipeline, incorporating a Standard Scaler and Ordinal Encoder, is fitted to various models to assess their performance.</a:t>
            </a:r>
          </a:p>
        </p:txBody>
      </p:sp>
    </p:spTree>
    <p:extLst>
      <p:ext uri="{BB962C8B-B14F-4D97-AF65-F5344CB8AC3E}">
        <p14:creationId xmlns:p14="http://schemas.microsoft.com/office/powerpoint/2010/main" val="3638829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A74017-9CD8-EBD7-D0BA-F72E0E62FAE8}"/>
              </a:ext>
            </a:extLst>
          </p:cNvPr>
          <p:cNvSpPr txBox="1"/>
          <p:nvPr/>
        </p:nvSpPr>
        <p:spPr>
          <a:xfrm>
            <a:off x="746760" y="502920"/>
            <a:ext cx="10439400" cy="3662541"/>
          </a:xfrm>
          <a:prstGeom prst="rect">
            <a:avLst/>
          </a:prstGeom>
          <a:noFill/>
        </p:spPr>
        <p:txBody>
          <a:bodyPr wrap="square" rtlCol="0">
            <a:spAutoFit/>
          </a:bodyPr>
          <a:lstStyle/>
          <a:p>
            <a:r>
              <a:rPr lang="en-US" sz="2400" b="1" dirty="0"/>
              <a:t>Model Selection:</a:t>
            </a:r>
          </a:p>
          <a:p>
            <a:endParaRPr lang="en-US" sz="2000" dirty="0"/>
          </a:p>
          <a:p>
            <a:r>
              <a:rPr lang="en-US" sz="2000" dirty="0">
                <a:cs typeface="Times New Roman" panose="02020603050405020304" pitchFamily="18" charset="0"/>
              </a:rPr>
              <a:t>For model selection in the "Facebook Post Status Prediction" project, a combination of advanced natural language processing (NLP) techniques and machine learning algorithms, such as Support Vector Machines (SVM) or neural networks, is employed.</a:t>
            </a:r>
          </a:p>
          <a:p>
            <a:endParaRPr lang="en-US" sz="2000" dirty="0">
              <a:cs typeface="Times New Roman" panose="02020603050405020304" pitchFamily="18" charset="0"/>
            </a:endParaRPr>
          </a:p>
          <a:p>
            <a:r>
              <a:rPr lang="en-US" sz="2400" b="1" dirty="0">
                <a:cs typeface="Times New Roman" panose="02020603050405020304" pitchFamily="18" charset="0"/>
              </a:rPr>
              <a:t>Prediction:</a:t>
            </a:r>
          </a:p>
          <a:p>
            <a:endParaRPr lang="en-US" sz="2400" b="1" dirty="0">
              <a:cs typeface="Times New Roman" panose="02020603050405020304" pitchFamily="18" charset="0"/>
            </a:endParaRPr>
          </a:p>
          <a:p>
            <a:endParaRPr lang="en-US" sz="2000" b="1" dirty="0">
              <a:cs typeface="Times New Roman" panose="02020603050405020304" pitchFamily="18" charset="0"/>
            </a:endParaRPr>
          </a:p>
          <a:p>
            <a:r>
              <a:rPr lang="en-US" sz="2000" dirty="0">
                <a:cs typeface="Times New Roman" panose="02020603050405020304" pitchFamily="18" charset="0"/>
              </a:rPr>
              <a:t>The chosen model analyzes the sentiment, tone, and emotional context embedded in Facebook posts to predict the emotional states of young individuals with high accuracy.</a:t>
            </a:r>
          </a:p>
        </p:txBody>
      </p:sp>
    </p:spTree>
    <p:extLst>
      <p:ext uri="{BB962C8B-B14F-4D97-AF65-F5344CB8AC3E}">
        <p14:creationId xmlns:p14="http://schemas.microsoft.com/office/powerpoint/2010/main" val="3120598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2C1ED0-10EC-CBD3-2039-E42DCE2708FA}"/>
              </a:ext>
            </a:extLst>
          </p:cNvPr>
          <p:cNvSpPr txBox="1"/>
          <p:nvPr/>
        </p:nvSpPr>
        <p:spPr>
          <a:xfrm>
            <a:off x="324465" y="550606"/>
            <a:ext cx="11669415" cy="4401205"/>
          </a:xfrm>
          <a:prstGeom prst="rect">
            <a:avLst/>
          </a:prstGeom>
          <a:noFill/>
        </p:spPr>
        <p:txBody>
          <a:bodyPr wrap="square" rtlCol="0">
            <a:spAutoFit/>
          </a:bodyPr>
          <a:lstStyle/>
          <a:p>
            <a:r>
              <a:rPr lang="en-US" sz="2800" dirty="0"/>
              <a:t>What techniques were you using for data pre-processing?</a:t>
            </a:r>
          </a:p>
          <a:p>
            <a:endParaRPr lang="en-US" dirty="0"/>
          </a:p>
          <a:p>
            <a:endParaRPr lang="en-US" dirty="0"/>
          </a:p>
          <a:p>
            <a:pPr marL="285750" indent="-285750">
              <a:buFont typeface="Arial" panose="020B0604020202020204" pitchFamily="34" charset="0"/>
              <a:buChar char="•"/>
            </a:pPr>
            <a:r>
              <a:rPr lang="en-US" b="1" dirty="0"/>
              <a:t>Handling Missing Values </a:t>
            </a:r>
            <a:r>
              <a:rPr lang="en-US" dirty="0"/>
              <a:t>:Any missing values in the dataset were addressed through techniques such as imputation or removal, depending on the nature and extent of missing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Duplicate Value Detection and Removal </a:t>
            </a:r>
            <a:r>
              <a:rPr lang="en-US" dirty="0"/>
              <a:t>:Duplicate values, if present, were identified and removed to avoid redundancy and ensure the integrity of the dataset.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Data Type Check</a:t>
            </a:r>
            <a:r>
              <a:rPr lang="en-US" dirty="0"/>
              <a:t>: A thorough check of the data types for each feature was conducted to confirm that they were correctly assigned, ensuring compatibility with the model training process.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Outlier Detection and Treatment </a:t>
            </a:r>
            <a:r>
              <a:rPr lang="en-US" dirty="0"/>
              <a:t>:Outliers in the dataset were detected using visualizations like boxplots. Appropriate treatment techniques, such as capping or transformation, were applied to mitigate the impact of outliers on the model.</a:t>
            </a:r>
          </a:p>
        </p:txBody>
      </p:sp>
    </p:spTree>
    <p:extLst>
      <p:ext uri="{BB962C8B-B14F-4D97-AF65-F5344CB8AC3E}">
        <p14:creationId xmlns:p14="http://schemas.microsoft.com/office/powerpoint/2010/main" val="2115039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2393E4-D3B2-6592-D59B-F3D28F3FC024}"/>
              </a:ext>
            </a:extLst>
          </p:cNvPr>
          <p:cNvSpPr txBox="1"/>
          <p:nvPr/>
        </p:nvSpPr>
        <p:spPr>
          <a:xfrm>
            <a:off x="334297" y="167148"/>
            <a:ext cx="10732508" cy="6979698"/>
          </a:xfrm>
          <a:prstGeom prst="rect">
            <a:avLst/>
          </a:prstGeom>
          <a:noFill/>
        </p:spPr>
        <p:txBody>
          <a:bodyPr wrap="square" rtlCol="0">
            <a:spAutoFit/>
          </a:bodyPr>
          <a:lstStyle/>
          <a:p>
            <a:pPr marL="0" lvl="0" indent="0" algn="l" rtl="0">
              <a:lnSpc>
                <a:spcPct val="100000"/>
              </a:lnSpc>
              <a:spcBef>
                <a:spcPts val="0"/>
              </a:spcBef>
              <a:spcAft>
                <a:spcPts val="0"/>
              </a:spcAft>
              <a:buSzPts val="1440"/>
              <a:buNone/>
            </a:pPr>
            <a:r>
              <a:rPr lang="en-US" sz="2400" dirty="0">
                <a:latin typeface="Arial"/>
                <a:ea typeface="Arial"/>
                <a:cs typeface="Arial"/>
                <a:sym typeface="Arial"/>
              </a:rPr>
              <a:t>How training was done or what models were used?</a:t>
            </a:r>
          </a:p>
          <a:p>
            <a:pPr marL="0" lvl="0" indent="0" algn="l" rtl="0">
              <a:lnSpc>
                <a:spcPct val="100000"/>
              </a:lnSpc>
              <a:spcBef>
                <a:spcPts val="0"/>
              </a:spcBef>
              <a:spcAft>
                <a:spcPts val="0"/>
              </a:spcAft>
              <a:buSzPts val="1440"/>
              <a:buNone/>
            </a:pPr>
            <a:endParaRPr lang="en-US" sz="2400" dirty="0">
              <a:latin typeface="Arial"/>
              <a:ea typeface="Arial"/>
              <a:cs typeface="Arial"/>
              <a:sym typeface="Arial"/>
            </a:endParaRPr>
          </a:p>
          <a:p>
            <a:pPr lvl="0" algn="l" rtl="0">
              <a:lnSpc>
                <a:spcPct val="100000"/>
              </a:lnSpc>
              <a:spcBef>
                <a:spcPts val="960"/>
              </a:spcBef>
              <a:spcAft>
                <a:spcPts val="0"/>
              </a:spcAft>
              <a:buSzPts val="2100"/>
            </a:pPr>
            <a:r>
              <a:rPr lang="en-US" b="1" dirty="0">
                <a:latin typeface="Arial"/>
                <a:ea typeface="Arial"/>
                <a:cs typeface="Arial"/>
                <a:sym typeface="Arial"/>
              </a:rPr>
              <a:t>Dataset Preparation </a:t>
            </a:r>
            <a:r>
              <a:rPr lang="en-US" dirty="0">
                <a:latin typeface="Arial"/>
                <a:ea typeface="Arial"/>
                <a:cs typeface="Arial"/>
                <a:sym typeface="Arial"/>
              </a:rPr>
              <a:t>: Curated a diverse dataset of Facebook posts from young users.</a:t>
            </a:r>
          </a:p>
          <a:p>
            <a:pPr lvl="0" algn="l" rtl="0">
              <a:lnSpc>
                <a:spcPct val="100000"/>
              </a:lnSpc>
              <a:spcBef>
                <a:spcPts val="960"/>
              </a:spcBef>
              <a:spcAft>
                <a:spcPts val="0"/>
              </a:spcAft>
              <a:buSzPts val="2100"/>
            </a:pPr>
            <a:r>
              <a:rPr lang="en-US" dirty="0">
                <a:latin typeface="Arial"/>
                <a:ea typeface="Arial"/>
                <a:cs typeface="Arial"/>
                <a:sym typeface="Arial"/>
              </a:rPr>
              <a:t>Included posts with varied emotional expressions to ensure model robustness.</a:t>
            </a:r>
          </a:p>
          <a:p>
            <a:pPr lvl="0" algn="l" rtl="0">
              <a:lnSpc>
                <a:spcPct val="100000"/>
              </a:lnSpc>
              <a:spcBef>
                <a:spcPts val="960"/>
              </a:spcBef>
              <a:spcAft>
                <a:spcPts val="0"/>
              </a:spcAft>
              <a:buSzPts val="2100"/>
            </a:pPr>
            <a:r>
              <a:rPr lang="en-US" b="1" dirty="0">
                <a:latin typeface="Arial"/>
                <a:ea typeface="Arial"/>
                <a:cs typeface="Arial"/>
                <a:sym typeface="Arial"/>
              </a:rPr>
              <a:t>Preprocessing Techniques </a:t>
            </a:r>
            <a:r>
              <a:rPr lang="en-US" dirty="0">
                <a:latin typeface="Arial"/>
                <a:ea typeface="Arial"/>
                <a:cs typeface="Arial"/>
                <a:sym typeface="Arial"/>
              </a:rPr>
              <a:t>:Applied imputation, duplicate removal, and data type checks to ensure dataset quality.</a:t>
            </a:r>
          </a:p>
          <a:p>
            <a:pPr lvl="0" algn="l" rtl="0">
              <a:lnSpc>
                <a:spcPct val="100000"/>
              </a:lnSpc>
              <a:spcBef>
                <a:spcPts val="960"/>
              </a:spcBef>
              <a:spcAft>
                <a:spcPts val="0"/>
              </a:spcAft>
              <a:buSzPts val="2100"/>
            </a:pPr>
            <a:r>
              <a:rPr lang="en-US" b="1" dirty="0">
                <a:latin typeface="Arial"/>
                <a:ea typeface="Arial"/>
                <a:cs typeface="Arial"/>
                <a:sym typeface="Arial"/>
              </a:rPr>
              <a:t>Outlier Detection and Treatment </a:t>
            </a:r>
            <a:r>
              <a:rPr lang="en-US" dirty="0">
                <a:latin typeface="Arial"/>
                <a:ea typeface="Arial"/>
                <a:cs typeface="Arial"/>
                <a:sym typeface="Arial"/>
              </a:rPr>
              <a:t>: Detected and managed outliers using visualizations like boxplots to maintain data integrity.</a:t>
            </a:r>
          </a:p>
          <a:p>
            <a:pPr lvl="0" algn="l" rtl="0">
              <a:lnSpc>
                <a:spcPct val="100000"/>
              </a:lnSpc>
              <a:spcBef>
                <a:spcPts val="960"/>
              </a:spcBef>
              <a:spcAft>
                <a:spcPts val="0"/>
              </a:spcAft>
              <a:buSzPts val="2100"/>
            </a:pPr>
            <a:r>
              <a:rPr lang="en-US" b="1" dirty="0">
                <a:latin typeface="Arial"/>
                <a:ea typeface="Arial"/>
                <a:cs typeface="Arial"/>
                <a:sym typeface="Arial"/>
              </a:rPr>
              <a:t>Model Selection</a:t>
            </a:r>
            <a:r>
              <a:rPr lang="en-US" dirty="0">
                <a:latin typeface="Arial"/>
                <a:ea typeface="Arial"/>
                <a:cs typeface="Arial"/>
                <a:sym typeface="Arial"/>
              </a:rPr>
              <a:t>: Chose a Naive Bayes classifier for its simplicity and effectiveness in text classification tasks.</a:t>
            </a:r>
          </a:p>
          <a:p>
            <a:pPr lvl="0" algn="l" rtl="0">
              <a:lnSpc>
                <a:spcPct val="100000"/>
              </a:lnSpc>
              <a:spcBef>
                <a:spcPts val="960"/>
              </a:spcBef>
              <a:spcAft>
                <a:spcPts val="0"/>
              </a:spcAft>
              <a:buSzPts val="2100"/>
            </a:pPr>
            <a:r>
              <a:rPr lang="en-US" dirty="0">
                <a:latin typeface="Arial"/>
                <a:ea typeface="Arial"/>
                <a:cs typeface="Arial"/>
                <a:sym typeface="Arial"/>
              </a:rPr>
              <a:t>Leveraged the probabilistic nature of Naive Bayes for nuanced emotion prediction.</a:t>
            </a:r>
          </a:p>
          <a:p>
            <a:pPr lvl="0" algn="l" rtl="0">
              <a:lnSpc>
                <a:spcPct val="100000"/>
              </a:lnSpc>
              <a:spcBef>
                <a:spcPts val="960"/>
              </a:spcBef>
              <a:spcAft>
                <a:spcPts val="0"/>
              </a:spcAft>
              <a:buSzPts val="2100"/>
            </a:pPr>
            <a:r>
              <a:rPr lang="en-US" b="1" dirty="0">
                <a:latin typeface="Arial"/>
                <a:ea typeface="Arial"/>
                <a:cs typeface="Arial"/>
                <a:sym typeface="Arial"/>
              </a:rPr>
              <a:t>Benchmarking and Comparison </a:t>
            </a:r>
            <a:r>
              <a:rPr lang="en-US" dirty="0">
                <a:latin typeface="Arial"/>
                <a:ea typeface="Arial"/>
                <a:cs typeface="Arial"/>
                <a:sym typeface="Arial"/>
              </a:rPr>
              <a:t>:Rigorously compared models for performance, efficiency, and alignment with project goals.</a:t>
            </a:r>
          </a:p>
          <a:p>
            <a:pPr lvl="0" algn="l" rtl="0">
              <a:lnSpc>
                <a:spcPct val="100000"/>
              </a:lnSpc>
              <a:spcBef>
                <a:spcPts val="960"/>
              </a:spcBef>
              <a:spcAft>
                <a:spcPts val="0"/>
              </a:spcAft>
              <a:buSzPts val="2100"/>
            </a:pPr>
            <a:r>
              <a:rPr lang="en-US" b="1" dirty="0">
                <a:latin typeface="Arial"/>
                <a:ea typeface="Arial"/>
                <a:cs typeface="Arial"/>
                <a:sym typeface="Arial"/>
              </a:rPr>
              <a:t>Compatibility with Pipeline </a:t>
            </a:r>
            <a:r>
              <a:rPr lang="en-US" dirty="0">
                <a:latin typeface="Arial"/>
                <a:ea typeface="Arial"/>
                <a:cs typeface="Arial"/>
                <a:sym typeface="Arial"/>
              </a:rPr>
              <a:t>: Ensured seamless integration of selected models with preprocessing pipeline components.</a:t>
            </a:r>
          </a:p>
          <a:p>
            <a:pPr lvl="0" algn="l" rtl="0">
              <a:lnSpc>
                <a:spcPct val="100000"/>
              </a:lnSpc>
              <a:spcBef>
                <a:spcPts val="960"/>
              </a:spcBef>
              <a:spcAft>
                <a:spcPts val="0"/>
              </a:spcAft>
              <a:buSzPts val="2100"/>
            </a:pPr>
            <a:r>
              <a:rPr lang="en-US" b="1" dirty="0">
                <a:latin typeface="Arial"/>
                <a:ea typeface="Arial"/>
                <a:cs typeface="Arial"/>
                <a:sym typeface="Arial"/>
              </a:rPr>
              <a:t>Train-Test Split and Fitting </a:t>
            </a:r>
            <a:r>
              <a:rPr lang="en-US" dirty="0">
                <a:latin typeface="Arial"/>
                <a:ea typeface="Arial"/>
                <a:cs typeface="Arial"/>
                <a:sym typeface="Arial"/>
              </a:rPr>
              <a:t>: Split dataset, constructed a pipeline, and fit models for standardized training.</a:t>
            </a:r>
          </a:p>
          <a:p>
            <a:pPr lvl="0" algn="l" rtl="0">
              <a:lnSpc>
                <a:spcPct val="100000"/>
              </a:lnSpc>
              <a:spcBef>
                <a:spcPts val="960"/>
              </a:spcBef>
              <a:spcAft>
                <a:spcPts val="0"/>
              </a:spcAft>
              <a:buSzPts val="2100"/>
            </a:pPr>
            <a:r>
              <a:rPr lang="en-US" dirty="0">
                <a:latin typeface="Arial"/>
                <a:ea typeface="Arial"/>
                <a:cs typeface="Arial"/>
                <a:sym typeface="Arial"/>
              </a:rPr>
              <a:t>.</a:t>
            </a:r>
          </a:p>
          <a:p>
            <a:endParaRPr lang="en-US" dirty="0"/>
          </a:p>
        </p:txBody>
      </p:sp>
    </p:spTree>
    <p:extLst>
      <p:ext uri="{BB962C8B-B14F-4D97-AF65-F5344CB8AC3E}">
        <p14:creationId xmlns:p14="http://schemas.microsoft.com/office/powerpoint/2010/main" val="445536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7D7F7-18D3-C96D-3827-5F0932FB3717}"/>
              </a:ext>
            </a:extLst>
          </p:cNvPr>
          <p:cNvSpPr txBox="1"/>
          <p:nvPr/>
        </p:nvSpPr>
        <p:spPr>
          <a:xfrm>
            <a:off x="383458" y="403123"/>
            <a:ext cx="9735902" cy="6771084"/>
          </a:xfrm>
          <a:prstGeom prst="rect">
            <a:avLst/>
          </a:prstGeom>
          <a:noFill/>
        </p:spPr>
        <p:txBody>
          <a:bodyPr wrap="square" rtlCol="0">
            <a:spAutoFit/>
          </a:bodyPr>
          <a:lstStyle/>
          <a:p>
            <a:pPr marL="0" lvl="0" indent="0" algn="l" rtl="0">
              <a:lnSpc>
                <a:spcPct val="100000"/>
              </a:lnSpc>
              <a:spcBef>
                <a:spcPts val="960"/>
              </a:spcBef>
              <a:spcAft>
                <a:spcPts val="0"/>
              </a:spcAft>
              <a:buSzPts val="1440"/>
              <a:buNone/>
            </a:pPr>
            <a:r>
              <a:rPr lang="en-US" sz="2800" dirty="0">
                <a:latin typeface="Arial"/>
                <a:ea typeface="Arial"/>
                <a:cs typeface="Arial"/>
                <a:sym typeface="Arial"/>
              </a:rPr>
              <a:t>How was prediction done?</a:t>
            </a:r>
          </a:p>
          <a:p>
            <a:pPr marL="0" lvl="0" indent="0" algn="l" rtl="0">
              <a:lnSpc>
                <a:spcPct val="100000"/>
              </a:lnSpc>
              <a:spcBef>
                <a:spcPts val="960"/>
              </a:spcBef>
              <a:spcAft>
                <a:spcPts val="0"/>
              </a:spcAft>
              <a:buSzPts val="1440"/>
              <a:buNone/>
            </a:pPr>
            <a:r>
              <a:rPr lang="en-US" sz="1800" b="1" dirty="0">
                <a:latin typeface="Arial"/>
                <a:ea typeface="Arial"/>
                <a:cs typeface="Arial"/>
                <a:sym typeface="Arial"/>
              </a:rPr>
              <a:t>Feature Extraction:</a:t>
            </a:r>
          </a:p>
          <a:p>
            <a:pPr marL="0" lvl="0" indent="0" algn="l" rtl="0">
              <a:lnSpc>
                <a:spcPct val="100000"/>
              </a:lnSpc>
              <a:spcBef>
                <a:spcPts val="960"/>
              </a:spcBef>
              <a:spcAft>
                <a:spcPts val="0"/>
              </a:spcAft>
              <a:buSzPts val="1440"/>
              <a:buNone/>
            </a:pPr>
            <a:r>
              <a:rPr lang="en-US" sz="1800" dirty="0">
                <a:latin typeface="Arial"/>
                <a:ea typeface="Arial"/>
                <a:cs typeface="Arial"/>
                <a:sym typeface="Arial"/>
              </a:rPr>
              <a:t>Extracted relevant features from preprocessed Facebook post data, including sentiment scores, text length, punctuation count, and user engagement metrics.</a:t>
            </a:r>
          </a:p>
          <a:p>
            <a:pPr marL="0" lvl="0" indent="0" algn="l" rtl="0">
              <a:lnSpc>
                <a:spcPct val="100000"/>
              </a:lnSpc>
              <a:spcBef>
                <a:spcPts val="960"/>
              </a:spcBef>
              <a:spcAft>
                <a:spcPts val="0"/>
              </a:spcAft>
              <a:buSzPts val="1440"/>
              <a:buNone/>
            </a:pPr>
            <a:r>
              <a:rPr lang="en-US" sz="1800" b="1" dirty="0">
                <a:latin typeface="Arial"/>
                <a:ea typeface="Arial"/>
                <a:cs typeface="Arial"/>
                <a:sym typeface="Arial"/>
              </a:rPr>
              <a:t>Model Inference:</a:t>
            </a:r>
          </a:p>
          <a:p>
            <a:pPr marL="0" lvl="0" indent="0" algn="l" rtl="0">
              <a:lnSpc>
                <a:spcPct val="100000"/>
              </a:lnSpc>
              <a:spcBef>
                <a:spcPts val="960"/>
              </a:spcBef>
              <a:spcAft>
                <a:spcPts val="0"/>
              </a:spcAft>
              <a:buSzPts val="1440"/>
              <a:buNone/>
            </a:pPr>
            <a:r>
              <a:rPr lang="en-US" sz="1800" dirty="0">
                <a:latin typeface="Arial"/>
                <a:ea typeface="Arial"/>
                <a:cs typeface="Arial"/>
                <a:sym typeface="Arial"/>
              </a:rPr>
              <a:t>Utilized the trained Naive Bayes classifier to make predictions based on the extracted features.</a:t>
            </a:r>
          </a:p>
          <a:p>
            <a:pPr marL="0" lvl="0" indent="0" algn="l" rtl="0">
              <a:lnSpc>
                <a:spcPct val="100000"/>
              </a:lnSpc>
              <a:spcBef>
                <a:spcPts val="960"/>
              </a:spcBef>
              <a:spcAft>
                <a:spcPts val="0"/>
              </a:spcAft>
              <a:buSzPts val="1440"/>
              <a:buNone/>
            </a:pPr>
            <a:r>
              <a:rPr lang="en-US" sz="1800" dirty="0">
                <a:latin typeface="Arial"/>
                <a:ea typeface="Arial"/>
                <a:cs typeface="Arial"/>
                <a:sym typeface="Arial"/>
              </a:rPr>
              <a:t>The model employed its probabilistic approach to determine the most likely emotional state for each Facebook post.</a:t>
            </a:r>
          </a:p>
          <a:p>
            <a:pPr marL="0" lvl="0" indent="0" algn="l" rtl="0">
              <a:lnSpc>
                <a:spcPct val="100000"/>
              </a:lnSpc>
              <a:spcBef>
                <a:spcPts val="960"/>
              </a:spcBef>
              <a:spcAft>
                <a:spcPts val="0"/>
              </a:spcAft>
              <a:buSzPts val="1440"/>
              <a:buNone/>
            </a:pPr>
            <a:r>
              <a:rPr lang="en-US" sz="1800" b="1" dirty="0">
                <a:latin typeface="Arial"/>
                <a:ea typeface="Arial"/>
                <a:cs typeface="Arial"/>
                <a:sym typeface="Arial"/>
              </a:rPr>
              <a:t>Emotion Encoding:</a:t>
            </a:r>
          </a:p>
          <a:p>
            <a:pPr marL="0" lvl="0" indent="0" algn="l" rtl="0">
              <a:lnSpc>
                <a:spcPct val="100000"/>
              </a:lnSpc>
              <a:spcBef>
                <a:spcPts val="960"/>
              </a:spcBef>
              <a:spcAft>
                <a:spcPts val="0"/>
              </a:spcAft>
              <a:buSzPts val="1440"/>
              <a:buNone/>
            </a:pPr>
            <a:r>
              <a:rPr lang="en-US" sz="1800" dirty="0">
                <a:latin typeface="Arial"/>
                <a:ea typeface="Arial"/>
                <a:cs typeface="Arial"/>
                <a:sym typeface="Arial"/>
              </a:rPr>
              <a:t>Translated the model predictions into specific emotional categories, providing interpretable results.</a:t>
            </a:r>
          </a:p>
          <a:p>
            <a:pPr marL="0" lvl="0" indent="0" algn="l" rtl="0">
              <a:lnSpc>
                <a:spcPct val="100000"/>
              </a:lnSpc>
              <a:spcBef>
                <a:spcPts val="960"/>
              </a:spcBef>
              <a:spcAft>
                <a:spcPts val="0"/>
              </a:spcAft>
              <a:buSzPts val="1440"/>
              <a:buNone/>
            </a:pPr>
            <a:r>
              <a:rPr lang="en-US" sz="1800" dirty="0">
                <a:latin typeface="Arial"/>
                <a:ea typeface="Arial"/>
                <a:cs typeface="Arial"/>
                <a:sym typeface="Arial"/>
              </a:rPr>
              <a:t>The predicted emotions were encoded into numerical representations for further analysis.</a:t>
            </a:r>
          </a:p>
          <a:p>
            <a:pPr marL="0" lvl="0" indent="0" algn="l" rtl="0">
              <a:lnSpc>
                <a:spcPct val="100000"/>
              </a:lnSpc>
              <a:spcBef>
                <a:spcPts val="960"/>
              </a:spcBef>
              <a:spcAft>
                <a:spcPts val="0"/>
              </a:spcAft>
              <a:buSzPts val="1440"/>
              <a:buNone/>
            </a:pPr>
            <a:r>
              <a:rPr lang="en-US" sz="1800" b="1" dirty="0">
                <a:latin typeface="Arial"/>
                <a:ea typeface="Arial"/>
                <a:cs typeface="Arial"/>
                <a:sym typeface="Arial"/>
              </a:rPr>
              <a:t>Probabilistic Outputs:</a:t>
            </a:r>
          </a:p>
          <a:p>
            <a:pPr marL="0" lvl="0" indent="0" algn="l" rtl="0">
              <a:lnSpc>
                <a:spcPct val="100000"/>
              </a:lnSpc>
              <a:spcBef>
                <a:spcPts val="960"/>
              </a:spcBef>
              <a:spcAft>
                <a:spcPts val="0"/>
              </a:spcAft>
              <a:buSzPts val="1440"/>
              <a:buNone/>
            </a:pPr>
            <a:r>
              <a:rPr lang="en-US" sz="1800" dirty="0">
                <a:latin typeface="Arial"/>
                <a:ea typeface="Arial"/>
                <a:cs typeface="Arial"/>
                <a:sym typeface="Arial"/>
              </a:rPr>
              <a:t>Leveraged the probabilistic nature of the Naive Bayes classifier to obtain probability distributions for each predicted emotion.</a:t>
            </a:r>
          </a:p>
          <a:p>
            <a:pPr marL="0" lvl="0" indent="0" algn="l" rtl="0">
              <a:lnSpc>
                <a:spcPct val="100000"/>
              </a:lnSpc>
              <a:spcBef>
                <a:spcPts val="960"/>
              </a:spcBef>
              <a:spcAft>
                <a:spcPts val="0"/>
              </a:spcAft>
              <a:buSzPts val="1440"/>
              <a:buNone/>
            </a:pPr>
            <a:endParaRPr lang="en-US" sz="1800" dirty="0">
              <a:latin typeface="Arial"/>
              <a:ea typeface="Arial"/>
              <a:cs typeface="Arial"/>
              <a:sym typeface="Arial"/>
            </a:endParaRPr>
          </a:p>
          <a:p>
            <a:pPr marL="0" lvl="0" indent="0" algn="l" rtl="0">
              <a:lnSpc>
                <a:spcPct val="100000"/>
              </a:lnSpc>
              <a:spcBef>
                <a:spcPts val="960"/>
              </a:spcBef>
              <a:spcAft>
                <a:spcPts val="0"/>
              </a:spcAft>
              <a:buSzPts val="1440"/>
              <a:buNone/>
            </a:pPr>
            <a:endParaRPr lang="en-US" sz="1800" b="1" dirty="0">
              <a:latin typeface="Arial"/>
              <a:ea typeface="Arial"/>
              <a:cs typeface="Arial"/>
              <a:sym typeface="Arial"/>
            </a:endParaRPr>
          </a:p>
        </p:txBody>
      </p:sp>
    </p:spTree>
    <p:extLst>
      <p:ext uri="{BB962C8B-B14F-4D97-AF65-F5344CB8AC3E}">
        <p14:creationId xmlns:p14="http://schemas.microsoft.com/office/powerpoint/2010/main" val="192742127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Statistics focus</Template>
  <TotalTime>234</TotalTime>
  <Words>823</Words>
  <Application>Microsoft Office PowerPoint</Application>
  <PresentationFormat>Widescreen</PresentationFormat>
  <Paragraphs>76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Bookman Old Style</vt:lpstr>
      <vt:lpstr>Calibri</vt:lpstr>
      <vt:lpstr>Franklin Gothic Book</vt:lpstr>
      <vt:lpstr>1_RetrospectVTI</vt:lpstr>
      <vt:lpstr>Facebook Post Status Predictions </vt:lpstr>
      <vt:lpstr>PowerPoint Presentation</vt:lpstr>
      <vt:lpstr>Architecture</vt:lpstr>
      <vt:lpstr>Model Training</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Volume Prediction</dc:title>
  <dc:creator>Muhammad Ojagzada</dc:creator>
  <cp:lastModifiedBy>HP</cp:lastModifiedBy>
  <cp:revision>7</cp:revision>
  <dcterms:created xsi:type="dcterms:W3CDTF">2022-08-04T10:40:39Z</dcterms:created>
  <dcterms:modified xsi:type="dcterms:W3CDTF">2024-01-09T14:33:42Z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