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ar Vinay Prasad" initials="PVP" lastIdx="1" clrIdx="0">
    <p:extLst>
      <p:ext uri="{19B8F6BF-5375-455C-9EA6-DF929625EA0E}">
        <p15:presenceInfo xmlns:p15="http://schemas.microsoft.com/office/powerpoint/2012/main" userId="50083375494b74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1T15:20:44.74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8E1C1F-8202-4324-BECB-01DC715D6BEE}"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EC8D5FD-0240-41EF-9C20-3D97322F305B}" type="slidenum">
              <a:rPr lang="en-IN" smtClean="0"/>
              <a:t>‹#›</a:t>
            </a:fld>
            <a:endParaRPr lang="en-IN"/>
          </a:p>
        </p:txBody>
      </p:sp>
    </p:spTree>
    <p:extLst>
      <p:ext uri="{BB962C8B-B14F-4D97-AF65-F5344CB8AC3E}">
        <p14:creationId xmlns:p14="http://schemas.microsoft.com/office/powerpoint/2010/main" val="57410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E1C1F-8202-4324-BECB-01DC715D6BEE}"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C8D5FD-0240-41EF-9C20-3D97322F305B}" type="slidenum">
              <a:rPr lang="en-IN" smtClean="0"/>
              <a:t>‹#›</a:t>
            </a:fld>
            <a:endParaRPr lang="en-IN"/>
          </a:p>
        </p:txBody>
      </p:sp>
    </p:spTree>
    <p:extLst>
      <p:ext uri="{BB962C8B-B14F-4D97-AF65-F5344CB8AC3E}">
        <p14:creationId xmlns:p14="http://schemas.microsoft.com/office/powerpoint/2010/main" val="18203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E1C1F-8202-4324-BECB-01DC715D6BEE}"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C8D5FD-0240-41EF-9C20-3D97322F305B}" type="slidenum">
              <a:rPr lang="en-IN" smtClean="0"/>
              <a:t>‹#›</a:t>
            </a:fld>
            <a:endParaRPr lang="en-IN"/>
          </a:p>
        </p:txBody>
      </p:sp>
    </p:spTree>
    <p:extLst>
      <p:ext uri="{BB962C8B-B14F-4D97-AF65-F5344CB8AC3E}">
        <p14:creationId xmlns:p14="http://schemas.microsoft.com/office/powerpoint/2010/main" val="46774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E1C1F-8202-4324-BECB-01DC715D6BEE}"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C8D5FD-0240-41EF-9C20-3D97322F305B}" type="slidenum">
              <a:rPr lang="en-IN" smtClean="0"/>
              <a:t>‹#›</a:t>
            </a:fld>
            <a:endParaRPr lang="en-IN"/>
          </a:p>
        </p:txBody>
      </p:sp>
    </p:spTree>
    <p:extLst>
      <p:ext uri="{BB962C8B-B14F-4D97-AF65-F5344CB8AC3E}">
        <p14:creationId xmlns:p14="http://schemas.microsoft.com/office/powerpoint/2010/main" val="400877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98E1C1F-8202-4324-BECB-01DC715D6BEE}" type="datetimeFigureOut">
              <a:rPr lang="en-IN" smtClean="0"/>
              <a:t>30-09-2021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EC8D5FD-0240-41EF-9C20-3D97322F305B}" type="slidenum">
              <a:rPr lang="en-IN" smtClean="0"/>
              <a:t>‹#›</a:t>
            </a:fld>
            <a:endParaRPr lang="en-IN"/>
          </a:p>
        </p:txBody>
      </p:sp>
    </p:spTree>
    <p:extLst>
      <p:ext uri="{BB962C8B-B14F-4D97-AF65-F5344CB8AC3E}">
        <p14:creationId xmlns:p14="http://schemas.microsoft.com/office/powerpoint/2010/main" val="338814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8E1C1F-8202-4324-BECB-01DC715D6BEE}"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C8D5FD-0240-41EF-9C20-3D97322F305B}" type="slidenum">
              <a:rPr lang="en-IN" smtClean="0"/>
              <a:t>‹#›</a:t>
            </a:fld>
            <a:endParaRPr lang="en-IN"/>
          </a:p>
        </p:txBody>
      </p:sp>
    </p:spTree>
    <p:extLst>
      <p:ext uri="{BB962C8B-B14F-4D97-AF65-F5344CB8AC3E}">
        <p14:creationId xmlns:p14="http://schemas.microsoft.com/office/powerpoint/2010/main" val="272614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8E1C1F-8202-4324-BECB-01DC715D6BEE}"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C8D5FD-0240-41EF-9C20-3D97322F305B}" type="slidenum">
              <a:rPr lang="en-IN" smtClean="0"/>
              <a:t>‹#›</a:t>
            </a:fld>
            <a:endParaRPr lang="en-IN"/>
          </a:p>
        </p:txBody>
      </p:sp>
    </p:spTree>
    <p:extLst>
      <p:ext uri="{BB962C8B-B14F-4D97-AF65-F5344CB8AC3E}">
        <p14:creationId xmlns:p14="http://schemas.microsoft.com/office/powerpoint/2010/main" val="200380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8E1C1F-8202-4324-BECB-01DC715D6BEE}"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C8D5FD-0240-41EF-9C20-3D97322F305B}" type="slidenum">
              <a:rPr lang="en-IN" smtClean="0"/>
              <a:t>‹#›</a:t>
            </a:fld>
            <a:endParaRPr lang="en-IN"/>
          </a:p>
        </p:txBody>
      </p:sp>
    </p:spTree>
    <p:extLst>
      <p:ext uri="{BB962C8B-B14F-4D97-AF65-F5344CB8AC3E}">
        <p14:creationId xmlns:p14="http://schemas.microsoft.com/office/powerpoint/2010/main" val="346343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E1C1F-8202-4324-BECB-01DC715D6BEE}"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C8D5FD-0240-41EF-9C20-3D97322F305B}" type="slidenum">
              <a:rPr lang="en-IN" smtClean="0"/>
              <a:t>‹#›</a:t>
            </a:fld>
            <a:endParaRPr lang="en-IN"/>
          </a:p>
        </p:txBody>
      </p:sp>
    </p:spTree>
    <p:extLst>
      <p:ext uri="{BB962C8B-B14F-4D97-AF65-F5344CB8AC3E}">
        <p14:creationId xmlns:p14="http://schemas.microsoft.com/office/powerpoint/2010/main" val="2058940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8E1C1F-8202-4324-BECB-01DC715D6BEE}"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EC8D5FD-0240-41EF-9C20-3D97322F305B}" type="slidenum">
              <a:rPr lang="en-IN" smtClean="0"/>
              <a:t>‹#›</a:t>
            </a:fld>
            <a:endParaRPr lang="en-IN"/>
          </a:p>
        </p:txBody>
      </p:sp>
    </p:spTree>
    <p:extLst>
      <p:ext uri="{BB962C8B-B14F-4D97-AF65-F5344CB8AC3E}">
        <p14:creationId xmlns:p14="http://schemas.microsoft.com/office/powerpoint/2010/main" val="183530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8E1C1F-8202-4324-BECB-01DC715D6BEE}" type="datetimeFigureOut">
              <a:rPr lang="en-IN" smtClean="0"/>
              <a:t>30-09-2021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EC8D5FD-0240-41EF-9C20-3D97322F305B}" type="slidenum">
              <a:rPr lang="en-IN" smtClean="0"/>
              <a:t>‹#›</a:t>
            </a:fld>
            <a:endParaRPr lang="en-IN"/>
          </a:p>
        </p:txBody>
      </p:sp>
    </p:spTree>
    <p:extLst>
      <p:ext uri="{BB962C8B-B14F-4D97-AF65-F5344CB8AC3E}">
        <p14:creationId xmlns:p14="http://schemas.microsoft.com/office/powerpoint/2010/main" val="2424994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98E1C1F-8202-4324-BECB-01DC715D6BEE}" type="datetimeFigureOut">
              <a:rPr lang="en-IN" smtClean="0"/>
              <a:t>30-09-2021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EC8D5FD-0240-41EF-9C20-3D97322F305B}" type="slidenum">
              <a:rPr lang="en-IN" smtClean="0"/>
              <a:t>‹#›</a:t>
            </a:fld>
            <a:endParaRPr lang="en-IN"/>
          </a:p>
        </p:txBody>
      </p:sp>
    </p:spTree>
    <p:extLst>
      <p:ext uri="{BB962C8B-B14F-4D97-AF65-F5344CB8AC3E}">
        <p14:creationId xmlns:p14="http://schemas.microsoft.com/office/powerpoint/2010/main" val="157930289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119B-AF6E-4FE8-BE7A-3E628CB30F58}"/>
              </a:ext>
            </a:extLst>
          </p:cNvPr>
          <p:cNvSpPr>
            <a:spLocks noGrp="1"/>
          </p:cNvSpPr>
          <p:nvPr>
            <p:ph type="ctrTitle"/>
          </p:nvPr>
        </p:nvSpPr>
        <p:spPr/>
        <p:txBody>
          <a:bodyPr/>
          <a:lstStyle/>
          <a:p>
            <a:r>
              <a:rPr lang="en-IN" dirty="0"/>
              <a:t>Used car price prediction project</a:t>
            </a:r>
          </a:p>
        </p:txBody>
      </p:sp>
      <p:sp>
        <p:nvSpPr>
          <p:cNvPr id="3" name="Subtitle 2">
            <a:extLst>
              <a:ext uri="{FF2B5EF4-FFF2-40B4-BE49-F238E27FC236}">
                <a16:creationId xmlns:a16="http://schemas.microsoft.com/office/drawing/2014/main" id="{E31A72B2-B7B9-4FED-984D-211F96D1E382}"/>
              </a:ext>
            </a:extLst>
          </p:cNvPr>
          <p:cNvSpPr>
            <a:spLocks noGrp="1"/>
          </p:cNvSpPr>
          <p:nvPr>
            <p:ph type="subTitle" idx="1"/>
          </p:nvPr>
        </p:nvSpPr>
        <p:spPr/>
        <p:txBody>
          <a:bodyPr/>
          <a:lstStyle/>
          <a:p>
            <a:r>
              <a:rPr lang="en-IN" dirty="0"/>
              <a:t>Aim is to develop a new machine learning model to predict used car prices with respect to the current market conditions.</a:t>
            </a:r>
          </a:p>
        </p:txBody>
      </p:sp>
    </p:spTree>
    <p:extLst>
      <p:ext uri="{BB962C8B-B14F-4D97-AF65-F5344CB8AC3E}">
        <p14:creationId xmlns:p14="http://schemas.microsoft.com/office/powerpoint/2010/main" val="3083615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25468-3095-4020-B47E-3F025C070024}"/>
              </a:ext>
            </a:extLst>
          </p:cNvPr>
          <p:cNvSpPr txBox="1"/>
          <p:nvPr/>
        </p:nvSpPr>
        <p:spPr>
          <a:xfrm>
            <a:off x="934374" y="816958"/>
            <a:ext cx="9709952" cy="646331"/>
          </a:xfrm>
          <a:prstGeom prst="rect">
            <a:avLst/>
          </a:prstGeom>
          <a:noFill/>
        </p:spPr>
        <p:txBody>
          <a:bodyPr wrap="square">
            <a:spAutoFit/>
          </a:bodyPr>
          <a:lstStyle/>
          <a:p>
            <a:r>
              <a:rPr lang="en-IN" dirty="0"/>
              <a:t>We will now encode categorical columns so that we can pass them through ML Algorithms. We will use </a:t>
            </a:r>
            <a:r>
              <a:rPr lang="en-IN" dirty="0" err="1"/>
              <a:t>LabelEncoder</a:t>
            </a:r>
            <a:r>
              <a:rPr lang="en-IN" dirty="0"/>
              <a:t>. </a:t>
            </a:r>
          </a:p>
        </p:txBody>
      </p:sp>
      <p:pic>
        <p:nvPicPr>
          <p:cNvPr id="5" name="Picture 4">
            <a:extLst>
              <a:ext uri="{FF2B5EF4-FFF2-40B4-BE49-F238E27FC236}">
                <a16:creationId xmlns:a16="http://schemas.microsoft.com/office/drawing/2014/main" id="{708FB401-C4CB-491D-B951-21733FC8A922}"/>
              </a:ext>
            </a:extLst>
          </p:cNvPr>
          <p:cNvPicPr>
            <a:picLocks noChangeAspect="1"/>
          </p:cNvPicPr>
          <p:nvPr/>
        </p:nvPicPr>
        <p:blipFill>
          <a:blip r:embed="rId2"/>
          <a:stretch>
            <a:fillRect/>
          </a:stretch>
        </p:blipFill>
        <p:spPr>
          <a:xfrm>
            <a:off x="934374" y="1871662"/>
            <a:ext cx="9858375" cy="3114675"/>
          </a:xfrm>
          <a:prstGeom prst="rect">
            <a:avLst/>
          </a:prstGeom>
        </p:spPr>
      </p:pic>
      <p:sp>
        <p:nvSpPr>
          <p:cNvPr id="7" name="TextBox 6">
            <a:extLst>
              <a:ext uri="{FF2B5EF4-FFF2-40B4-BE49-F238E27FC236}">
                <a16:creationId xmlns:a16="http://schemas.microsoft.com/office/drawing/2014/main" id="{E6CEE8EF-8E8E-4BF0-962E-6568D1073851}"/>
              </a:ext>
            </a:extLst>
          </p:cNvPr>
          <p:cNvSpPr txBox="1"/>
          <p:nvPr/>
        </p:nvSpPr>
        <p:spPr>
          <a:xfrm>
            <a:off x="934374" y="5394711"/>
            <a:ext cx="9709951" cy="646331"/>
          </a:xfrm>
          <a:prstGeom prst="rect">
            <a:avLst/>
          </a:prstGeom>
          <a:noFill/>
        </p:spPr>
        <p:txBody>
          <a:bodyPr wrap="square">
            <a:spAutoFit/>
          </a:bodyPr>
          <a:lstStyle/>
          <a:p>
            <a:r>
              <a:rPr lang="en-IN" dirty="0"/>
              <a:t>We have now encoded the categorical columns we will now divide the data into independent and dependent parts.</a:t>
            </a:r>
          </a:p>
        </p:txBody>
      </p:sp>
    </p:spTree>
    <p:extLst>
      <p:ext uri="{BB962C8B-B14F-4D97-AF65-F5344CB8AC3E}">
        <p14:creationId xmlns:p14="http://schemas.microsoft.com/office/powerpoint/2010/main" val="180258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91AB2-6E57-4E9A-A29E-8589C14848C6}"/>
              </a:ext>
            </a:extLst>
          </p:cNvPr>
          <p:cNvPicPr>
            <a:picLocks noChangeAspect="1"/>
          </p:cNvPicPr>
          <p:nvPr/>
        </p:nvPicPr>
        <p:blipFill>
          <a:blip r:embed="rId2"/>
          <a:stretch>
            <a:fillRect/>
          </a:stretch>
        </p:blipFill>
        <p:spPr>
          <a:xfrm>
            <a:off x="1231130" y="259209"/>
            <a:ext cx="5329468" cy="1344516"/>
          </a:xfrm>
          <a:prstGeom prst="rect">
            <a:avLst/>
          </a:prstGeom>
        </p:spPr>
      </p:pic>
      <p:pic>
        <p:nvPicPr>
          <p:cNvPr id="9" name="Picture 8">
            <a:extLst>
              <a:ext uri="{FF2B5EF4-FFF2-40B4-BE49-F238E27FC236}">
                <a16:creationId xmlns:a16="http://schemas.microsoft.com/office/drawing/2014/main" id="{A169E754-2304-4962-8CA7-53C0C6E636DE}"/>
              </a:ext>
            </a:extLst>
          </p:cNvPr>
          <p:cNvPicPr>
            <a:picLocks noChangeAspect="1"/>
          </p:cNvPicPr>
          <p:nvPr/>
        </p:nvPicPr>
        <p:blipFill>
          <a:blip r:embed="rId3"/>
          <a:stretch>
            <a:fillRect/>
          </a:stretch>
        </p:blipFill>
        <p:spPr>
          <a:xfrm>
            <a:off x="1231130" y="1623700"/>
            <a:ext cx="8288539" cy="5052308"/>
          </a:xfrm>
          <a:prstGeom prst="rect">
            <a:avLst/>
          </a:prstGeom>
        </p:spPr>
      </p:pic>
    </p:spTree>
    <p:extLst>
      <p:ext uri="{BB962C8B-B14F-4D97-AF65-F5344CB8AC3E}">
        <p14:creationId xmlns:p14="http://schemas.microsoft.com/office/powerpoint/2010/main" val="243863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CE20D0-DBE4-4379-AB0E-0FF91664516E}"/>
              </a:ext>
            </a:extLst>
          </p:cNvPr>
          <p:cNvSpPr txBox="1"/>
          <p:nvPr/>
        </p:nvSpPr>
        <p:spPr>
          <a:xfrm>
            <a:off x="898864" y="607898"/>
            <a:ext cx="10775272" cy="646331"/>
          </a:xfrm>
          <a:prstGeom prst="rect">
            <a:avLst/>
          </a:prstGeom>
          <a:noFill/>
        </p:spPr>
        <p:txBody>
          <a:bodyPr wrap="square">
            <a:spAutoFit/>
          </a:bodyPr>
          <a:lstStyle/>
          <a:p>
            <a:r>
              <a:rPr lang="en-IN" dirty="0"/>
              <a:t>We used standard scaler to scale the data and imported all the necessary algorithms to create a model.</a:t>
            </a:r>
          </a:p>
        </p:txBody>
      </p:sp>
      <p:pic>
        <p:nvPicPr>
          <p:cNvPr id="5" name="Picture 4">
            <a:extLst>
              <a:ext uri="{FF2B5EF4-FFF2-40B4-BE49-F238E27FC236}">
                <a16:creationId xmlns:a16="http://schemas.microsoft.com/office/drawing/2014/main" id="{724F3BD2-7AF1-4A6E-AE4D-4E5D4064CE89}"/>
              </a:ext>
            </a:extLst>
          </p:cNvPr>
          <p:cNvPicPr>
            <a:picLocks noChangeAspect="1"/>
          </p:cNvPicPr>
          <p:nvPr/>
        </p:nvPicPr>
        <p:blipFill>
          <a:blip r:embed="rId2"/>
          <a:stretch>
            <a:fillRect/>
          </a:stretch>
        </p:blipFill>
        <p:spPr>
          <a:xfrm>
            <a:off x="1899739" y="1427904"/>
            <a:ext cx="7896225" cy="466725"/>
          </a:xfrm>
          <a:prstGeom prst="rect">
            <a:avLst/>
          </a:prstGeom>
        </p:spPr>
      </p:pic>
      <p:pic>
        <p:nvPicPr>
          <p:cNvPr id="7" name="Picture 6">
            <a:extLst>
              <a:ext uri="{FF2B5EF4-FFF2-40B4-BE49-F238E27FC236}">
                <a16:creationId xmlns:a16="http://schemas.microsoft.com/office/drawing/2014/main" id="{CB8D5F9B-BE19-45C9-8E9D-A41A1EDAB40C}"/>
              </a:ext>
            </a:extLst>
          </p:cNvPr>
          <p:cNvPicPr>
            <a:picLocks noChangeAspect="1"/>
          </p:cNvPicPr>
          <p:nvPr/>
        </p:nvPicPr>
        <p:blipFill>
          <a:blip r:embed="rId3"/>
          <a:stretch>
            <a:fillRect/>
          </a:stretch>
        </p:blipFill>
        <p:spPr>
          <a:xfrm>
            <a:off x="905209" y="2008750"/>
            <a:ext cx="4942643" cy="2112516"/>
          </a:xfrm>
          <a:prstGeom prst="rect">
            <a:avLst/>
          </a:prstGeom>
        </p:spPr>
      </p:pic>
      <p:pic>
        <p:nvPicPr>
          <p:cNvPr id="9" name="Picture 8">
            <a:extLst>
              <a:ext uri="{FF2B5EF4-FFF2-40B4-BE49-F238E27FC236}">
                <a16:creationId xmlns:a16="http://schemas.microsoft.com/office/drawing/2014/main" id="{EE735C5B-7955-45CF-87AB-BE6C6B8EDC73}"/>
              </a:ext>
            </a:extLst>
          </p:cNvPr>
          <p:cNvPicPr>
            <a:picLocks noChangeAspect="1"/>
          </p:cNvPicPr>
          <p:nvPr/>
        </p:nvPicPr>
        <p:blipFill>
          <a:blip r:embed="rId4"/>
          <a:stretch>
            <a:fillRect/>
          </a:stretch>
        </p:blipFill>
        <p:spPr>
          <a:xfrm>
            <a:off x="5847852" y="1973047"/>
            <a:ext cx="5036922" cy="2148219"/>
          </a:xfrm>
          <a:prstGeom prst="rect">
            <a:avLst/>
          </a:prstGeom>
        </p:spPr>
      </p:pic>
      <p:pic>
        <p:nvPicPr>
          <p:cNvPr id="11" name="Picture 10">
            <a:extLst>
              <a:ext uri="{FF2B5EF4-FFF2-40B4-BE49-F238E27FC236}">
                <a16:creationId xmlns:a16="http://schemas.microsoft.com/office/drawing/2014/main" id="{5505EACF-03D6-4C28-BE6B-E5D771C10918}"/>
              </a:ext>
            </a:extLst>
          </p:cNvPr>
          <p:cNvPicPr>
            <a:picLocks noChangeAspect="1"/>
          </p:cNvPicPr>
          <p:nvPr/>
        </p:nvPicPr>
        <p:blipFill>
          <a:blip r:embed="rId5"/>
          <a:stretch>
            <a:fillRect/>
          </a:stretch>
        </p:blipFill>
        <p:spPr>
          <a:xfrm>
            <a:off x="898864" y="4156969"/>
            <a:ext cx="4955334" cy="2093133"/>
          </a:xfrm>
          <a:prstGeom prst="rect">
            <a:avLst/>
          </a:prstGeom>
        </p:spPr>
      </p:pic>
      <p:pic>
        <p:nvPicPr>
          <p:cNvPr id="13" name="Picture 12">
            <a:extLst>
              <a:ext uri="{FF2B5EF4-FFF2-40B4-BE49-F238E27FC236}">
                <a16:creationId xmlns:a16="http://schemas.microsoft.com/office/drawing/2014/main" id="{43870206-3303-408B-A755-D877E1EDD6E7}"/>
              </a:ext>
            </a:extLst>
          </p:cNvPr>
          <p:cNvPicPr>
            <a:picLocks noChangeAspect="1"/>
          </p:cNvPicPr>
          <p:nvPr/>
        </p:nvPicPr>
        <p:blipFill>
          <a:blip r:embed="rId6"/>
          <a:stretch>
            <a:fillRect/>
          </a:stretch>
        </p:blipFill>
        <p:spPr>
          <a:xfrm>
            <a:off x="5854198" y="4156968"/>
            <a:ext cx="4937237" cy="2093133"/>
          </a:xfrm>
          <a:prstGeom prst="rect">
            <a:avLst/>
          </a:prstGeom>
        </p:spPr>
      </p:pic>
    </p:spTree>
    <p:extLst>
      <p:ext uri="{BB962C8B-B14F-4D97-AF65-F5344CB8AC3E}">
        <p14:creationId xmlns:p14="http://schemas.microsoft.com/office/powerpoint/2010/main" val="348952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DDDF5C-BCEF-4F3E-A3E9-CA9DE1724619}"/>
              </a:ext>
            </a:extLst>
          </p:cNvPr>
          <p:cNvPicPr>
            <a:picLocks noChangeAspect="1"/>
          </p:cNvPicPr>
          <p:nvPr/>
        </p:nvPicPr>
        <p:blipFill>
          <a:blip r:embed="rId2"/>
          <a:stretch>
            <a:fillRect/>
          </a:stretch>
        </p:blipFill>
        <p:spPr>
          <a:xfrm>
            <a:off x="1044994" y="857279"/>
            <a:ext cx="4846653" cy="2040285"/>
          </a:xfrm>
          <a:prstGeom prst="rect">
            <a:avLst/>
          </a:prstGeom>
        </p:spPr>
      </p:pic>
      <p:pic>
        <p:nvPicPr>
          <p:cNvPr id="5" name="Picture 4">
            <a:extLst>
              <a:ext uri="{FF2B5EF4-FFF2-40B4-BE49-F238E27FC236}">
                <a16:creationId xmlns:a16="http://schemas.microsoft.com/office/drawing/2014/main" id="{7C9CCE37-C3CD-4357-A6E3-57F00BACF08F}"/>
              </a:ext>
            </a:extLst>
          </p:cNvPr>
          <p:cNvPicPr>
            <a:picLocks noChangeAspect="1"/>
          </p:cNvPicPr>
          <p:nvPr/>
        </p:nvPicPr>
        <p:blipFill>
          <a:blip r:embed="rId3"/>
          <a:stretch>
            <a:fillRect/>
          </a:stretch>
        </p:blipFill>
        <p:spPr>
          <a:xfrm>
            <a:off x="5891647" y="857279"/>
            <a:ext cx="5012333" cy="2119683"/>
          </a:xfrm>
          <a:prstGeom prst="rect">
            <a:avLst/>
          </a:prstGeom>
        </p:spPr>
      </p:pic>
      <p:pic>
        <p:nvPicPr>
          <p:cNvPr id="7" name="Picture 6">
            <a:extLst>
              <a:ext uri="{FF2B5EF4-FFF2-40B4-BE49-F238E27FC236}">
                <a16:creationId xmlns:a16="http://schemas.microsoft.com/office/drawing/2014/main" id="{D6ACE892-8033-4EB1-A3DF-33347A256C6F}"/>
              </a:ext>
            </a:extLst>
          </p:cNvPr>
          <p:cNvPicPr>
            <a:picLocks noChangeAspect="1"/>
          </p:cNvPicPr>
          <p:nvPr/>
        </p:nvPicPr>
        <p:blipFill>
          <a:blip r:embed="rId4"/>
          <a:stretch>
            <a:fillRect/>
          </a:stretch>
        </p:blipFill>
        <p:spPr>
          <a:xfrm>
            <a:off x="1044994" y="2897564"/>
            <a:ext cx="4941679" cy="2040285"/>
          </a:xfrm>
          <a:prstGeom prst="rect">
            <a:avLst/>
          </a:prstGeom>
        </p:spPr>
      </p:pic>
      <p:sp>
        <p:nvSpPr>
          <p:cNvPr id="9" name="TextBox 8">
            <a:extLst>
              <a:ext uri="{FF2B5EF4-FFF2-40B4-BE49-F238E27FC236}">
                <a16:creationId xmlns:a16="http://schemas.microsoft.com/office/drawing/2014/main" id="{107805D6-CB19-415F-BD84-CBCE614013BA}"/>
              </a:ext>
            </a:extLst>
          </p:cNvPr>
          <p:cNvSpPr txBox="1"/>
          <p:nvPr/>
        </p:nvSpPr>
        <p:spPr>
          <a:xfrm>
            <a:off x="967779" y="5220940"/>
            <a:ext cx="10256442" cy="646331"/>
          </a:xfrm>
          <a:prstGeom prst="rect">
            <a:avLst/>
          </a:prstGeom>
          <a:noFill/>
        </p:spPr>
        <p:txBody>
          <a:bodyPr wrap="square">
            <a:spAutoFit/>
          </a:bodyPr>
          <a:lstStyle/>
          <a:p>
            <a:r>
              <a:rPr lang="en-IN" dirty="0" err="1"/>
              <a:t>DecisionTreeRegressor</a:t>
            </a:r>
            <a:r>
              <a:rPr lang="en-IN" dirty="0"/>
              <a:t>, </a:t>
            </a:r>
            <a:r>
              <a:rPr lang="en-IN" dirty="0" err="1"/>
              <a:t>RandomForestRegressor</a:t>
            </a:r>
            <a:r>
              <a:rPr lang="en-IN" dirty="0"/>
              <a:t> and </a:t>
            </a:r>
            <a:r>
              <a:rPr lang="en-IN" dirty="0" err="1"/>
              <a:t>GradientBoostingRegressor</a:t>
            </a:r>
            <a:r>
              <a:rPr lang="en-IN" dirty="0"/>
              <a:t> performed well. However, we will cross validate.</a:t>
            </a:r>
          </a:p>
        </p:txBody>
      </p:sp>
    </p:spTree>
    <p:extLst>
      <p:ext uri="{BB962C8B-B14F-4D97-AF65-F5344CB8AC3E}">
        <p14:creationId xmlns:p14="http://schemas.microsoft.com/office/powerpoint/2010/main" val="3899998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AAE35F-FA4B-48BC-8D88-F84E52B032AC}"/>
              </a:ext>
            </a:extLst>
          </p:cNvPr>
          <p:cNvPicPr>
            <a:picLocks noChangeAspect="1"/>
          </p:cNvPicPr>
          <p:nvPr/>
        </p:nvPicPr>
        <p:blipFill>
          <a:blip r:embed="rId2"/>
          <a:stretch>
            <a:fillRect/>
          </a:stretch>
        </p:blipFill>
        <p:spPr>
          <a:xfrm>
            <a:off x="198531" y="824931"/>
            <a:ext cx="5897469" cy="4457283"/>
          </a:xfrm>
          <a:prstGeom prst="rect">
            <a:avLst/>
          </a:prstGeom>
        </p:spPr>
      </p:pic>
      <p:pic>
        <p:nvPicPr>
          <p:cNvPr id="5" name="Picture 4">
            <a:extLst>
              <a:ext uri="{FF2B5EF4-FFF2-40B4-BE49-F238E27FC236}">
                <a16:creationId xmlns:a16="http://schemas.microsoft.com/office/drawing/2014/main" id="{ABC606F5-669D-4A8F-B47A-913EE4E44299}"/>
              </a:ext>
            </a:extLst>
          </p:cNvPr>
          <p:cNvPicPr>
            <a:picLocks noChangeAspect="1"/>
          </p:cNvPicPr>
          <p:nvPr/>
        </p:nvPicPr>
        <p:blipFill>
          <a:blip r:embed="rId3"/>
          <a:stretch>
            <a:fillRect/>
          </a:stretch>
        </p:blipFill>
        <p:spPr>
          <a:xfrm>
            <a:off x="6000256" y="675775"/>
            <a:ext cx="5793438" cy="4528305"/>
          </a:xfrm>
          <a:prstGeom prst="rect">
            <a:avLst/>
          </a:prstGeom>
        </p:spPr>
      </p:pic>
      <p:sp>
        <p:nvSpPr>
          <p:cNvPr id="7" name="TextBox 6">
            <a:extLst>
              <a:ext uri="{FF2B5EF4-FFF2-40B4-BE49-F238E27FC236}">
                <a16:creationId xmlns:a16="http://schemas.microsoft.com/office/drawing/2014/main" id="{75FF0F34-8682-433C-8160-7A96C3645464}"/>
              </a:ext>
            </a:extLst>
          </p:cNvPr>
          <p:cNvSpPr txBox="1"/>
          <p:nvPr/>
        </p:nvSpPr>
        <p:spPr>
          <a:xfrm>
            <a:off x="898864" y="5535894"/>
            <a:ext cx="10615474" cy="646331"/>
          </a:xfrm>
          <a:prstGeom prst="rect">
            <a:avLst/>
          </a:prstGeom>
          <a:noFill/>
        </p:spPr>
        <p:txBody>
          <a:bodyPr wrap="square">
            <a:spAutoFit/>
          </a:bodyPr>
          <a:lstStyle/>
          <a:p>
            <a:r>
              <a:rPr lang="en-IN" dirty="0"/>
              <a:t>We will perform </a:t>
            </a:r>
            <a:r>
              <a:rPr lang="en-IN" dirty="0" err="1"/>
              <a:t>HyperParameterTuning</a:t>
            </a:r>
            <a:r>
              <a:rPr lang="en-IN" dirty="0"/>
              <a:t> and create two model with </a:t>
            </a:r>
            <a:r>
              <a:rPr lang="en-IN" dirty="0" err="1"/>
              <a:t>RandomForest</a:t>
            </a:r>
            <a:r>
              <a:rPr lang="en-IN" dirty="0"/>
              <a:t> and Gradient Boosting Regression and select the best out of the two model.</a:t>
            </a:r>
          </a:p>
        </p:txBody>
      </p:sp>
    </p:spTree>
    <p:extLst>
      <p:ext uri="{BB962C8B-B14F-4D97-AF65-F5344CB8AC3E}">
        <p14:creationId xmlns:p14="http://schemas.microsoft.com/office/powerpoint/2010/main" val="215417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8DA04F-7243-457D-865E-8A0E9167A083}"/>
              </a:ext>
            </a:extLst>
          </p:cNvPr>
          <p:cNvPicPr>
            <a:picLocks noChangeAspect="1"/>
          </p:cNvPicPr>
          <p:nvPr/>
        </p:nvPicPr>
        <p:blipFill>
          <a:blip r:embed="rId2"/>
          <a:stretch>
            <a:fillRect/>
          </a:stretch>
        </p:blipFill>
        <p:spPr>
          <a:xfrm>
            <a:off x="690932" y="0"/>
            <a:ext cx="6807881" cy="4589755"/>
          </a:xfrm>
          <a:prstGeom prst="rect">
            <a:avLst/>
          </a:prstGeom>
        </p:spPr>
      </p:pic>
      <p:pic>
        <p:nvPicPr>
          <p:cNvPr id="5" name="Picture 4">
            <a:extLst>
              <a:ext uri="{FF2B5EF4-FFF2-40B4-BE49-F238E27FC236}">
                <a16:creationId xmlns:a16="http://schemas.microsoft.com/office/drawing/2014/main" id="{D3A5551F-1BC0-4F7D-8578-EEA674D6C387}"/>
              </a:ext>
            </a:extLst>
          </p:cNvPr>
          <p:cNvPicPr>
            <a:picLocks noChangeAspect="1"/>
          </p:cNvPicPr>
          <p:nvPr/>
        </p:nvPicPr>
        <p:blipFill>
          <a:blip r:embed="rId3"/>
          <a:stretch>
            <a:fillRect/>
          </a:stretch>
        </p:blipFill>
        <p:spPr>
          <a:xfrm>
            <a:off x="3582152" y="3364405"/>
            <a:ext cx="8609848" cy="2823331"/>
          </a:xfrm>
          <a:prstGeom prst="rect">
            <a:avLst/>
          </a:prstGeom>
        </p:spPr>
      </p:pic>
    </p:spTree>
    <p:extLst>
      <p:ext uri="{BB962C8B-B14F-4D97-AF65-F5344CB8AC3E}">
        <p14:creationId xmlns:p14="http://schemas.microsoft.com/office/powerpoint/2010/main" val="3305043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C69527-53C4-439A-A3C3-3C9E02808BD3}"/>
              </a:ext>
            </a:extLst>
          </p:cNvPr>
          <p:cNvPicPr>
            <a:picLocks noChangeAspect="1"/>
          </p:cNvPicPr>
          <p:nvPr/>
        </p:nvPicPr>
        <p:blipFill>
          <a:blip r:embed="rId2"/>
          <a:stretch>
            <a:fillRect/>
          </a:stretch>
        </p:blipFill>
        <p:spPr>
          <a:xfrm>
            <a:off x="481429" y="1"/>
            <a:ext cx="7403895" cy="4989250"/>
          </a:xfrm>
          <a:prstGeom prst="rect">
            <a:avLst/>
          </a:prstGeom>
        </p:spPr>
      </p:pic>
      <p:pic>
        <p:nvPicPr>
          <p:cNvPr id="5" name="Picture 4">
            <a:extLst>
              <a:ext uri="{FF2B5EF4-FFF2-40B4-BE49-F238E27FC236}">
                <a16:creationId xmlns:a16="http://schemas.microsoft.com/office/drawing/2014/main" id="{F21AB72F-80A2-4712-B90D-7D5E0EA52BB7}"/>
              </a:ext>
            </a:extLst>
          </p:cNvPr>
          <p:cNvPicPr>
            <a:picLocks noChangeAspect="1"/>
          </p:cNvPicPr>
          <p:nvPr/>
        </p:nvPicPr>
        <p:blipFill>
          <a:blip r:embed="rId3"/>
          <a:stretch>
            <a:fillRect/>
          </a:stretch>
        </p:blipFill>
        <p:spPr>
          <a:xfrm>
            <a:off x="3269388" y="3523557"/>
            <a:ext cx="8804244" cy="2582472"/>
          </a:xfrm>
          <a:prstGeom prst="rect">
            <a:avLst/>
          </a:prstGeom>
        </p:spPr>
      </p:pic>
      <p:sp>
        <p:nvSpPr>
          <p:cNvPr id="7" name="TextBox 6">
            <a:extLst>
              <a:ext uri="{FF2B5EF4-FFF2-40B4-BE49-F238E27FC236}">
                <a16:creationId xmlns:a16="http://schemas.microsoft.com/office/drawing/2014/main" id="{3882FFA9-C026-4AA9-94CD-A77C6801FFFC}"/>
              </a:ext>
            </a:extLst>
          </p:cNvPr>
          <p:cNvSpPr txBox="1"/>
          <p:nvPr/>
        </p:nvSpPr>
        <p:spPr>
          <a:xfrm>
            <a:off x="1289851" y="6224117"/>
            <a:ext cx="9612297" cy="369332"/>
          </a:xfrm>
          <a:prstGeom prst="rect">
            <a:avLst/>
          </a:prstGeom>
          <a:noFill/>
        </p:spPr>
        <p:txBody>
          <a:bodyPr wrap="square">
            <a:spAutoFit/>
          </a:bodyPr>
          <a:lstStyle/>
          <a:p>
            <a:r>
              <a:rPr lang="en-IN" dirty="0"/>
              <a:t>Both  model performed well and output are same. We will save model with random forest.</a:t>
            </a:r>
          </a:p>
        </p:txBody>
      </p:sp>
    </p:spTree>
    <p:extLst>
      <p:ext uri="{BB962C8B-B14F-4D97-AF65-F5344CB8AC3E}">
        <p14:creationId xmlns:p14="http://schemas.microsoft.com/office/powerpoint/2010/main" val="831033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1379-3274-4364-A9D3-EE511301E761}"/>
              </a:ext>
            </a:extLst>
          </p:cNvPr>
          <p:cNvSpPr>
            <a:spLocks noGrp="1"/>
          </p:cNvSpPr>
          <p:nvPr>
            <p:ph type="title"/>
          </p:nvPr>
        </p:nvSpPr>
        <p:spPr/>
        <p:txBody>
          <a:bodyPr/>
          <a:lstStyle/>
          <a:p>
            <a:r>
              <a:rPr lang="en-IN" dirty="0"/>
              <a:t>Saving the model</a:t>
            </a:r>
          </a:p>
        </p:txBody>
      </p:sp>
      <p:pic>
        <p:nvPicPr>
          <p:cNvPr id="5" name="Content Placeholder 4">
            <a:extLst>
              <a:ext uri="{FF2B5EF4-FFF2-40B4-BE49-F238E27FC236}">
                <a16:creationId xmlns:a16="http://schemas.microsoft.com/office/drawing/2014/main" id="{6BE65181-DEBC-43FB-AC93-B0BA004B9238}"/>
              </a:ext>
            </a:extLst>
          </p:cNvPr>
          <p:cNvPicPr>
            <a:picLocks noGrp="1" noChangeAspect="1"/>
          </p:cNvPicPr>
          <p:nvPr>
            <p:ph idx="1"/>
          </p:nvPr>
        </p:nvPicPr>
        <p:blipFill>
          <a:blip r:embed="rId2"/>
          <a:stretch>
            <a:fillRect/>
          </a:stretch>
        </p:blipFill>
        <p:spPr>
          <a:xfrm>
            <a:off x="997659" y="2093976"/>
            <a:ext cx="6438900" cy="1504950"/>
          </a:xfrm>
        </p:spPr>
      </p:pic>
    </p:spTree>
    <p:extLst>
      <p:ext uri="{BB962C8B-B14F-4D97-AF65-F5344CB8AC3E}">
        <p14:creationId xmlns:p14="http://schemas.microsoft.com/office/powerpoint/2010/main" val="2232129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383F-E06E-44FB-9BDB-664104E0F47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606E2A4-7547-49DD-85C0-FFE3F79551D6}"/>
              </a:ext>
            </a:extLst>
          </p:cNvPr>
          <p:cNvSpPr>
            <a:spLocks noGrp="1"/>
          </p:cNvSpPr>
          <p:nvPr>
            <p:ph idx="1"/>
          </p:nvPr>
        </p:nvSpPr>
        <p:spPr/>
        <p:txBody>
          <a:bodyPr/>
          <a:lstStyle/>
          <a:p>
            <a:pPr marL="0" lvl="0" indent="0">
              <a:lnSpc>
                <a:spcPct val="107000"/>
              </a:lnSpc>
              <a:spcAft>
                <a:spcPts val="80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p>
          <a:p>
            <a:pPr marL="0" indent="0">
              <a:lnSpc>
                <a:spcPct val="107000"/>
              </a:lnSpc>
              <a:spcAft>
                <a:spcPts val="800"/>
              </a:spcAft>
              <a:buNone/>
            </a:pPr>
            <a:r>
              <a:rPr lang="en-IN" sz="1800" dirty="0">
                <a:effectLst/>
                <a:ea typeface="Calibri" panose="020F0502020204030204" pitchFamily="34" charset="0"/>
                <a:cs typeface="Times New Roman" panose="02020603050405020304" pitchFamily="18" charset="0"/>
              </a:rPr>
              <a:t>If a car has less age and have run less kilometres, the price would be on higher side. The transmission, fuel type, location, variant and brand also equally important.</a:t>
            </a:r>
          </a:p>
          <a:p>
            <a:pPr marL="0" indent="0">
              <a:lnSpc>
                <a:spcPct val="107000"/>
              </a:lnSpc>
              <a:spcAft>
                <a:spcPts val="800"/>
              </a:spcAft>
              <a:buNone/>
            </a:pPr>
            <a:r>
              <a:rPr lang="en-IN" sz="1800" dirty="0">
                <a:effectLst/>
                <a:ea typeface="Calibri" panose="020F0502020204030204" pitchFamily="34" charset="0"/>
                <a:cs typeface="Times New Roman" panose="02020603050405020304" pitchFamily="18" charset="0"/>
              </a:rPr>
              <a:t>This study would help us understand which brand cars with certain a range of kilometres variant and other aspects to focus on so that we can create a better business model and take necessary steps to move forward.</a:t>
            </a:r>
          </a:p>
          <a:p>
            <a:pPr marL="0" lvl="0" indent="0">
              <a:lnSpc>
                <a:spcPct val="107000"/>
              </a:lnSpc>
              <a:spcAft>
                <a:spcPts val="800"/>
              </a:spcAft>
              <a:buNone/>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598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625A58-173F-46A8-B34C-80D139CB1AC9}"/>
              </a:ext>
            </a:extLst>
          </p:cNvPr>
          <p:cNvSpPr txBox="1"/>
          <p:nvPr/>
        </p:nvSpPr>
        <p:spPr>
          <a:xfrm>
            <a:off x="1316113" y="643060"/>
            <a:ext cx="9186169" cy="6001643"/>
          </a:xfrm>
          <a:prstGeom prst="rect">
            <a:avLst/>
          </a:prstGeom>
          <a:noFill/>
        </p:spPr>
        <p:txBody>
          <a:bodyPr wrap="square">
            <a:spAutoFit/>
          </a:bodyPr>
          <a:lstStyle/>
          <a:p>
            <a:r>
              <a:rPr lang="en-IN" sz="2400" dirty="0">
                <a:latin typeface="+mj-lt"/>
              </a:rPr>
              <a:t>THANKS TO:</a:t>
            </a:r>
          </a:p>
          <a:p>
            <a:endParaRPr lang="en-IN" sz="2400" dirty="0">
              <a:latin typeface="+mj-lt"/>
            </a:endParaRPr>
          </a:p>
          <a:p>
            <a:r>
              <a:rPr lang="en-IN" sz="2400" dirty="0">
                <a:latin typeface="+mj-lt"/>
              </a:rPr>
              <a:t>	</a:t>
            </a:r>
            <a:r>
              <a:rPr lang="en-IN" sz="2400" dirty="0">
                <a:effectLst/>
                <a:latin typeface="+mj-lt"/>
                <a:ea typeface="Calibri" panose="020F0502020204030204" pitchFamily="34" charset="0"/>
                <a:cs typeface="Times New Roman" panose="02020603050405020304" pitchFamily="18" charset="0"/>
              </a:rPr>
              <a:t>Mentor/SME @ </a:t>
            </a:r>
            <a:r>
              <a:rPr lang="en-IN" sz="2400" dirty="0" err="1">
                <a:effectLst/>
                <a:latin typeface="+mj-lt"/>
                <a:ea typeface="Calibri" panose="020F0502020204030204" pitchFamily="34" charset="0"/>
                <a:cs typeface="Times New Roman" panose="02020603050405020304" pitchFamily="18" charset="0"/>
              </a:rPr>
              <a:t>FlipRobo</a:t>
            </a:r>
            <a:r>
              <a:rPr lang="en-IN" sz="2400" dirty="0">
                <a:effectLst/>
                <a:latin typeface="+mj-lt"/>
                <a:ea typeface="Calibri" panose="020F0502020204030204" pitchFamily="34" charset="0"/>
                <a:cs typeface="Times New Roman" panose="02020603050405020304" pitchFamily="18" charset="0"/>
              </a:rPr>
              <a:t> Technologies, Mr. Sajid Choudhary</a:t>
            </a:r>
          </a:p>
          <a:p>
            <a:r>
              <a:rPr lang="en-IN" sz="2400" dirty="0">
                <a:latin typeface="+mj-lt"/>
                <a:cs typeface="Times New Roman" panose="02020603050405020304" pitchFamily="18" charset="0"/>
              </a:rPr>
              <a:t>	</a:t>
            </a:r>
            <a:r>
              <a:rPr lang="en-IN" sz="2400" dirty="0" err="1">
                <a:latin typeface="+mj-lt"/>
                <a:cs typeface="Times New Roman" panose="02020603050405020304" pitchFamily="18" charset="0"/>
              </a:rPr>
              <a:t>DataScientists</a:t>
            </a:r>
            <a:r>
              <a:rPr lang="en-IN" sz="2400" dirty="0">
                <a:latin typeface="+mj-lt"/>
                <a:cs typeface="Times New Roman" panose="02020603050405020304" pitchFamily="18" charset="0"/>
              </a:rPr>
              <a:t> and mentors at </a:t>
            </a:r>
            <a:r>
              <a:rPr lang="en-IN" sz="2400" dirty="0" err="1">
                <a:latin typeface="+mj-lt"/>
                <a:cs typeface="Times New Roman" panose="02020603050405020304" pitchFamily="18" charset="0"/>
              </a:rPr>
              <a:t>DataTrained</a:t>
            </a:r>
            <a:r>
              <a:rPr lang="en-IN" sz="2400" dirty="0">
                <a:latin typeface="+mj-lt"/>
                <a:cs typeface="Times New Roman" panose="02020603050405020304" pitchFamily="18" charset="0"/>
              </a:rPr>
              <a:t> Institute.</a:t>
            </a:r>
          </a:p>
          <a:p>
            <a:endParaRPr lang="en-IN" sz="2400" dirty="0">
              <a:latin typeface="+mj-lt"/>
              <a:cs typeface="Times New Roman" panose="02020603050405020304" pitchFamily="18" charset="0"/>
            </a:endParaRPr>
          </a:p>
          <a:p>
            <a:endParaRPr lang="en-IN" sz="2400" dirty="0">
              <a:latin typeface="+mj-lt"/>
            </a:endParaRPr>
          </a:p>
          <a:p>
            <a:r>
              <a:rPr lang="en-IN" sz="2400" dirty="0">
                <a:latin typeface="+mj-lt"/>
              </a:rPr>
              <a:t>ALSO TOOK HELP FROM:</a:t>
            </a:r>
          </a:p>
          <a:p>
            <a:r>
              <a:rPr lang="en-IN" sz="2400" dirty="0">
                <a:latin typeface="+mj-lt"/>
              </a:rPr>
              <a:t>	</a:t>
            </a:r>
          </a:p>
          <a:p>
            <a:r>
              <a:rPr lang="en-IN" sz="2400" dirty="0">
                <a:latin typeface="+mj-lt"/>
              </a:rPr>
              <a:t>	Kaggle.</a:t>
            </a:r>
          </a:p>
          <a:p>
            <a:r>
              <a:rPr lang="en-IN" sz="2400" dirty="0">
                <a:latin typeface="+mj-lt"/>
              </a:rPr>
              <a:t>	Stack Over Flow.</a:t>
            </a:r>
          </a:p>
          <a:p>
            <a:r>
              <a:rPr lang="en-IN" sz="2400" dirty="0">
                <a:latin typeface="+mj-lt"/>
              </a:rPr>
              <a:t>	Towards Data Science.</a:t>
            </a:r>
          </a:p>
          <a:p>
            <a:endParaRPr lang="en-IN" sz="2400" dirty="0">
              <a:latin typeface="+mj-lt"/>
            </a:endParaRPr>
          </a:p>
          <a:p>
            <a:endParaRPr lang="en-IN" sz="2400" dirty="0">
              <a:latin typeface="+mj-lt"/>
            </a:endParaRPr>
          </a:p>
          <a:p>
            <a:r>
              <a:rPr lang="en-IN" sz="2400" dirty="0">
                <a:latin typeface="+mj-lt"/>
              </a:rPr>
              <a:t>PRESENTED BY:</a:t>
            </a:r>
          </a:p>
          <a:p>
            <a:r>
              <a:rPr lang="en-IN" sz="2400" dirty="0">
                <a:latin typeface="+mj-lt"/>
              </a:rPr>
              <a:t>	</a:t>
            </a:r>
          </a:p>
          <a:p>
            <a:r>
              <a:rPr lang="en-IN" sz="2400" dirty="0">
                <a:latin typeface="+mj-lt"/>
              </a:rPr>
              <a:t>	Pawar Vinay Prasad (Data science Intern @</a:t>
            </a:r>
            <a:r>
              <a:rPr lang="en-IN" sz="2400" dirty="0">
                <a:effectLst/>
                <a:latin typeface="+mj-lt"/>
                <a:ea typeface="Calibri" panose="020F0502020204030204" pitchFamily="34" charset="0"/>
                <a:cs typeface="Times New Roman" panose="02020603050405020304" pitchFamily="18" charset="0"/>
              </a:rPr>
              <a:t> </a:t>
            </a:r>
            <a:r>
              <a:rPr lang="en-IN" sz="2400" dirty="0" err="1">
                <a:effectLst/>
                <a:latin typeface="+mj-lt"/>
                <a:ea typeface="Calibri" panose="020F0502020204030204" pitchFamily="34" charset="0"/>
                <a:cs typeface="Times New Roman" panose="02020603050405020304" pitchFamily="18" charset="0"/>
              </a:rPr>
              <a:t>FlipRobo</a:t>
            </a:r>
            <a:r>
              <a:rPr lang="en-IN" sz="2400" dirty="0">
                <a:effectLst/>
                <a:latin typeface="+mj-lt"/>
                <a:ea typeface="Calibri" panose="020F0502020204030204" pitchFamily="34" charset="0"/>
                <a:cs typeface="Times New Roman" panose="02020603050405020304" pitchFamily="18" charset="0"/>
              </a:rPr>
              <a:t> Technologies).</a:t>
            </a:r>
            <a:endParaRPr lang="en-IN" sz="2400" dirty="0">
              <a:latin typeface="+mj-lt"/>
            </a:endParaRPr>
          </a:p>
        </p:txBody>
      </p:sp>
    </p:spTree>
    <p:extLst>
      <p:ext uri="{BB962C8B-B14F-4D97-AF65-F5344CB8AC3E}">
        <p14:creationId xmlns:p14="http://schemas.microsoft.com/office/powerpoint/2010/main" val="56681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ABED-E391-4890-B90B-DE544185BA7D}"/>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E094B8CD-FD7C-4C8E-8968-3010D7DBA484}"/>
              </a:ext>
            </a:extLst>
          </p:cNvPr>
          <p:cNvSpPr>
            <a:spLocks noGrp="1"/>
          </p:cNvSpPr>
          <p:nvPr>
            <p:ph idx="1"/>
          </p:nvPr>
        </p:nvSpPr>
        <p:spPr/>
        <p:txBody>
          <a:bodyPr/>
          <a:lstStyle/>
          <a:p>
            <a:r>
              <a:rPr lang="en-US" dirty="0"/>
              <a:t>With the covid 19 impact in the market, we have seen lot of changes in the car market. Now some cars are in demand hence making them costly and some are not in demand hence cheaper. </a:t>
            </a:r>
          </a:p>
          <a:p>
            <a:r>
              <a:rPr lang="en-US" dirty="0"/>
              <a:t>With the change in market due to covid 19 impact, the previous car price valuation machine learning models may not provide accurate predictions</a:t>
            </a:r>
            <a:r>
              <a:rPr lang="en-IN" dirty="0"/>
              <a:t>.</a:t>
            </a:r>
          </a:p>
          <a:p>
            <a:r>
              <a:rPr lang="en-US" dirty="0"/>
              <a:t>We have to make car price valuation model that can predict used car prices with respect to current market conditions by acquiring used car prices from websites.</a:t>
            </a:r>
          </a:p>
          <a:p>
            <a:r>
              <a:rPr lang="en-US" dirty="0"/>
              <a:t>This project  consists of two phases 1) Scraping used car prices from websites and 2) Model building phase.</a:t>
            </a:r>
          </a:p>
          <a:p>
            <a:r>
              <a:rPr lang="en-US" dirty="0"/>
              <a:t>In this project, I have scraped used car data from cars24.</a:t>
            </a:r>
          </a:p>
        </p:txBody>
      </p:sp>
    </p:spTree>
    <p:extLst>
      <p:ext uri="{BB962C8B-B14F-4D97-AF65-F5344CB8AC3E}">
        <p14:creationId xmlns:p14="http://schemas.microsoft.com/office/powerpoint/2010/main" val="3045994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AB69-D175-463D-8B56-009BBDA05325}"/>
              </a:ext>
            </a:extLst>
          </p:cNvPr>
          <p:cNvSpPr>
            <a:spLocks noGrp="1"/>
          </p:cNvSpPr>
          <p:nvPr>
            <p:ph type="title"/>
          </p:nvPr>
        </p:nvSpPr>
        <p:spPr/>
        <p:txBody>
          <a:bodyPr/>
          <a:lstStyle/>
          <a:p>
            <a:r>
              <a:rPr lang="en-IN" dirty="0"/>
              <a:t>Understanding data</a:t>
            </a:r>
          </a:p>
        </p:txBody>
      </p:sp>
      <p:sp>
        <p:nvSpPr>
          <p:cNvPr id="3" name="Content Placeholder 2">
            <a:extLst>
              <a:ext uri="{FF2B5EF4-FFF2-40B4-BE49-F238E27FC236}">
                <a16:creationId xmlns:a16="http://schemas.microsoft.com/office/drawing/2014/main" id="{756F0586-A017-45B5-8AD2-8CBE3F1D031E}"/>
              </a:ext>
            </a:extLst>
          </p:cNvPr>
          <p:cNvSpPr>
            <a:spLocks noGrp="1"/>
          </p:cNvSpPr>
          <p:nvPr>
            <p:ph idx="1"/>
          </p:nvPr>
        </p:nvSpPr>
        <p:spPr/>
        <p:txBody>
          <a:bodyPr/>
          <a:lstStyle/>
          <a:p>
            <a:r>
              <a:rPr lang="en-IN" dirty="0"/>
              <a:t>We will now import the scraped data and understand the data.</a:t>
            </a:r>
          </a:p>
          <a:p>
            <a:pPr algn="r"/>
            <a:r>
              <a:rPr lang="en-IN" dirty="0"/>
              <a:t>Price would be our target </a:t>
            </a:r>
          </a:p>
          <a:p>
            <a:pPr marL="0" indent="0" algn="r">
              <a:buNone/>
            </a:pPr>
            <a:r>
              <a:rPr lang="en-IN" dirty="0"/>
              <a:t>column. We will need to </a:t>
            </a:r>
          </a:p>
          <a:p>
            <a:pPr marL="0" indent="0" algn="r">
              <a:buNone/>
            </a:pPr>
            <a:r>
              <a:rPr lang="en-IN" dirty="0"/>
              <a:t>clean price and kilometres</a:t>
            </a:r>
          </a:p>
          <a:p>
            <a:pPr marL="0" indent="0" algn="r">
              <a:buNone/>
            </a:pPr>
            <a:r>
              <a:rPr lang="en-IN" dirty="0"/>
              <a:t>columns.</a:t>
            </a:r>
          </a:p>
        </p:txBody>
      </p:sp>
      <p:pic>
        <p:nvPicPr>
          <p:cNvPr id="5" name="Picture 4">
            <a:extLst>
              <a:ext uri="{FF2B5EF4-FFF2-40B4-BE49-F238E27FC236}">
                <a16:creationId xmlns:a16="http://schemas.microsoft.com/office/drawing/2014/main" id="{EDB0AAB6-D24B-4AC6-A427-14C2CDD949E1}"/>
              </a:ext>
            </a:extLst>
          </p:cNvPr>
          <p:cNvPicPr>
            <a:picLocks noChangeAspect="1"/>
          </p:cNvPicPr>
          <p:nvPr/>
        </p:nvPicPr>
        <p:blipFill>
          <a:blip r:embed="rId2"/>
          <a:stretch>
            <a:fillRect/>
          </a:stretch>
        </p:blipFill>
        <p:spPr>
          <a:xfrm>
            <a:off x="1354493" y="2581237"/>
            <a:ext cx="6404592" cy="3131134"/>
          </a:xfrm>
          <a:prstGeom prst="rect">
            <a:avLst/>
          </a:prstGeom>
        </p:spPr>
      </p:pic>
    </p:spTree>
    <p:extLst>
      <p:ext uri="{BB962C8B-B14F-4D97-AF65-F5344CB8AC3E}">
        <p14:creationId xmlns:p14="http://schemas.microsoft.com/office/powerpoint/2010/main" val="77682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D1CA10-2843-4C33-8A59-79AC8C992CA3}"/>
              </a:ext>
            </a:extLst>
          </p:cNvPr>
          <p:cNvPicPr>
            <a:picLocks noChangeAspect="1"/>
          </p:cNvPicPr>
          <p:nvPr/>
        </p:nvPicPr>
        <p:blipFill>
          <a:blip r:embed="rId2"/>
          <a:stretch>
            <a:fillRect/>
          </a:stretch>
        </p:blipFill>
        <p:spPr>
          <a:xfrm>
            <a:off x="957954" y="553189"/>
            <a:ext cx="8867921" cy="4581525"/>
          </a:xfrm>
          <a:prstGeom prst="rect">
            <a:avLst/>
          </a:prstGeom>
        </p:spPr>
      </p:pic>
      <p:sp>
        <p:nvSpPr>
          <p:cNvPr id="5" name="TextBox 4">
            <a:extLst>
              <a:ext uri="{FF2B5EF4-FFF2-40B4-BE49-F238E27FC236}">
                <a16:creationId xmlns:a16="http://schemas.microsoft.com/office/drawing/2014/main" id="{105DB485-2C78-446B-AA46-5D881EF8D3EC}"/>
              </a:ext>
            </a:extLst>
          </p:cNvPr>
          <p:cNvSpPr txBox="1"/>
          <p:nvPr/>
        </p:nvSpPr>
        <p:spPr>
          <a:xfrm>
            <a:off x="957954" y="5522781"/>
            <a:ext cx="9286876" cy="369332"/>
          </a:xfrm>
          <a:prstGeom prst="rect">
            <a:avLst/>
          </a:prstGeom>
          <a:noFill/>
        </p:spPr>
        <p:txBody>
          <a:bodyPr wrap="square">
            <a:spAutoFit/>
          </a:bodyPr>
          <a:lstStyle/>
          <a:p>
            <a:r>
              <a:rPr lang="en-IN" dirty="0"/>
              <a:t>This plot gives us understanding of the car company names that we scraped data from.</a:t>
            </a:r>
          </a:p>
        </p:txBody>
      </p:sp>
    </p:spTree>
    <p:extLst>
      <p:ext uri="{BB962C8B-B14F-4D97-AF65-F5344CB8AC3E}">
        <p14:creationId xmlns:p14="http://schemas.microsoft.com/office/powerpoint/2010/main" val="161918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D3D6DD-B91C-4225-AF87-B952A77D6A67}"/>
              </a:ext>
            </a:extLst>
          </p:cNvPr>
          <p:cNvPicPr>
            <a:picLocks noChangeAspect="1"/>
          </p:cNvPicPr>
          <p:nvPr/>
        </p:nvPicPr>
        <p:blipFill>
          <a:blip r:embed="rId2"/>
          <a:stretch>
            <a:fillRect/>
          </a:stretch>
        </p:blipFill>
        <p:spPr>
          <a:xfrm>
            <a:off x="1108944" y="624258"/>
            <a:ext cx="8395363" cy="4552114"/>
          </a:xfrm>
          <a:prstGeom prst="rect">
            <a:avLst/>
          </a:prstGeom>
        </p:spPr>
      </p:pic>
      <p:sp>
        <p:nvSpPr>
          <p:cNvPr id="5" name="TextBox 4">
            <a:extLst>
              <a:ext uri="{FF2B5EF4-FFF2-40B4-BE49-F238E27FC236}">
                <a16:creationId xmlns:a16="http://schemas.microsoft.com/office/drawing/2014/main" id="{9D32395B-0B64-4128-9B5F-2DDBF39E83D8}"/>
              </a:ext>
            </a:extLst>
          </p:cNvPr>
          <p:cNvSpPr txBox="1"/>
          <p:nvPr/>
        </p:nvSpPr>
        <p:spPr>
          <a:xfrm>
            <a:off x="1200704" y="5522780"/>
            <a:ext cx="8751164" cy="369332"/>
          </a:xfrm>
          <a:prstGeom prst="rect">
            <a:avLst/>
          </a:prstGeom>
          <a:noFill/>
        </p:spPr>
        <p:txBody>
          <a:bodyPr wrap="square">
            <a:spAutoFit/>
          </a:bodyPr>
          <a:lstStyle/>
          <a:p>
            <a:r>
              <a:rPr lang="en-IN" dirty="0"/>
              <a:t>We cleaned the Price and </a:t>
            </a:r>
            <a:r>
              <a:rPr lang="en-IN" dirty="0" err="1"/>
              <a:t>Kilometers</a:t>
            </a:r>
            <a:r>
              <a:rPr lang="en-IN" dirty="0"/>
              <a:t> columns and dropped the columns.</a:t>
            </a:r>
          </a:p>
        </p:txBody>
      </p:sp>
    </p:spTree>
    <p:extLst>
      <p:ext uri="{BB962C8B-B14F-4D97-AF65-F5344CB8AC3E}">
        <p14:creationId xmlns:p14="http://schemas.microsoft.com/office/powerpoint/2010/main" val="400950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53DB5-21BB-4BAB-882F-AAF3D7289D84}"/>
              </a:ext>
            </a:extLst>
          </p:cNvPr>
          <p:cNvPicPr>
            <a:picLocks noChangeAspect="1"/>
          </p:cNvPicPr>
          <p:nvPr/>
        </p:nvPicPr>
        <p:blipFill>
          <a:blip r:embed="rId2"/>
          <a:stretch>
            <a:fillRect/>
          </a:stretch>
        </p:blipFill>
        <p:spPr>
          <a:xfrm>
            <a:off x="1313526" y="641180"/>
            <a:ext cx="7239000" cy="1704975"/>
          </a:xfrm>
          <a:prstGeom prst="rect">
            <a:avLst/>
          </a:prstGeom>
        </p:spPr>
      </p:pic>
      <p:sp>
        <p:nvSpPr>
          <p:cNvPr id="5" name="TextBox 4">
            <a:extLst>
              <a:ext uri="{FF2B5EF4-FFF2-40B4-BE49-F238E27FC236}">
                <a16:creationId xmlns:a16="http://schemas.microsoft.com/office/drawing/2014/main" id="{42EC2CA9-3FC2-409A-B81B-EACAF81667AC}"/>
              </a:ext>
            </a:extLst>
          </p:cNvPr>
          <p:cNvSpPr txBox="1"/>
          <p:nvPr/>
        </p:nvSpPr>
        <p:spPr>
          <a:xfrm>
            <a:off x="1313526" y="2967335"/>
            <a:ext cx="8656097" cy="2031325"/>
          </a:xfrm>
          <a:prstGeom prst="rect">
            <a:avLst/>
          </a:prstGeom>
          <a:noFill/>
        </p:spPr>
        <p:txBody>
          <a:bodyPr wrap="square">
            <a:spAutoFit/>
          </a:bodyPr>
          <a:lstStyle/>
          <a:p>
            <a:pPr marL="285750" indent="-285750">
              <a:buFont typeface="Arial" panose="020B0604020202020204" pitchFamily="34" charset="0"/>
              <a:buChar char="•"/>
            </a:pPr>
            <a:r>
              <a:rPr lang="en-IN" dirty="0"/>
              <a:t>We also year of cars to age of the cars by subtracting the column with 2021 and dropped them.</a:t>
            </a:r>
          </a:p>
          <a:p>
            <a:endParaRPr lang="en-IN" dirty="0"/>
          </a:p>
          <a:p>
            <a:pPr marL="285750" indent="-285750">
              <a:buFont typeface="Arial" panose="020B0604020202020204" pitchFamily="34" charset="0"/>
              <a:buChar char="•"/>
            </a:pPr>
            <a:r>
              <a:rPr lang="en-IN" dirty="0"/>
              <a:t>Also made sure that the datatype is in integers.</a:t>
            </a:r>
          </a:p>
          <a:p>
            <a:endParaRPr lang="en-IN" dirty="0"/>
          </a:p>
          <a:p>
            <a:pPr marL="285750" indent="-285750">
              <a:buFont typeface="Arial" panose="020B0604020202020204" pitchFamily="34" charset="0"/>
              <a:buChar char="•"/>
            </a:pPr>
            <a:r>
              <a:rPr lang="en-IN" dirty="0"/>
              <a:t>We will now try to slightly understand the data and move forward to create an ML model.</a:t>
            </a:r>
          </a:p>
        </p:txBody>
      </p:sp>
    </p:spTree>
    <p:extLst>
      <p:ext uri="{BB962C8B-B14F-4D97-AF65-F5344CB8AC3E}">
        <p14:creationId xmlns:p14="http://schemas.microsoft.com/office/powerpoint/2010/main" val="145282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C4FB-D77C-42F8-8E25-7311613F3A8D}"/>
              </a:ext>
            </a:extLst>
          </p:cNvPr>
          <p:cNvPicPr>
            <a:picLocks noChangeAspect="1"/>
          </p:cNvPicPr>
          <p:nvPr/>
        </p:nvPicPr>
        <p:blipFill>
          <a:blip r:embed="rId2"/>
          <a:stretch>
            <a:fillRect/>
          </a:stretch>
        </p:blipFill>
        <p:spPr>
          <a:xfrm>
            <a:off x="737124" y="37730"/>
            <a:ext cx="10717752" cy="5826714"/>
          </a:xfrm>
          <a:prstGeom prst="rect">
            <a:avLst/>
          </a:prstGeom>
        </p:spPr>
      </p:pic>
      <p:sp>
        <p:nvSpPr>
          <p:cNvPr id="5" name="TextBox 4">
            <a:extLst>
              <a:ext uri="{FF2B5EF4-FFF2-40B4-BE49-F238E27FC236}">
                <a16:creationId xmlns:a16="http://schemas.microsoft.com/office/drawing/2014/main" id="{1F902226-58EA-40E0-91CA-7F99859F84E0}"/>
              </a:ext>
            </a:extLst>
          </p:cNvPr>
          <p:cNvSpPr txBox="1"/>
          <p:nvPr/>
        </p:nvSpPr>
        <p:spPr>
          <a:xfrm>
            <a:off x="737124" y="6098582"/>
            <a:ext cx="10599660" cy="369332"/>
          </a:xfrm>
          <a:prstGeom prst="rect">
            <a:avLst/>
          </a:prstGeom>
          <a:noFill/>
        </p:spPr>
        <p:txBody>
          <a:bodyPr wrap="square">
            <a:spAutoFit/>
          </a:bodyPr>
          <a:lstStyle/>
          <a:p>
            <a:r>
              <a:rPr lang="en-IN" dirty="0"/>
              <a:t>We can see Maruti have a low used car price and the highest would be Audi, Benz and BMW cars.</a:t>
            </a:r>
          </a:p>
        </p:txBody>
      </p:sp>
    </p:spTree>
    <p:extLst>
      <p:ext uri="{BB962C8B-B14F-4D97-AF65-F5344CB8AC3E}">
        <p14:creationId xmlns:p14="http://schemas.microsoft.com/office/powerpoint/2010/main" val="255685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DBA5F7-0D2E-4161-A74B-046DEBA174EE}"/>
              </a:ext>
            </a:extLst>
          </p:cNvPr>
          <p:cNvPicPr>
            <a:picLocks noChangeAspect="1"/>
          </p:cNvPicPr>
          <p:nvPr/>
        </p:nvPicPr>
        <p:blipFill>
          <a:blip r:embed="rId2"/>
          <a:stretch>
            <a:fillRect/>
          </a:stretch>
        </p:blipFill>
        <p:spPr>
          <a:xfrm>
            <a:off x="805094" y="218242"/>
            <a:ext cx="8871566" cy="5556568"/>
          </a:xfrm>
          <a:prstGeom prst="rect">
            <a:avLst/>
          </a:prstGeom>
        </p:spPr>
      </p:pic>
      <p:sp>
        <p:nvSpPr>
          <p:cNvPr id="5" name="TextBox 4">
            <a:extLst>
              <a:ext uri="{FF2B5EF4-FFF2-40B4-BE49-F238E27FC236}">
                <a16:creationId xmlns:a16="http://schemas.microsoft.com/office/drawing/2014/main" id="{42E01E6B-20B5-4813-BE44-D231695F0208}"/>
              </a:ext>
            </a:extLst>
          </p:cNvPr>
          <p:cNvSpPr txBox="1"/>
          <p:nvPr/>
        </p:nvSpPr>
        <p:spPr>
          <a:xfrm>
            <a:off x="805093" y="5934670"/>
            <a:ext cx="10460669" cy="646331"/>
          </a:xfrm>
          <a:prstGeom prst="rect">
            <a:avLst/>
          </a:prstGeom>
          <a:noFill/>
        </p:spPr>
        <p:txBody>
          <a:bodyPr wrap="square">
            <a:spAutoFit/>
          </a:bodyPr>
          <a:lstStyle/>
          <a:p>
            <a:r>
              <a:rPr lang="en-IN" dirty="0"/>
              <a:t>From above, we can observe that Chevrolet, Maruti, Renault have lowest price point. However, we haven't included the year aspect yet.</a:t>
            </a:r>
          </a:p>
        </p:txBody>
      </p:sp>
    </p:spTree>
    <p:extLst>
      <p:ext uri="{BB962C8B-B14F-4D97-AF65-F5344CB8AC3E}">
        <p14:creationId xmlns:p14="http://schemas.microsoft.com/office/powerpoint/2010/main" val="288772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62DB1A-B474-4FD7-BBAD-FAD82A877A2D}"/>
              </a:ext>
            </a:extLst>
          </p:cNvPr>
          <p:cNvPicPr>
            <a:picLocks noChangeAspect="1"/>
          </p:cNvPicPr>
          <p:nvPr/>
        </p:nvPicPr>
        <p:blipFill>
          <a:blip r:embed="rId2"/>
          <a:stretch>
            <a:fillRect/>
          </a:stretch>
        </p:blipFill>
        <p:spPr>
          <a:xfrm>
            <a:off x="885640" y="0"/>
            <a:ext cx="9083983" cy="5740235"/>
          </a:xfrm>
          <a:prstGeom prst="rect">
            <a:avLst/>
          </a:prstGeom>
        </p:spPr>
      </p:pic>
      <p:sp>
        <p:nvSpPr>
          <p:cNvPr id="5" name="TextBox 4">
            <a:extLst>
              <a:ext uri="{FF2B5EF4-FFF2-40B4-BE49-F238E27FC236}">
                <a16:creationId xmlns:a16="http://schemas.microsoft.com/office/drawing/2014/main" id="{D5F99B42-D021-4527-BB2F-9CEE15F2CB53}"/>
              </a:ext>
            </a:extLst>
          </p:cNvPr>
          <p:cNvSpPr txBox="1"/>
          <p:nvPr/>
        </p:nvSpPr>
        <p:spPr>
          <a:xfrm>
            <a:off x="885640" y="5934670"/>
            <a:ext cx="10140426" cy="646331"/>
          </a:xfrm>
          <a:prstGeom prst="rect">
            <a:avLst/>
          </a:prstGeom>
          <a:noFill/>
        </p:spPr>
        <p:txBody>
          <a:bodyPr wrap="square">
            <a:spAutoFit/>
          </a:bodyPr>
          <a:lstStyle/>
          <a:p>
            <a:r>
              <a:rPr lang="en-US" b="0" i="0" dirty="0">
                <a:solidFill>
                  <a:srgbClr val="000000"/>
                </a:solidFill>
                <a:effectLst/>
                <a:latin typeface="Helvetica Neue"/>
              </a:rPr>
              <a:t>Out of this observation Tata would provide a better used car experience as the normal age of car would be 3 years and 510299 would also be a good price point to consider.</a:t>
            </a:r>
            <a:endParaRPr lang="en-IN" dirty="0"/>
          </a:p>
        </p:txBody>
      </p:sp>
    </p:spTree>
    <p:extLst>
      <p:ext uri="{BB962C8B-B14F-4D97-AF65-F5344CB8AC3E}">
        <p14:creationId xmlns:p14="http://schemas.microsoft.com/office/powerpoint/2010/main" val="727717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1363</TotalTime>
  <Words>603</Words>
  <Application>Microsoft Office PowerPoint</Application>
  <PresentationFormat>Widescreen</PresentationFormat>
  <Paragraphs>51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Helvetica Neue</vt:lpstr>
      <vt:lpstr>Rockwell</vt:lpstr>
      <vt:lpstr>Rockwell Condensed</vt:lpstr>
      <vt:lpstr>Wingdings</vt:lpstr>
      <vt:lpstr>Wood Type</vt:lpstr>
      <vt:lpstr>Used car price prediction project</vt:lpstr>
      <vt:lpstr>Business problem</vt:lpstr>
      <vt:lpstr>Understanding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Saving the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project</dc:title>
  <dc:creator>Pawar Vinay Prasad</dc:creator>
  <cp:lastModifiedBy>Pawar Vinay Prasad</cp:lastModifiedBy>
  <cp:revision>1</cp:revision>
  <dcterms:created xsi:type="dcterms:W3CDTF">2021-09-30T18:18:15Z</dcterms:created>
  <dcterms:modified xsi:type="dcterms:W3CDTF">2021-10-01T17:01:16Z</dcterms:modified>
</cp:coreProperties>
</file>