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0" r:id="rId5"/>
    <p:sldId id="278" r:id="rId6"/>
    <p:sldId id="261" r:id="rId7"/>
    <p:sldId id="273" r:id="rId8"/>
    <p:sldId id="279" r:id="rId9"/>
    <p:sldId id="265"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0472"/>
    <a:srgbClr val="EA7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0E069-183A-496A-909C-5F1CF1B5086F}" v="27" dt="2024-03-26T08:32:59.31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879" autoAdjust="0"/>
  </p:normalViewPr>
  <p:slideViewPr>
    <p:cSldViewPr snapToGrid="0">
      <p:cViewPr varScale="1">
        <p:scale>
          <a:sx n="63" d="100"/>
          <a:sy n="63" d="100"/>
        </p:scale>
        <p:origin x="840" y="44"/>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fice 6" userId="0f7b3db2-2e53-4f8a-822e-798750a1ce6c" providerId="ADAL" clId="{1CC0E069-183A-496A-909C-5F1CF1B5086F}"/>
    <pc:docChg chg="undo custSel modSld">
      <pc:chgData name="office 6" userId="0f7b3db2-2e53-4f8a-822e-798750a1ce6c" providerId="ADAL" clId="{1CC0E069-183A-496A-909C-5F1CF1B5086F}" dt="2024-03-26T08:35:52.483" v="56" actId="1076"/>
      <pc:docMkLst>
        <pc:docMk/>
      </pc:docMkLst>
      <pc:sldChg chg="addSp modSp mod">
        <pc:chgData name="office 6" userId="0f7b3db2-2e53-4f8a-822e-798750a1ce6c" providerId="ADAL" clId="{1CC0E069-183A-496A-909C-5F1CF1B5086F}" dt="2024-03-22T06:30:02.626" v="10" actId="1076"/>
        <pc:sldMkLst>
          <pc:docMk/>
          <pc:sldMk cId="3666674671" sldId="261"/>
        </pc:sldMkLst>
        <pc:spChg chg="mod">
          <ac:chgData name="office 6" userId="0f7b3db2-2e53-4f8a-822e-798750a1ce6c" providerId="ADAL" clId="{1CC0E069-183A-496A-909C-5F1CF1B5086F}" dt="2024-03-22T06:28:58.677" v="7" actId="1076"/>
          <ac:spMkLst>
            <pc:docMk/>
            <pc:sldMk cId="3666674671" sldId="261"/>
            <ac:spMk id="3" creationId="{A6A33159-D030-2F82-A142-F75940728319}"/>
          </ac:spMkLst>
        </pc:spChg>
        <pc:spChg chg="add mod">
          <ac:chgData name="office 6" userId="0f7b3db2-2e53-4f8a-822e-798750a1ce6c" providerId="ADAL" clId="{1CC0E069-183A-496A-909C-5F1CF1B5086F}" dt="2024-03-22T06:30:02.626" v="10" actId="1076"/>
          <ac:spMkLst>
            <pc:docMk/>
            <pc:sldMk cId="3666674671" sldId="261"/>
            <ac:spMk id="5" creationId="{B6B2895A-26E1-B006-118A-9019B9AA5C15}"/>
          </ac:spMkLst>
        </pc:spChg>
      </pc:sldChg>
      <pc:sldChg chg="addSp delSp modSp mod">
        <pc:chgData name="office 6" userId="0f7b3db2-2e53-4f8a-822e-798750a1ce6c" providerId="ADAL" clId="{1CC0E069-183A-496A-909C-5F1CF1B5086F}" dt="2024-03-26T08:35:52.483" v="56" actId="1076"/>
        <pc:sldMkLst>
          <pc:docMk/>
          <pc:sldMk cId="729609147" sldId="265"/>
        </pc:sldMkLst>
        <pc:spChg chg="add mod">
          <ac:chgData name="office 6" userId="0f7b3db2-2e53-4f8a-822e-798750a1ce6c" providerId="ADAL" clId="{1CC0E069-183A-496A-909C-5F1CF1B5086F}" dt="2024-03-22T09:16:52.927" v="23"/>
          <ac:spMkLst>
            <pc:docMk/>
            <pc:sldMk cId="729609147" sldId="265"/>
            <ac:spMk id="3" creationId="{39BDE761-1EBD-E4E7-0A27-B019A36AF41A}"/>
          </ac:spMkLst>
        </pc:spChg>
        <pc:spChg chg="add mod">
          <ac:chgData name="office 6" userId="0f7b3db2-2e53-4f8a-822e-798750a1ce6c" providerId="ADAL" clId="{1CC0E069-183A-496A-909C-5F1CF1B5086F}" dt="2024-03-22T09:47:25.613" v="50" actId="1076"/>
          <ac:spMkLst>
            <pc:docMk/>
            <pc:sldMk cId="729609147" sldId="265"/>
            <ac:spMk id="6" creationId="{95032A52-13DA-4DB8-F78F-256DEEB17D35}"/>
          </ac:spMkLst>
        </pc:spChg>
        <pc:graphicFrameChg chg="add del mod">
          <ac:chgData name="office 6" userId="0f7b3db2-2e53-4f8a-822e-798750a1ce6c" providerId="ADAL" clId="{1CC0E069-183A-496A-909C-5F1CF1B5086F}" dt="2024-03-22T09:46:04.433" v="45" actId="478"/>
          <ac:graphicFrameMkLst>
            <pc:docMk/>
            <pc:sldMk cId="729609147" sldId="265"/>
            <ac:graphicFrameMk id="7" creationId="{5EF092B4-9FFF-9586-C92F-872C1E108A4E}"/>
          </ac:graphicFrameMkLst>
        </pc:graphicFrameChg>
        <pc:graphicFrameChg chg="add del">
          <ac:chgData name="office 6" userId="0f7b3db2-2e53-4f8a-822e-798750a1ce6c" providerId="ADAL" clId="{1CC0E069-183A-496A-909C-5F1CF1B5086F}" dt="2024-03-22T09:21:35.514" v="42" actId="478"/>
          <ac:graphicFrameMkLst>
            <pc:docMk/>
            <pc:sldMk cId="729609147" sldId="265"/>
            <ac:graphicFrameMk id="8" creationId="{9F0CBA6C-7AE2-55C7-6E5C-5A48F3EACF68}"/>
          </ac:graphicFrameMkLst>
        </pc:graphicFrameChg>
        <pc:picChg chg="add del mod modCrop">
          <ac:chgData name="office 6" userId="0f7b3db2-2e53-4f8a-822e-798750a1ce6c" providerId="ADAL" clId="{1CC0E069-183A-496A-909C-5F1CF1B5086F}" dt="2024-03-26T08:35:28.578" v="51" actId="478"/>
          <ac:picMkLst>
            <pc:docMk/>
            <pc:sldMk cId="729609147" sldId="265"/>
            <ac:picMk id="4" creationId="{D4091C6B-70F5-AC0D-0258-D3116842759F}"/>
          </ac:picMkLst>
        </pc:picChg>
        <pc:picChg chg="add mod">
          <ac:chgData name="office 6" userId="0f7b3db2-2e53-4f8a-822e-798750a1ce6c" providerId="ADAL" clId="{1CC0E069-183A-496A-909C-5F1CF1B5086F}" dt="2024-03-26T08:35:52.483" v="56" actId="1076"/>
          <ac:picMkLst>
            <pc:docMk/>
            <pc:sldMk cId="729609147" sldId="265"/>
            <ac:picMk id="7" creationId="{EA89FA52-D42B-F740-2C65-2CAC2DBD2ECF}"/>
          </ac:picMkLst>
        </pc:picChg>
        <pc:picChg chg="del">
          <ac:chgData name="office 6" userId="0f7b3db2-2e53-4f8a-822e-798750a1ce6c" providerId="ADAL" clId="{1CC0E069-183A-496A-909C-5F1CF1B5086F}" dt="2024-03-22T07:42:59.073" v="12" actId="478"/>
          <ac:picMkLst>
            <pc:docMk/>
            <pc:sldMk cId="729609147" sldId="265"/>
            <ac:picMk id="10" creationId="{494D460D-44A8-EB21-4BDB-48DFBDD37939}"/>
          </ac:picMkLst>
        </pc:picChg>
      </pc:sldChg>
      <pc:sldChg chg="addSp modSp">
        <pc:chgData name="office 6" userId="0f7b3db2-2e53-4f8a-822e-798750a1ce6c" providerId="ADAL" clId="{1CC0E069-183A-496A-909C-5F1CF1B5086F}" dt="2024-03-22T06:25:57.866" v="0"/>
        <pc:sldMkLst>
          <pc:docMk/>
          <pc:sldMk cId="2184472291" sldId="282"/>
        </pc:sldMkLst>
        <pc:spChg chg="add mod">
          <ac:chgData name="office 6" userId="0f7b3db2-2e53-4f8a-822e-798750a1ce6c" providerId="ADAL" clId="{1CC0E069-183A-496A-909C-5F1CF1B5086F}" dt="2024-03-22T06:25:57.866" v="0"/>
          <ac:spMkLst>
            <pc:docMk/>
            <pc:sldMk cId="2184472291" sldId="282"/>
            <ac:spMk id="2" creationId="{B1AF28B5-00D0-786E-06CE-2CB7D71F51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3/26/2024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dirty="0"/>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dirty="0"/>
          </a:p>
        </p:txBody>
      </p:sp>
    </p:spTree>
    <p:extLst>
      <p:ext uri="{BB962C8B-B14F-4D97-AF65-F5344CB8AC3E}">
        <p14:creationId xmlns:p14="http://schemas.microsoft.com/office/powerpoint/2010/main" val="229501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dirty="0"/>
          </a:p>
        </p:txBody>
      </p:sp>
    </p:spTree>
    <p:extLst>
      <p:ext uri="{BB962C8B-B14F-4D97-AF65-F5344CB8AC3E}">
        <p14:creationId xmlns:p14="http://schemas.microsoft.com/office/powerpoint/2010/main" val="85450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dirty="0"/>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dirty="0"/>
          </a:p>
        </p:txBody>
      </p:sp>
    </p:spTree>
    <p:extLst>
      <p:ext uri="{BB962C8B-B14F-4D97-AF65-F5344CB8AC3E}">
        <p14:creationId xmlns:p14="http://schemas.microsoft.com/office/powerpoint/2010/main" val="315543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dirty="0"/>
          </a:p>
        </p:txBody>
      </p:sp>
    </p:spTree>
    <p:extLst>
      <p:ext uri="{BB962C8B-B14F-4D97-AF65-F5344CB8AC3E}">
        <p14:creationId xmlns:p14="http://schemas.microsoft.com/office/powerpoint/2010/main" val="2793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dirty="0"/>
          </a:p>
        </p:txBody>
      </p:sp>
    </p:spTree>
    <p:extLst>
      <p:ext uri="{BB962C8B-B14F-4D97-AF65-F5344CB8AC3E}">
        <p14:creationId xmlns:p14="http://schemas.microsoft.com/office/powerpoint/2010/main" val="101561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dirty="0"/>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dirty="0"/>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dirty="0"/>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dirty="0"/>
              <a:t>Click icon to add picture</a:t>
            </a:r>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3/26/2024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view?r=eyJrIjoiOTRiMGUzYjgtMGJmYi00YmM1LTkzZTItMmViY2UyOTgwMzhhIiwidCI6IjFhYmJhNGFjLWU3NWEtNDVhOC04NTQ3LTZkYzZmYWMyZDM2MiJ9"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2" b="7812"/>
          <a:stretch/>
        </p:blipFill>
        <p:spPr>
          <a:xfrm>
            <a:off x="0" y="0"/>
            <a:ext cx="12192000" cy="6858000"/>
          </a:xfrm>
          <a:gradFill flip="none" rotWithShape="1">
            <a:gsLst>
              <a:gs pos="0">
                <a:srgbClr val="EA7526"/>
              </a:gs>
              <a:gs pos="50000">
                <a:schemeClr val="accent1">
                  <a:lumMod val="75000"/>
                  <a:shade val="67500"/>
                  <a:satMod val="115000"/>
                </a:schemeClr>
              </a:gs>
              <a:gs pos="100000">
                <a:srgbClr val="3B0472"/>
              </a:gs>
            </a:gsLst>
            <a:lin ang="0" scaled="1"/>
            <a:tileRect/>
          </a:gradFill>
          <a:ln>
            <a:solidFill>
              <a:schemeClr val="bg1"/>
            </a:solidFill>
          </a:ln>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3733800" y="371475"/>
            <a:ext cx="8458200" cy="2009774"/>
          </a:xfrm>
          <a:gradFill flip="none" rotWithShape="1">
            <a:gsLst>
              <a:gs pos="0">
                <a:srgbClr val="EA7526"/>
              </a:gs>
              <a:gs pos="50000">
                <a:schemeClr val="accent1">
                  <a:lumMod val="75000"/>
                  <a:shade val="67500"/>
                  <a:satMod val="115000"/>
                </a:schemeClr>
              </a:gs>
              <a:gs pos="100000">
                <a:srgbClr val="3B0472"/>
              </a:gs>
            </a:gsLst>
            <a:lin ang="0" scaled="1"/>
            <a:tileRect/>
          </a:gra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a:lstStyle/>
          <a:p>
            <a:r>
              <a:rPr lang="en-US" dirty="0">
                <a:solidFill>
                  <a:schemeClr val="bg1">
                    <a:lumMod val="95000"/>
                  </a:schemeClr>
                </a:solidFill>
                <a:effectLst>
                  <a:glow rad="355600">
                    <a:schemeClr val="accent1">
                      <a:alpha val="0"/>
                    </a:schemeClr>
                  </a:glow>
                  <a:outerShdw blurRad="38100" dist="38100" dir="2700000" algn="tl">
                    <a:srgbClr val="000000">
                      <a:alpha val="43137"/>
                    </a:srgbClr>
                  </a:outerShdw>
                  <a:reflection endPos="0" dist="596900" dir="5400000" sy="-100000" algn="bl" rotWithShape="0"/>
                </a:effectLst>
                <a:latin typeface="Bahnschrift SemiBold Condensed" panose="020B0502040204020203" pitchFamily="34" charset="0"/>
              </a:rPr>
              <a:t>"Health Camp Data Integration and Analysis System"</a:t>
            </a:r>
          </a:p>
        </p:txBody>
      </p:sp>
      <p:sp>
        <p:nvSpPr>
          <p:cNvPr id="10" name="TextBox 9">
            <a:extLst>
              <a:ext uri="{FF2B5EF4-FFF2-40B4-BE49-F238E27FC236}">
                <a16:creationId xmlns:a16="http://schemas.microsoft.com/office/drawing/2014/main" id="{AA250209-D251-DCB2-D5EB-0B7E76B567A9}"/>
              </a:ext>
            </a:extLst>
          </p:cNvPr>
          <p:cNvSpPr txBox="1"/>
          <p:nvPr/>
        </p:nvSpPr>
        <p:spPr>
          <a:xfrm>
            <a:off x="1" y="5934075"/>
            <a:ext cx="2476499" cy="409574"/>
          </a:xfrm>
          <a:prstGeom prst="rect">
            <a:avLst/>
          </a:prstGeom>
          <a:gradFill flip="none" rotWithShape="1">
            <a:gsLst>
              <a:gs pos="0">
                <a:srgbClr val="EA7526"/>
              </a:gs>
              <a:gs pos="50000">
                <a:schemeClr val="accent1">
                  <a:lumMod val="75000"/>
                  <a:shade val="67500"/>
                  <a:satMod val="115000"/>
                </a:schemeClr>
              </a:gs>
              <a:gs pos="100000">
                <a:srgbClr val="3B0472"/>
              </a:gs>
            </a:gsLst>
            <a:lin ang="0" scaled="1"/>
            <a:tileRect/>
          </a:gra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vert="horz" lIns="91440" tIns="45720" rIns="91440" bIns="45720" rtlCol="0" anchor="ctr" anchorCtr="0">
            <a:noAutofit/>
          </a:bodyPr>
          <a:lstStyle>
            <a:lvl1pPr algn="ctr">
              <a:lnSpc>
                <a:spcPct val="90000"/>
              </a:lnSpc>
              <a:spcBef>
                <a:spcPct val="0"/>
              </a:spcBef>
              <a:buNone/>
              <a:defRPr sz="4800" cap="all" spc="300" baseline="0">
                <a:solidFill>
                  <a:schemeClr val="bg1">
                    <a:lumMod val="95000"/>
                  </a:schemeClr>
                </a:solidFill>
                <a:effectLst>
                  <a:glow rad="355600">
                    <a:schemeClr val="accent1">
                      <a:alpha val="0"/>
                    </a:schemeClr>
                  </a:glow>
                  <a:outerShdw blurRad="38100" dist="38100" dir="2700000" algn="tl">
                    <a:srgbClr val="000000">
                      <a:alpha val="43137"/>
                    </a:srgbClr>
                  </a:outerShdw>
                  <a:reflection endPos="0" dist="596900" dir="5400000" sy="-100000" algn="bl" rotWithShape="0"/>
                </a:effectLst>
                <a:latin typeface="Bahnschrift SemiBold Condense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latin typeface="Bahnschrift SemiLight SemiConde" panose="020B0502040204020203" pitchFamily="34" charset="0"/>
              </a:rPr>
              <a:t>VINAY S.GADADE</a:t>
            </a:r>
          </a:p>
        </p:txBody>
      </p:sp>
    </p:spTree>
    <p:extLst>
      <p:ext uri="{BB962C8B-B14F-4D97-AF65-F5344CB8AC3E}">
        <p14:creationId xmlns:p14="http://schemas.microsoft.com/office/powerpoint/2010/main" val="46786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Placeholder 90">
            <a:extLst>
              <a:ext uri="{FF2B5EF4-FFF2-40B4-BE49-F238E27FC236}">
                <a16:creationId xmlns:a16="http://schemas.microsoft.com/office/drawing/2014/main" id="{BC622EA4-CCB7-907A-0126-D0A68A5DC78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5223" r="25224" b="1"/>
          <a:stretch/>
        </p:blipFill>
        <p:spPr>
          <a:xfrm flipH="1">
            <a:off x="6150398" y="0"/>
            <a:ext cx="6041601" cy="6858000"/>
          </a:xfrm>
          <a:noFill/>
        </p:spPr>
      </p:pic>
      <p:sp>
        <p:nvSpPr>
          <p:cNvPr id="3" name="Subtitle 14">
            <a:extLst>
              <a:ext uri="{FF2B5EF4-FFF2-40B4-BE49-F238E27FC236}">
                <a16:creationId xmlns:a16="http://schemas.microsoft.com/office/drawing/2014/main" id="{9C373000-EEA1-D16F-189A-338FFDA2E708}"/>
              </a:ext>
            </a:extLst>
          </p:cNvPr>
          <p:cNvSpPr>
            <a:spLocks noGrp="1"/>
          </p:cNvSpPr>
          <p:nvPr>
            <p:ph type="subTitle" idx="1"/>
          </p:nvPr>
        </p:nvSpPr>
        <p:spPr>
          <a:xfrm>
            <a:off x="0" y="292100"/>
            <a:ext cx="4923375" cy="690880"/>
          </a:xfrm>
        </p:spPr>
        <p:txBody>
          <a:bodyPr anchor="ctr">
            <a:normAutofit/>
          </a:bodyPr>
          <a:lstStyle/>
          <a:p>
            <a:r>
              <a:rPr lang="en-US" sz="2800" spc="300" dirty="0"/>
              <a:t>Problem statement</a:t>
            </a:r>
          </a:p>
        </p:txBody>
      </p:sp>
      <p:sp>
        <p:nvSpPr>
          <p:cNvPr id="6" name="TextBox 5">
            <a:extLst>
              <a:ext uri="{FF2B5EF4-FFF2-40B4-BE49-F238E27FC236}">
                <a16:creationId xmlns:a16="http://schemas.microsoft.com/office/drawing/2014/main" id="{B42102A7-EA36-F07B-154A-FCEF79A27AF4}"/>
              </a:ext>
            </a:extLst>
          </p:cNvPr>
          <p:cNvSpPr txBox="1"/>
          <p:nvPr/>
        </p:nvSpPr>
        <p:spPr>
          <a:xfrm>
            <a:off x="123825" y="1228725"/>
            <a:ext cx="6451175" cy="4801314"/>
          </a:xfrm>
          <a:prstGeom prst="rect">
            <a:avLst/>
          </a:prstGeom>
          <a:noFill/>
        </p:spPr>
        <p:txBody>
          <a:bodyPr wrap="square" rtlCol="0">
            <a:spAutoFit/>
          </a:bodyPr>
          <a:lstStyle/>
          <a:p>
            <a:pPr marL="285750" indent="-285750">
              <a:buClr>
                <a:srgbClr val="EA7526"/>
              </a:buClr>
              <a:buFont typeface="Wingdings" panose="05000000000000000000" pitchFamily="2" charset="2"/>
              <a:buChar char="§"/>
            </a:pPr>
            <a:r>
              <a:rPr lang="en-US" sz="1600" dirty="0"/>
              <a:t>Design a data processing system to integrate and cleanse data from two tables, namely "first-health-camp-details" and "second-health-camp-details", while ensuring removal of duplicate entries. </a:t>
            </a:r>
          </a:p>
          <a:p>
            <a:pPr marL="285750" indent="-285750">
              <a:buClr>
                <a:srgbClr val="EA7526"/>
              </a:buClr>
              <a:buFont typeface="Wingdings" panose="05000000000000000000" pitchFamily="2" charset="2"/>
              <a:buChar char="§"/>
            </a:pPr>
            <a:endParaRPr lang="en-US" sz="1600" dirty="0"/>
          </a:p>
          <a:p>
            <a:pPr marL="285750" indent="-285750">
              <a:buClr>
                <a:srgbClr val="EA7526"/>
              </a:buClr>
              <a:buFont typeface="Wingdings" panose="05000000000000000000" pitchFamily="2" charset="2"/>
              <a:buChar char="§"/>
            </a:pPr>
            <a:r>
              <a:rPr lang="en-US" sz="1600" dirty="0"/>
              <a:t>The system should standardize all dates to the format dd/mm/yyyy and ensure that health scores are stored as floats with up to six digits.</a:t>
            </a:r>
          </a:p>
          <a:p>
            <a:pPr marL="285750" indent="-285750">
              <a:buClr>
                <a:srgbClr val="EA7526"/>
              </a:buClr>
              <a:buFont typeface="Wingdings" panose="05000000000000000000" pitchFamily="2" charset="2"/>
              <a:buChar char="§"/>
            </a:pPr>
            <a:endParaRPr lang="en-US" dirty="0"/>
          </a:p>
          <a:p>
            <a:pPr marL="285750" indent="-285750">
              <a:buClr>
                <a:srgbClr val="EA7526"/>
              </a:buClr>
              <a:buFont typeface="Wingdings" panose="05000000000000000000" pitchFamily="2" charset="2"/>
              <a:buChar char="§"/>
            </a:pPr>
            <a:r>
              <a:rPr lang="en-US" sz="1600" dirty="0"/>
              <a:t>The system should be capable of identifying patients who attended both health camps, extracting their health scores, and calculating the difference in their health scores. </a:t>
            </a:r>
          </a:p>
          <a:p>
            <a:pPr marL="285750" indent="-285750">
              <a:buClr>
                <a:srgbClr val="EA7526"/>
              </a:buClr>
              <a:buFont typeface="Wingdings" panose="05000000000000000000" pitchFamily="2" charset="2"/>
              <a:buChar char="§"/>
            </a:pPr>
            <a:endParaRPr lang="en-US" sz="1600" dirty="0"/>
          </a:p>
          <a:p>
            <a:pPr marL="285750" indent="-285750">
              <a:buClr>
                <a:srgbClr val="EA7526"/>
              </a:buClr>
              <a:buFont typeface="Wingdings" panose="05000000000000000000" pitchFamily="2" charset="2"/>
              <a:buChar char="§"/>
            </a:pPr>
            <a:r>
              <a:rPr lang="en-US" sz="1600" dirty="0"/>
              <a:t>Additionally, it should determine the start and end dates of each health camp based on the health-camp-id.</a:t>
            </a:r>
          </a:p>
          <a:p>
            <a:pPr marL="285750" indent="-285750">
              <a:buClr>
                <a:srgbClr val="EA7526"/>
              </a:buClr>
              <a:buFont typeface="Wingdings" panose="05000000000000000000" pitchFamily="2" charset="2"/>
              <a:buChar char="§"/>
            </a:pPr>
            <a:endParaRPr lang="en-US" sz="1600" dirty="0"/>
          </a:p>
          <a:p>
            <a:pPr marL="285750" indent="-285750">
              <a:buClr>
                <a:srgbClr val="EA7526"/>
              </a:buClr>
              <a:buFont typeface="Wingdings" panose="05000000000000000000" pitchFamily="2" charset="2"/>
              <a:buChar char="§"/>
            </a:pPr>
            <a:r>
              <a:rPr lang="en-US" sz="1600" dirty="0"/>
              <a:t>Furthermore, the system should be able to identify patients who did not attend either the first or second health camp.</a:t>
            </a:r>
          </a:p>
          <a:p>
            <a:pPr marL="285750" indent="-285750">
              <a:buClr>
                <a:srgbClr val="EA7526"/>
              </a:buClr>
              <a:buFont typeface="Wingdings" panose="05000000000000000000" pitchFamily="2" charset="2"/>
              <a:buChar char="§"/>
            </a:pPr>
            <a:endParaRPr lang="en-US" sz="1600" dirty="0"/>
          </a:p>
          <a:p>
            <a:pPr marL="285750" indent="-285750">
              <a:buClr>
                <a:srgbClr val="EA7526"/>
              </a:buClr>
              <a:buFont typeface="Wingdings" panose="05000000000000000000" pitchFamily="2" charset="2"/>
              <a:buChar char="§"/>
            </a:pPr>
            <a:r>
              <a:rPr lang="en-US" sz="1600" dirty="0"/>
              <a:t>Finally, it should generate a bar chart illustrating the number of patients based on health-camp-id to provide insights into attendance patterns.</a:t>
            </a:r>
          </a:p>
        </p:txBody>
      </p:sp>
      <p:sp>
        <p:nvSpPr>
          <p:cNvPr id="7" name="Rectangle 6">
            <a:extLst>
              <a:ext uri="{FF2B5EF4-FFF2-40B4-BE49-F238E27FC236}">
                <a16:creationId xmlns:a16="http://schemas.microsoft.com/office/drawing/2014/main" id="{921D88B8-889B-59F5-578F-C94BF0E29D61}"/>
              </a:ext>
              <a:ext uri="{C183D7F6-B498-43B3-948B-1728B52AA6E4}">
                <adec:decorative xmlns:adec="http://schemas.microsoft.com/office/drawing/2017/decorative" val="1"/>
              </a:ext>
            </a:extLst>
          </p:cNvPr>
          <p:cNvSpPr/>
          <p:nvPr/>
        </p:nvSpPr>
        <p:spPr>
          <a:xfrm>
            <a:off x="0" y="6734175"/>
            <a:ext cx="12192000" cy="12382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93043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4287838" y="142494"/>
            <a:ext cx="3017838" cy="630936"/>
          </a:xfrm>
          <a:gradFill flip="none" rotWithShape="1">
            <a:gsLst>
              <a:gs pos="0">
                <a:schemeClr val="accent5"/>
              </a:gs>
              <a:gs pos="100000">
                <a:schemeClr val="accent2">
                  <a:lumMod val="97000"/>
                  <a:lumOff val="3000"/>
                </a:schemeClr>
              </a:gs>
              <a:gs pos="50000">
                <a:schemeClr val="accent1"/>
              </a:gs>
            </a:gsLst>
            <a:lin ang="10200000" scaled="0"/>
            <a:tileRect/>
          </a:gradFill>
        </p:spPr>
        <p:txBody>
          <a:bodyPr vert="horz" lIns="91440" tIns="45720" rIns="91440" bIns="45720" rtlCol="0" anchor="ctr">
            <a:normAutofit/>
          </a:bodyPr>
          <a:lstStyle/>
          <a:p>
            <a:pPr algn="ctr">
              <a:spcBef>
                <a:spcPts val="1000"/>
              </a:spcBef>
              <a:buFont typeface="Arial" panose="020B0604020202020204" pitchFamily="34" charset="0"/>
            </a:pPr>
            <a:r>
              <a:rPr lang="en-US" sz="2800" dirty="0">
                <a:solidFill>
                  <a:schemeClr val="bg1"/>
                </a:solidFill>
                <a:ea typeface="+mn-ea"/>
                <a:cs typeface="+mn-cs"/>
              </a:rPr>
              <a:t>INTRODUCTION</a:t>
            </a:r>
          </a:p>
        </p:txBody>
      </p:sp>
      <p:pic>
        <p:nvPicPr>
          <p:cNvPr id="20" name="Picture Placeholder 7">
            <a:extLst>
              <a:ext uri="{FF2B5EF4-FFF2-40B4-BE49-F238E27FC236}">
                <a16:creationId xmlns:a16="http://schemas.microsoft.com/office/drawing/2014/main" id="{59669B42-CC26-1A2A-1FE7-526E425D019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017" b="5017"/>
          <a:stretch/>
        </p:blipFill>
        <p:spPr>
          <a:xfrm>
            <a:off x="0" y="0"/>
            <a:ext cx="4287838" cy="68580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4600575" y="847726"/>
            <a:ext cx="6943725" cy="5219700"/>
          </a:xfrm>
          <a:noFill/>
        </p:spPr>
        <p:txBody>
          <a:bodyPr vert="horz" lIns="91440" tIns="45720" rIns="91440" bIns="45720" rtlCol="0" anchor="t">
            <a:noAutofit/>
          </a:bodyPr>
          <a:lstStyle/>
          <a:p>
            <a:pPr algn="l">
              <a:lnSpc>
                <a:spcPct val="120000"/>
              </a:lnSpc>
            </a:pPr>
            <a:r>
              <a:rPr lang="en-US" sz="1100" b="0" i="0" dirty="0">
                <a:solidFill>
                  <a:srgbClr val="0D0D0D"/>
                </a:solidFill>
                <a:effectLst/>
                <a:latin typeface="Söhne"/>
              </a:rPr>
              <a:t>In the management of health camps, there is a critical need to integrate and cleanse data from multiple sources to ensure accuracy and consistency. This task involves processing data from two tables, "first-health-camp-details" and "second-health-camp-details," and requires the removal of duplicate entries while standardizing dates and health scores. The goal is to design a data processing system that can efficiently handle these tasks and provide valuable insights for health camp management.</a:t>
            </a:r>
          </a:p>
          <a:p>
            <a:pPr algn="l">
              <a:lnSpc>
                <a:spcPct val="120000"/>
              </a:lnSpc>
              <a:buFont typeface="+mj-lt"/>
              <a:buAutoNum type="arabicPeriod"/>
            </a:pPr>
            <a:r>
              <a:rPr lang="en-US" sz="1100" b="1" i="0" dirty="0">
                <a:solidFill>
                  <a:srgbClr val="0D0D0D"/>
                </a:solidFill>
                <a:effectLst/>
                <a:latin typeface="Söhne"/>
              </a:rPr>
              <a:t>Data Integration and Cleansing:</a:t>
            </a:r>
            <a:r>
              <a:rPr lang="en-US" sz="1100" b="0" i="0" dirty="0">
                <a:solidFill>
                  <a:srgbClr val="0D0D0D"/>
                </a:solidFill>
                <a:effectLst/>
                <a:latin typeface="Söhne"/>
              </a:rPr>
              <a:t> Develop a system to merge data from the two tables, ensuring that duplicate entries are eliminated. Standardize dates to the format dd/mm/yyyy and store health scores as floats with up to six digits.</a:t>
            </a:r>
          </a:p>
          <a:p>
            <a:pPr algn="l">
              <a:lnSpc>
                <a:spcPct val="120000"/>
              </a:lnSpc>
              <a:buFont typeface="+mj-lt"/>
              <a:buAutoNum type="arabicPeriod"/>
            </a:pPr>
            <a:r>
              <a:rPr lang="en-US" sz="1100" b="1" i="0" dirty="0">
                <a:solidFill>
                  <a:srgbClr val="0D0D0D"/>
                </a:solidFill>
                <a:effectLst/>
                <a:latin typeface="Söhne"/>
              </a:rPr>
              <a:t>Patient Identification:</a:t>
            </a:r>
            <a:r>
              <a:rPr lang="en-US" sz="1100" b="0" i="0" dirty="0">
                <a:solidFill>
                  <a:srgbClr val="0D0D0D"/>
                </a:solidFill>
                <a:effectLst/>
                <a:latin typeface="Söhne"/>
              </a:rPr>
              <a:t> Create functionality to identify patients who attended both health camps, extract their health scores, and calculate the difference in their scores. This will help in understanding the impact of multiple camp attendances on patients' health.</a:t>
            </a:r>
          </a:p>
          <a:p>
            <a:pPr algn="l">
              <a:lnSpc>
                <a:spcPct val="120000"/>
              </a:lnSpc>
              <a:buFont typeface="+mj-lt"/>
              <a:buAutoNum type="arabicPeriod"/>
            </a:pPr>
            <a:r>
              <a:rPr lang="en-US" sz="1100" b="1" i="0" dirty="0">
                <a:solidFill>
                  <a:srgbClr val="0D0D0D"/>
                </a:solidFill>
                <a:effectLst/>
                <a:latin typeface="Söhne"/>
              </a:rPr>
              <a:t>Health Camp Analysis:</a:t>
            </a:r>
            <a:r>
              <a:rPr lang="en-US" sz="1100" b="0" i="0" dirty="0">
                <a:solidFill>
                  <a:srgbClr val="0D0D0D"/>
                </a:solidFill>
                <a:effectLst/>
                <a:latin typeface="Söhne"/>
              </a:rPr>
              <a:t> Determine the start and end dates of each health camp based on the health-camp-id. This information is crucial for scheduling future camps and analyzing their effectiveness.</a:t>
            </a:r>
          </a:p>
          <a:p>
            <a:pPr algn="l">
              <a:lnSpc>
                <a:spcPct val="120000"/>
              </a:lnSpc>
              <a:buFont typeface="+mj-lt"/>
              <a:buAutoNum type="arabicPeriod"/>
            </a:pPr>
            <a:r>
              <a:rPr lang="en-US" sz="1100" b="1" i="0" dirty="0">
                <a:solidFill>
                  <a:srgbClr val="0D0D0D"/>
                </a:solidFill>
                <a:effectLst/>
                <a:latin typeface="Söhne"/>
              </a:rPr>
              <a:t>Attendance Patterns:</a:t>
            </a:r>
            <a:r>
              <a:rPr lang="en-US" sz="1100" b="0" i="0" dirty="0">
                <a:solidFill>
                  <a:srgbClr val="0D0D0D"/>
                </a:solidFill>
                <a:effectLst/>
                <a:latin typeface="Söhne"/>
              </a:rPr>
              <a:t> Generate a bar chart illustrating the number of patients based on health-camp-id. This visualization will provide insights into attendance patterns, helping in resource allocation and camp planning.</a:t>
            </a:r>
          </a:p>
          <a:p>
            <a:pPr algn="l">
              <a:lnSpc>
                <a:spcPct val="120000"/>
              </a:lnSpc>
              <a:buFont typeface="+mj-lt"/>
              <a:buAutoNum type="arabicPeriod"/>
            </a:pPr>
            <a:r>
              <a:rPr lang="en-US" sz="1100" b="1" i="0" dirty="0">
                <a:solidFill>
                  <a:srgbClr val="0D0D0D"/>
                </a:solidFill>
                <a:effectLst/>
                <a:latin typeface="Söhne"/>
              </a:rPr>
              <a:t>Identification of Non-Attendees:</a:t>
            </a:r>
            <a:r>
              <a:rPr lang="en-US" sz="1100" b="0" i="0" dirty="0">
                <a:solidFill>
                  <a:srgbClr val="0D0D0D"/>
                </a:solidFill>
                <a:effectLst/>
                <a:latin typeface="Söhne"/>
              </a:rPr>
              <a:t> Develop a mechanism to identify patients who did not attend either the first or second health camp. Understanding the reasons for non-attendance can help in improving outreach and participation rates.</a:t>
            </a:r>
          </a:p>
        </p:txBody>
      </p:sp>
      <p:sp>
        <p:nvSpPr>
          <p:cNvPr id="4" name="Rectangle 3">
            <a:extLst>
              <a:ext uri="{FF2B5EF4-FFF2-40B4-BE49-F238E27FC236}">
                <a16:creationId xmlns:a16="http://schemas.microsoft.com/office/drawing/2014/main" id="{20D78B29-510B-5D84-E104-080D2E641E72}"/>
              </a:ext>
              <a:ext uri="{C183D7F6-B498-43B3-948B-1728B52AA6E4}">
                <adec:decorative xmlns:adec="http://schemas.microsoft.com/office/drawing/2017/decorative" val="1"/>
              </a:ext>
            </a:extLst>
          </p:cNvPr>
          <p:cNvSpPr/>
          <p:nvPr/>
        </p:nvSpPr>
        <p:spPr>
          <a:xfrm>
            <a:off x="0" y="6734175"/>
            <a:ext cx="12192000" cy="12382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Rectangle 4">
            <a:extLst>
              <a:ext uri="{FF2B5EF4-FFF2-40B4-BE49-F238E27FC236}">
                <a16:creationId xmlns:a16="http://schemas.microsoft.com/office/drawing/2014/main" id="{B6B2895A-26E1-B006-118A-9019B9AA5C15}"/>
              </a:ext>
            </a:extLst>
          </p:cNvPr>
          <p:cNvSpPr/>
          <p:nvPr/>
        </p:nvSpPr>
        <p:spPr>
          <a:xfrm>
            <a:off x="5248275" y="6263005"/>
            <a:ext cx="4332923" cy="4711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0" y="561976"/>
            <a:ext cx="5095875" cy="695821"/>
          </a:xfrm>
        </p:spPr>
        <p:txBody>
          <a:bodyPr>
            <a:normAutofit/>
          </a:bodyPr>
          <a:lstStyle/>
          <a:p>
            <a:r>
              <a:rPr lang="en-US" sz="3600" dirty="0"/>
              <a:t>Data Sources</a:t>
            </a:r>
            <a:endParaRPr lang="en-US" sz="3600" b="1" dirty="0">
              <a:solidFill>
                <a:srgbClr val="000000"/>
              </a:solidFill>
              <a:effectLst/>
              <a:latin typeface="Menlo"/>
            </a:endParaRPr>
          </a:p>
        </p:txBody>
      </p:sp>
      <p:sp>
        <p:nvSpPr>
          <p:cNvPr id="4" name="TextBox 3">
            <a:extLst>
              <a:ext uri="{FF2B5EF4-FFF2-40B4-BE49-F238E27FC236}">
                <a16:creationId xmlns:a16="http://schemas.microsoft.com/office/drawing/2014/main" id="{2E4C011E-8DC4-8592-49AB-816E09096822}"/>
              </a:ext>
            </a:extLst>
          </p:cNvPr>
          <p:cNvSpPr txBox="1"/>
          <p:nvPr/>
        </p:nvSpPr>
        <p:spPr>
          <a:xfrm>
            <a:off x="361951" y="1881493"/>
            <a:ext cx="2409824" cy="3718710"/>
          </a:xfrm>
          <a:prstGeom prst="rect">
            <a:avLst/>
          </a:prstGeom>
          <a:noFill/>
        </p:spPr>
        <p:txBody>
          <a:bodyPr wrap="square" rtlCol="0">
            <a:spAutoFit/>
          </a:bodyPr>
          <a:lstStyle/>
          <a:p>
            <a:pPr marL="285750" indent="-285750">
              <a:lnSpc>
                <a:spcPct val="120000"/>
              </a:lnSpc>
              <a:spcBef>
                <a:spcPts val="1000"/>
              </a:spcBef>
              <a:spcAft>
                <a:spcPts val="1000"/>
              </a:spcAft>
              <a:buClr>
                <a:schemeClr val="accent2"/>
              </a:buClr>
              <a:buFont typeface="Wingdings" panose="05000000000000000000" pitchFamily="2" charset="2"/>
              <a:buChar char="v"/>
            </a:pPr>
            <a:r>
              <a:rPr lang="en-US" sz="1600" b="1" dirty="0">
                <a:solidFill>
                  <a:srgbClr val="0D0D0D"/>
                </a:solidFill>
                <a:latin typeface="Söhne"/>
              </a:rPr>
              <a:t>Health_Camp_Detail:</a:t>
            </a:r>
          </a:p>
          <a:p>
            <a:pPr marL="742950" lvl="1" indent="-285750">
              <a:spcBef>
                <a:spcPts val="600"/>
              </a:spcBef>
              <a:spcAft>
                <a:spcPts val="600"/>
              </a:spcAft>
              <a:buClr>
                <a:srgbClr val="EA7526"/>
              </a:buClr>
              <a:buFont typeface="Arial" panose="020B0604020202020204" pitchFamily="34" charset="0"/>
              <a:buChar char="•"/>
            </a:pPr>
            <a:r>
              <a:rPr lang="en-US" sz="1600" b="1" dirty="0">
                <a:solidFill>
                  <a:srgbClr val="0D0D0D"/>
                </a:solidFill>
                <a:latin typeface="Söhne"/>
              </a:rPr>
              <a:t> </a:t>
            </a:r>
            <a:r>
              <a:rPr lang="en-US" sz="1400" dirty="0">
                <a:solidFill>
                  <a:srgbClr val="000000"/>
                </a:solidFill>
                <a:latin typeface="Menlo"/>
              </a:rPr>
              <a:t>	 Health_Camp_ID</a:t>
            </a:r>
          </a:p>
          <a:p>
            <a:pPr marL="742950" lvl="1" indent="-285750">
              <a:spcBef>
                <a:spcPts val="600"/>
              </a:spcBef>
              <a:spcAft>
                <a:spcPts val="600"/>
              </a:spcAft>
              <a:buClr>
                <a:srgbClr val="EA7526"/>
              </a:buClr>
              <a:buFont typeface="Arial" panose="020B0604020202020204" pitchFamily="34" charset="0"/>
              <a:buChar char="•"/>
            </a:pPr>
            <a:r>
              <a:rPr lang="en-US" sz="1400" dirty="0">
                <a:solidFill>
                  <a:srgbClr val="000000"/>
                </a:solidFill>
                <a:latin typeface="Menlo"/>
              </a:rPr>
              <a:t>	Camp_Start_Date</a:t>
            </a:r>
          </a:p>
          <a:p>
            <a:pPr marL="742950" lvl="1" indent="-285750">
              <a:spcBef>
                <a:spcPts val="600"/>
              </a:spcBef>
              <a:spcAft>
                <a:spcPts val="600"/>
              </a:spcAft>
              <a:buClr>
                <a:srgbClr val="EA7526"/>
              </a:buClr>
              <a:buFont typeface="Arial" panose="020B0604020202020204" pitchFamily="34" charset="0"/>
              <a:buChar char="•"/>
            </a:pPr>
            <a:r>
              <a:rPr lang="en-US" sz="1400" dirty="0">
                <a:solidFill>
                  <a:srgbClr val="000000"/>
                </a:solidFill>
                <a:latin typeface="Menlo"/>
              </a:rPr>
              <a:t>	Camp_End_Date</a:t>
            </a:r>
          </a:p>
          <a:p>
            <a:pPr marL="742950" lvl="1" indent="-285750">
              <a:spcBef>
                <a:spcPts val="600"/>
              </a:spcBef>
              <a:spcAft>
                <a:spcPts val="600"/>
              </a:spcAft>
              <a:buClr>
                <a:srgbClr val="EA7526"/>
              </a:buClr>
              <a:buFont typeface="Arial" panose="020B0604020202020204" pitchFamily="34" charset="0"/>
              <a:buChar char="•"/>
            </a:pPr>
            <a:r>
              <a:rPr lang="en-US" sz="1400" dirty="0">
                <a:solidFill>
                  <a:srgbClr val="000000"/>
                </a:solidFill>
                <a:latin typeface="Menlo"/>
              </a:rPr>
              <a:t>	Category1</a:t>
            </a:r>
          </a:p>
          <a:p>
            <a:pPr marL="742950" lvl="1" indent="-285750">
              <a:spcBef>
                <a:spcPts val="600"/>
              </a:spcBef>
              <a:spcAft>
                <a:spcPts val="600"/>
              </a:spcAft>
              <a:buClr>
                <a:srgbClr val="EA7526"/>
              </a:buClr>
              <a:buFont typeface="Arial" panose="020B0604020202020204" pitchFamily="34" charset="0"/>
              <a:buChar char="•"/>
            </a:pPr>
            <a:r>
              <a:rPr lang="en-US" sz="1400" dirty="0">
                <a:solidFill>
                  <a:srgbClr val="000000"/>
                </a:solidFill>
                <a:latin typeface="Menlo"/>
              </a:rPr>
              <a:t>	Category2</a:t>
            </a:r>
          </a:p>
          <a:p>
            <a:pPr marL="742950" lvl="1" indent="-285750">
              <a:spcBef>
                <a:spcPts val="600"/>
              </a:spcBef>
              <a:spcAft>
                <a:spcPts val="600"/>
              </a:spcAft>
              <a:buClr>
                <a:srgbClr val="EA7526"/>
              </a:buClr>
              <a:buFont typeface="Arial" panose="020B0604020202020204" pitchFamily="34" charset="0"/>
              <a:buChar char="•"/>
            </a:pPr>
            <a:r>
              <a:rPr lang="en-US" sz="1400" dirty="0">
                <a:solidFill>
                  <a:srgbClr val="000000"/>
                </a:solidFill>
                <a:latin typeface="Menlo"/>
              </a:rPr>
              <a:t>	Category3</a:t>
            </a:r>
          </a:p>
          <a:p>
            <a:pPr>
              <a:lnSpc>
                <a:spcPct val="120000"/>
              </a:lnSpc>
              <a:spcBef>
                <a:spcPts val="1000"/>
              </a:spcBef>
              <a:spcAft>
                <a:spcPts val="1000"/>
              </a:spcAft>
              <a:buClr>
                <a:schemeClr val="accent2"/>
              </a:buClr>
            </a:pPr>
            <a:endParaRPr lang="en-US" sz="1600" b="1" dirty="0">
              <a:solidFill>
                <a:srgbClr val="0D0D0D"/>
              </a:solidFill>
              <a:latin typeface="Söhne"/>
            </a:endParaRPr>
          </a:p>
          <a:p>
            <a:pPr marL="171450" indent="-171450">
              <a:lnSpc>
                <a:spcPct val="120000"/>
              </a:lnSpc>
              <a:spcBef>
                <a:spcPts val="1000"/>
              </a:spcBef>
              <a:spcAft>
                <a:spcPts val="1000"/>
              </a:spcAft>
              <a:buClr>
                <a:schemeClr val="accent2"/>
              </a:buClr>
              <a:buFont typeface="Arial" panose="020B0604020202020204" pitchFamily="34" charset="0"/>
              <a:buChar char="•"/>
            </a:pPr>
            <a:endParaRPr lang="en-US" sz="1600" dirty="0">
              <a:solidFill>
                <a:srgbClr val="0D0D0D"/>
              </a:solidFill>
              <a:latin typeface="Söhne"/>
            </a:endParaRPr>
          </a:p>
        </p:txBody>
      </p:sp>
      <p:sp>
        <p:nvSpPr>
          <p:cNvPr id="5" name="TextBox 4">
            <a:extLst>
              <a:ext uri="{FF2B5EF4-FFF2-40B4-BE49-F238E27FC236}">
                <a16:creationId xmlns:a16="http://schemas.microsoft.com/office/drawing/2014/main" id="{FDCD86B0-380D-ED56-53C0-86567299891B}"/>
              </a:ext>
            </a:extLst>
          </p:cNvPr>
          <p:cNvSpPr txBox="1"/>
          <p:nvPr/>
        </p:nvSpPr>
        <p:spPr>
          <a:xfrm>
            <a:off x="3133728" y="1881493"/>
            <a:ext cx="2409824" cy="4478149"/>
          </a:xfrm>
          <a:prstGeom prst="rect">
            <a:avLst/>
          </a:prstGeom>
          <a:noFill/>
        </p:spPr>
        <p:txBody>
          <a:bodyPr wrap="square" rtlCol="0">
            <a:spAutoFit/>
          </a:bodyPr>
          <a:lstStyle/>
          <a:p>
            <a:pPr marL="285750" indent="-285750">
              <a:buClr>
                <a:srgbClr val="EA7526"/>
              </a:buClr>
              <a:buFont typeface="Wingdings" panose="05000000000000000000" pitchFamily="2" charset="2"/>
              <a:buChar char="v"/>
            </a:pPr>
            <a:r>
              <a:rPr lang="en-US" sz="1600" b="1" dirty="0">
                <a:solidFill>
                  <a:srgbClr val="000000"/>
                </a:solidFill>
                <a:latin typeface="Menlo"/>
              </a:rPr>
              <a:t>Patient</a:t>
            </a:r>
            <a:r>
              <a:rPr lang="en-US" b="0" dirty="0">
                <a:solidFill>
                  <a:srgbClr val="000000"/>
                </a:solidFill>
                <a:effectLst/>
                <a:latin typeface="Menlo"/>
              </a:rPr>
              <a:t>_</a:t>
            </a:r>
            <a:r>
              <a:rPr lang="en-US" sz="1600" b="1" dirty="0">
                <a:solidFill>
                  <a:srgbClr val="000000"/>
                </a:solidFill>
                <a:latin typeface="Menlo"/>
              </a:rPr>
              <a:t>Profile</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Patient_ID</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Online_Follower</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LinkedIn_Shared</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Twitter_Shared</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Facebook_Shared</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Income</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Education_Score</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Age</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First_Interaction</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City_Type</a:t>
            </a:r>
          </a:p>
          <a:p>
            <a:pPr marL="742950" lvl="1" indent="-285750">
              <a:lnSpc>
                <a:spcPct val="150000"/>
              </a:lnSpc>
              <a:buClr>
                <a:srgbClr val="EA7526"/>
              </a:buClr>
              <a:buFont typeface="Arial" panose="020B0604020202020204" pitchFamily="34" charset="0"/>
              <a:buChar char="•"/>
            </a:pPr>
            <a:r>
              <a:rPr lang="en-US" sz="1400" b="0" dirty="0">
                <a:solidFill>
                  <a:srgbClr val="000000"/>
                </a:solidFill>
                <a:effectLst/>
                <a:latin typeface="Menlo"/>
              </a:rPr>
              <a:t>Employer_Category</a:t>
            </a:r>
          </a:p>
          <a:p>
            <a:pPr marL="742950" lvl="1" indent="-285750">
              <a:buFont typeface="Arial" panose="020B0604020202020204" pitchFamily="34" charset="0"/>
              <a:buChar char="•"/>
            </a:pPr>
            <a:endParaRPr lang="en-US" b="0" dirty="0">
              <a:solidFill>
                <a:srgbClr val="000000"/>
              </a:solidFill>
              <a:effectLst/>
              <a:latin typeface="Menlo"/>
            </a:endParaRP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DBC894D3-0A2D-F6C6-AF53-17C32AB72E6F}"/>
              </a:ext>
            </a:extLst>
          </p:cNvPr>
          <p:cNvSpPr txBox="1"/>
          <p:nvPr/>
        </p:nvSpPr>
        <p:spPr>
          <a:xfrm>
            <a:off x="5372100" y="1881493"/>
            <a:ext cx="3019425" cy="2185214"/>
          </a:xfrm>
          <a:prstGeom prst="rect">
            <a:avLst/>
          </a:prstGeom>
          <a:noFill/>
        </p:spPr>
        <p:txBody>
          <a:bodyPr wrap="square" rtlCol="0">
            <a:spAutoFit/>
          </a:bodyPr>
          <a:lstStyle/>
          <a:p>
            <a:pPr marL="285750" indent="-285750">
              <a:buClr>
                <a:srgbClr val="EA7526"/>
              </a:buClr>
              <a:buFont typeface="Wingdings" panose="05000000000000000000" pitchFamily="2" charset="2"/>
              <a:buChar char="v"/>
            </a:pPr>
            <a:r>
              <a:rPr lang="en-US" sz="1600" b="1" dirty="0">
                <a:solidFill>
                  <a:srgbClr val="000000"/>
                </a:solidFill>
                <a:latin typeface="Menlo"/>
              </a:rPr>
              <a:t>First</a:t>
            </a:r>
            <a:r>
              <a:rPr lang="en-US" sz="1600" dirty="0">
                <a:solidFill>
                  <a:srgbClr val="000000"/>
                </a:solidFill>
                <a:latin typeface="Menlo"/>
              </a:rPr>
              <a:t>_</a:t>
            </a:r>
            <a:r>
              <a:rPr lang="en-US" sz="1600" b="1" dirty="0">
                <a:solidFill>
                  <a:srgbClr val="000000"/>
                </a:solidFill>
                <a:latin typeface="Menlo"/>
              </a:rPr>
              <a:t>Health</a:t>
            </a:r>
            <a:r>
              <a:rPr lang="en-US" sz="1600" dirty="0">
                <a:solidFill>
                  <a:srgbClr val="000000"/>
                </a:solidFill>
                <a:latin typeface="Menlo"/>
              </a:rPr>
              <a:t>_</a:t>
            </a:r>
            <a:r>
              <a:rPr lang="en-US" sz="1600" b="1" dirty="0">
                <a:solidFill>
                  <a:srgbClr val="000000"/>
                </a:solidFill>
                <a:latin typeface="Menlo"/>
              </a:rPr>
              <a:t>Camp</a:t>
            </a:r>
            <a:r>
              <a:rPr lang="en-US" sz="1600" dirty="0">
                <a:solidFill>
                  <a:srgbClr val="000000"/>
                </a:solidFill>
                <a:latin typeface="Menlo"/>
              </a:rPr>
              <a:t>_</a:t>
            </a:r>
            <a:r>
              <a:rPr lang="en-US" sz="1600" b="1" dirty="0">
                <a:solidFill>
                  <a:srgbClr val="000000"/>
                </a:solidFill>
                <a:latin typeface="Menlo"/>
              </a:rPr>
              <a:t>Attended</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Patient_ID</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Health_Camp_ID</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Donation</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Health_Score</a:t>
            </a:r>
          </a:p>
          <a:p>
            <a:pPr lvl="1">
              <a:buClr>
                <a:srgbClr val="EA7526"/>
              </a:buClr>
            </a:pPr>
            <a:endParaRPr lang="en-US" b="0" dirty="0">
              <a:solidFill>
                <a:srgbClr val="000000"/>
              </a:solidFill>
              <a:effectLst/>
              <a:latin typeface="Menlo"/>
            </a:endParaRPr>
          </a:p>
          <a:p>
            <a:endParaRPr lang="en-US" dirty="0"/>
          </a:p>
        </p:txBody>
      </p:sp>
      <p:sp>
        <p:nvSpPr>
          <p:cNvPr id="7" name="TextBox 6">
            <a:extLst>
              <a:ext uri="{FF2B5EF4-FFF2-40B4-BE49-F238E27FC236}">
                <a16:creationId xmlns:a16="http://schemas.microsoft.com/office/drawing/2014/main" id="{8BB76D82-084E-4CE9-8608-4D33B8F44583}"/>
              </a:ext>
            </a:extLst>
          </p:cNvPr>
          <p:cNvSpPr txBox="1"/>
          <p:nvPr/>
        </p:nvSpPr>
        <p:spPr>
          <a:xfrm>
            <a:off x="8286750" y="1881493"/>
            <a:ext cx="3543299" cy="2215991"/>
          </a:xfrm>
          <a:prstGeom prst="rect">
            <a:avLst/>
          </a:prstGeom>
          <a:noFill/>
        </p:spPr>
        <p:txBody>
          <a:bodyPr wrap="square" rtlCol="0">
            <a:spAutoFit/>
          </a:bodyPr>
          <a:lstStyle/>
          <a:p>
            <a:pPr marL="285750" indent="-285750">
              <a:buClr>
                <a:srgbClr val="EA7526"/>
              </a:buClr>
              <a:buFont typeface="Wingdings" panose="05000000000000000000" pitchFamily="2" charset="2"/>
              <a:buChar char="v"/>
            </a:pPr>
            <a:r>
              <a:rPr lang="en-US" sz="1600" b="1" dirty="0">
                <a:solidFill>
                  <a:srgbClr val="000000"/>
                </a:solidFill>
                <a:latin typeface="Menlo"/>
              </a:rPr>
              <a:t>Second</a:t>
            </a:r>
            <a:r>
              <a:rPr lang="en-US" b="0" dirty="0">
                <a:solidFill>
                  <a:srgbClr val="000000"/>
                </a:solidFill>
                <a:effectLst/>
                <a:latin typeface="Menlo"/>
              </a:rPr>
              <a:t>_</a:t>
            </a:r>
            <a:r>
              <a:rPr lang="en-US" sz="1600" b="1" dirty="0">
                <a:solidFill>
                  <a:srgbClr val="000000"/>
                </a:solidFill>
                <a:latin typeface="Menlo"/>
              </a:rPr>
              <a:t>Health</a:t>
            </a:r>
            <a:r>
              <a:rPr lang="en-US" b="0" dirty="0">
                <a:solidFill>
                  <a:srgbClr val="000000"/>
                </a:solidFill>
                <a:effectLst/>
                <a:latin typeface="Menlo"/>
              </a:rPr>
              <a:t>_</a:t>
            </a:r>
            <a:r>
              <a:rPr lang="en-US" sz="1600" b="1" dirty="0">
                <a:solidFill>
                  <a:srgbClr val="000000"/>
                </a:solidFill>
                <a:latin typeface="Menlo"/>
              </a:rPr>
              <a:t>Camp</a:t>
            </a:r>
            <a:r>
              <a:rPr lang="en-US" b="0" dirty="0">
                <a:solidFill>
                  <a:srgbClr val="000000"/>
                </a:solidFill>
                <a:effectLst/>
                <a:latin typeface="Menlo"/>
              </a:rPr>
              <a:t>_</a:t>
            </a:r>
            <a:r>
              <a:rPr lang="en-US" sz="1600" b="1" dirty="0">
                <a:solidFill>
                  <a:srgbClr val="000000"/>
                </a:solidFill>
                <a:latin typeface="Menlo"/>
              </a:rPr>
              <a:t>Attended</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Patient_ID</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Health_Camp_ID</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Donation</a:t>
            </a:r>
          </a:p>
          <a:p>
            <a:pPr marL="742950" lvl="1" indent="-285750">
              <a:lnSpc>
                <a:spcPct val="150000"/>
              </a:lnSpc>
              <a:buClr>
                <a:srgbClr val="EA7526"/>
              </a:buClr>
              <a:buFont typeface="Arial" panose="020B0604020202020204" pitchFamily="34" charset="0"/>
              <a:buChar char="•"/>
            </a:pPr>
            <a:r>
              <a:rPr lang="en-US" sz="1400" dirty="0">
                <a:solidFill>
                  <a:srgbClr val="000000"/>
                </a:solidFill>
                <a:latin typeface="Menlo"/>
              </a:rPr>
              <a:t>Health_Score</a:t>
            </a:r>
          </a:p>
          <a:p>
            <a:pPr lvl="1">
              <a:buClr>
                <a:srgbClr val="EA7526"/>
              </a:buClr>
            </a:pPr>
            <a:endParaRPr lang="en-US" b="0" dirty="0">
              <a:solidFill>
                <a:srgbClr val="000000"/>
              </a:solidFill>
              <a:effectLst/>
              <a:latin typeface="Menlo"/>
            </a:endParaRPr>
          </a:p>
          <a:p>
            <a:endParaRPr lang="en-US" dirty="0"/>
          </a:p>
        </p:txBody>
      </p:sp>
      <p:sp>
        <p:nvSpPr>
          <p:cNvPr id="20" name="Rectangle 19">
            <a:extLst>
              <a:ext uri="{FF2B5EF4-FFF2-40B4-BE49-F238E27FC236}">
                <a16:creationId xmlns:a16="http://schemas.microsoft.com/office/drawing/2014/main" id="{52CB2A92-191B-22C5-057F-DB530AFFED43}"/>
              </a:ext>
              <a:ext uri="{C183D7F6-B498-43B3-948B-1728B52AA6E4}">
                <adec:decorative xmlns:adec="http://schemas.microsoft.com/office/drawing/2017/decorative" val="1"/>
              </a:ext>
            </a:extLst>
          </p:cNvPr>
          <p:cNvSpPr/>
          <p:nvPr/>
        </p:nvSpPr>
        <p:spPr>
          <a:xfrm>
            <a:off x="0" y="6734175"/>
            <a:ext cx="12192000" cy="12382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67993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 y="514351"/>
            <a:ext cx="4876800" cy="676274"/>
          </a:xfrm>
          <a:gradFill>
            <a:gsLst>
              <a:gs pos="0">
                <a:schemeClr val="accent5"/>
              </a:gs>
              <a:gs pos="100000">
                <a:schemeClr val="accent2">
                  <a:lumMod val="97000"/>
                  <a:lumOff val="3000"/>
                </a:schemeClr>
              </a:gs>
              <a:gs pos="50000">
                <a:schemeClr val="accent1"/>
              </a:gs>
            </a:gsLst>
            <a:path path="circle">
              <a:fillToRect l="100000" t="100000"/>
            </a:path>
          </a:gradFill>
        </p:spPr>
        <p:txBody>
          <a:bodyPr vert="horz" lIns="91440" tIns="45720" rIns="91440" bIns="45720" rtlCol="0" anchor="ctr">
            <a:normAutofit/>
          </a:bodyPr>
          <a:lstStyle/>
          <a:p>
            <a:pPr>
              <a:spcBef>
                <a:spcPts val="1000"/>
              </a:spcBef>
              <a:buFont typeface="Arial" panose="020B0604020202020204" pitchFamily="34" charset="0"/>
            </a:pPr>
            <a:r>
              <a:rPr lang="en-US" sz="3600" dirty="0">
                <a:solidFill>
                  <a:schemeClr val="bg1"/>
                </a:solidFill>
                <a:latin typeface="+mn-lt"/>
                <a:ea typeface="+mn-ea"/>
                <a:cs typeface="+mn-cs"/>
              </a:rPr>
              <a:t>Data Integration</a:t>
            </a:r>
          </a:p>
        </p:txBody>
      </p:sp>
      <p:pic>
        <p:nvPicPr>
          <p:cNvPr id="13" name="Picture 12">
            <a:extLst>
              <a:ext uri="{FF2B5EF4-FFF2-40B4-BE49-F238E27FC236}">
                <a16:creationId xmlns:a16="http://schemas.microsoft.com/office/drawing/2014/main" id="{7BE1F3E8-2B1A-FA67-31D6-F4613BF488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0375" y="1283390"/>
            <a:ext cx="10486277" cy="5358019"/>
          </a:xfrm>
          <a:prstGeom prst="rect">
            <a:avLst/>
          </a:prstGeom>
        </p:spPr>
      </p:pic>
      <p:sp>
        <p:nvSpPr>
          <p:cNvPr id="14" name="Rectangle 13">
            <a:extLst>
              <a:ext uri="{FF2B5EF4-FFF2-40B4-BE49-F238E27FC236}">
                <a16:creationId xmlns:a16="http://schemas.microsoft.com/office/drawing/2014/main" id="{AEF46FE8-235D-82DC-86ED-89CF86122ECB}"/>
              </a:ext>
              <a:ext uri="{C183D7F6-B498-43B3-948B-1728B52AA6E4}">
                <adec:decorative xmlns:adec="http://schemas.microsoft.com/office/drawing/2017/decorative" val="1"/>
              </a:ext>
            </a:extLst>
          </p:cNvPr>
          <p:cNvSpPr/>
          <p:nvPr/>
        </p:nvSpPr>
        <p:spPr>
          <a:xfrm>
            <a:off x="0" y="6734175"/>
            <a:ext cx="12192000" cy="12382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0" y="171451"/>
            <a:ext cx="7248526" cy="657638"/>
          </a:xfrm>
          <a:gradFill>
            <a:gsLst>
              <a:gs pos="0">
                <a:schemeClr val="accent5"/>
              </a:gs>
              <a:gs pos="100000">
                <a:schemeClr val="accent2">
                  <a:lumMod val="97000"/>
                  <a:lumOff val="3000"/>
                </a:schemeClr>
              </a:gs>
              <a:gs pos="50000">
                <a:schemeClr val="accent1"/>
              </a:gs>
            </a:gsLst>
            <a:path path="circle">
              <a:fillToRect l="100000" t="100000"/>
            </a:path>
          </a:gradFill>
        </p:spPr>
        <p:txBody>
          <a:bodyPr vert="horz" lIns="91440" tIns="45720" rIns="91440" bIns="45720" rtlCol="0" anchor="ctr">
            <a:normAutofit/>
          </a:bodyPr>
          <a:lstStyle/>
          <a:p>
            <a:pPr>
              <a:spcBef>
                <a:spcPts val="1000"/>
              </a:spcBef>
              <a:buFont typeface="Arial" panose="020B0604020202020204" pitchFamily="34" charset="0"/>
            </a:pPr>
            <a:r>
              <a:rPr lang="en-US" sz="3600" dirty="0">
                <a:solidFill>
                  <a:schemeClr val="bg1"/>
                </a:solidFill>
                <a:latin typeface="+mn-lt"/>
                <a:ea typeface="+mn-ea"/>
                <a:cs typeface="+mn-cs"/>
              </a:rPr>
              <a:t>Insights and Visualization:</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734175"/>
            <a:ext cx="12192000" cy="12382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extBox 5">
            <a:extLst>
              <a:ext uri="{FF2B5EF4-FFF2-40B4-BE49-F238E27FC236}">
                <a16:creationId xmlns:a16="http://schemas.microsoft.com/office/drawing/2014/main" id="{95032A52-13DA-4DB8-F78F-256DEEB17D35}"/>
              </a:ext>
            </a:extLst>
          </p:cNvPr>
          <p:cNvSpPr txBox="1"/>
          <p:nvPr/>
        </p:nvSpPr>
        <p:spPr>
          <a:xfrm>
            <a:off x="9608186" y="3059668"/>
            <a:ext cx="3505200" cy="369332"/>
          </a:xfrm>
          <a:prstGeom prst="rect">
            <a:avLst/>
          </a:prstGeom>
          <a:noFill/>
        </p:spPr>
        <p:txBody>
          <a:bodyPr wrap="square" rtlCol="0">
            <a:spAutoFit/>
          </a:bodyPr>
          <a:lstStyle/>
          <a:p>
            <a:r>
              <a:rPr lang="en-US" dirty="0">
                <a:hlinkClick r:id="rId3"/>
              </a:rPr>
              <a:t>Visualization</a:t>
            </a:r>
            <a:endParaRPr lang="en-US" dirty="0"/>
          </a:p>
        </p:txBody>
      </p:sp>
      <p:pic>
        <p:nvPicPr>
          <p:cNvPr id="7" name="Picture 6">
            <a:extLst>
              <a:ext uri="{FF2B5EF4-FFF2-40B4-BE49-F238E27FC236}">
                <a16:creationId xmlns:a16="http://schemas.microsoft.com/office/drawing/2014/main" id="{EA89FA52-D42B-F740-2C65-2CAC2DBD2ECF}"/>
              </a:ext>
            </a:extLst>
          </p:cNvPr>
          <p:cNvPicPr>
            <a:picLocks noChangeAspect="1"/>
          </p:cNvPicPr>
          <p:nvPr/>
        </p:nvPicPr>
        <p:blipFill>
          <a:blip r:embed="rId4"/>
          <a:stretch>
            <a:fillRect/>
          </a:stretch>
        </p:blipFill>
        <p:spPr>
          <a:xfrm>
            <a:off x="172720" y="1027668"/>
            <a:ext cx="9265920" cy="5507928"/>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513988" y="257610"/>
            <a:ext cx="9467127" cy="2527911"/>
          </a:xfrm>
        </p:spPr>
        <p:txBody>
          <a:bodyPr/>
          <a:lstStyle/>
          <a:p>
            <a:r>
              <a:rPr lang="en-US" dirty="0">
                <a:solidFill>
                  <a:schemeClr val="tx1">
                    <a:lumMod val="95000"/>
                    <a:lumOff val="5000"/>
                  </a:schemeClr>
                </a:solidFill>
                <a:latin typeface="Californian FB" panose="0207040306080B030204" pitchFamily="18" charset="0"/>
              </a:rPr>
              <a:t>THANK YOU</a:t>
            </a:r>
          </a:p>
        </p:txBody>
      </p:sp>
      <p:sp>
        <p:nvSpPr>
          <p:cNvPr id="2" name="Rectangle 1">
            <a:extLst>
              <a:ext uri="{FF2B5EF4-FFF2-40B4-BE49-F238E27FC236}">
                <a16:creationId xmlns:a16="http://schemas.microsoft.com/office/drawing/2014/main" id="{B1AF28B5-00D0-786E-06CE-2CB7D71F51A5}"/>
              </a:ext>
              <a:ext uri="{C183D7F6-B498-43B3-948B-1728B52AA6E4}">
                <adec:decorative xmlns:adec="http://schemas.microsoft.com/office/drawing/2017/decorative" val="1"/>
              </a:ext>
            </a:extLst>
          </p:cNvPr>
          <p:cNvSpPr/>
          <p:nvPr/>
        </p:nvSpPr>
        <p:spPr>
          <a:xfrm>
            <a:off x="0" y="6734175"/>
            <a:ext cx="12192000" cy="12382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{C14534FA-F1C3-4BFC-BC2B-C3EEAC2B3BAE}tf55661986_win32</Template>
  <TotalTime>708</TotalTime>
  <Words>554</Words>
  <Application>Microsoft Office PowerPoint</Application>
  <PresentationFormat>Widescreen</PresentationFormat>
  <Paragraphs>61</Paragraphs>
  <Slides>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Aptos</vt:lpstr>
      <vt:lpstr>Arial</vt:lpstr>
      <vt:lpstr>Bahnschrift SemiBold Condensed</vt:lpstr>
      <vt:lpstr>Bahnschrift SemiLight SemiConde</vt:lpstr>
      <vt:lpstr>Calibri</vt:lpstr>
      <vt:lpstr>Calibri Light</vt:lpstr>
      <vt:lpstr>Californian FB</vt:lpstr>
      <vt:lpstr>Menlo</vt:lpstr>
      <vt:lpstr>Söhne</vt:lpstr>
      <vt:lpstr>Wingdings</vt:lpstr>
      <vt:lpstr>Custom</vt:lpstr>
      <vt:lpstr>"Health Camp Data Integration and Analysis System"</vt:lpstr>
      <vt:lpstr>PowerPoint Presentation</vt:lpstr>
      <vt:lpstr>INTRODUCTION</vt:lpstr>
      <vt:lpstr>PowerPoint Presentation</vt:lpstr>
      <vt:lpstr>Data Integration</vt:lpstr>
      <vt:lpstr>Insights and 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Camp Data Integration and Analysis System"</dc:title>
  <dc:creator>office 6</dc:creator>
  <cp:lastModifiedBy>office 6</cp:lastModifiedBy>
  <cp:revision>4</cp:revision>
  <dcterms:created xsi:type="dcterms:W3CDTF">2024-03-21T04:45:03Z</dcterms:created>
  <dcterms:modified xsi:type="dcterms:W3CDTF">2024-03-26T08:35:58Z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