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8" r:id="rId4"/>
    <p:sldId id="287" r:id="rId5"/>
    <p:sldId id="288" r:id="rId6"/>
    <p:sldId id="296" r:id="rId7"/>
    <p:sldId id="289" r:id="rId8"/>
    <p:sldId id="282" r:id="rId9"/>
    <p:sldId id="273" r:id="rId10"/>
    <p:sldId id="263" r:id="rId11"/>
    <p:sldId id="290" r:id="rId12"/>
    <p:sldId id="265" r:id="rId13"/>
    <p:sldId id="294" r:id="rId14"/>
    <p:sldId id="283" r:id="rId15"/>
    <p:sldId id="297" r:id="rId16"/>
    <p:sldId id="298" r:id="rId17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18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98" d="100"/>
          <a:sy n="98" d="100"/>
        </p:scale>
        <p:origin x="-58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5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4743879-5C87-4208-8135-8E67083B45F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99141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763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45770" y="476885"/>
            <a:ext cx="11536045" cy="1245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SimSun" panose="02010600030101010101" pitchFamily="2" charset="-122"/>
              </a:rPr>
              <a:t>YouTube Comments Sentiment Analysis </a:t>
            </a:r>
            <a:endParaRPr lang="en-IN" sz="3600" b="1" strike="noStrike" spc="-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/>
              <a:ea typeface="SimSun" panose="02010600030101010101" pitchFamily="2" charset="-122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92624" y="6212433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28</a:t>
            </a:r>
            <a:r>
              <a:rPr lang="en-I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/08/2023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8EFF522-4416-4CEC-98B2-9E9F656C6F6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pPr algn="r">
                <a:lnSpc>
                  <a:spcPct val="100000"/>
                </a:lnSpc>
              </a:p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166371" y="4939937"/>
            <a:ext cx="3859373" cy="14611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Submitted By: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SimSun" panose="02010600030101010101" pitchFamily="2" charset="-122"/>
              </a:rPr>
              <a:t> </a:t>
            </a:r>
          </a:p>
          <a:p>
            <a:pPr algn="l">
              <a:lnSpc>
                <a:spcPct val="3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l">
              <a:lnSpc>
                <a:spcPct val="110000"/>
              </a:lnSpc>
            </a:pP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Aniket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Adwankar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(230343025002)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Vinay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Gadade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  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  <a:sym typeface="+mn-ea"/>
              </a:rPr>
              <a:t>(230343025013)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SimSun" panose="02010600030101010101" pitchFamily="2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Yashodhan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Jagtap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    (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  <a:sym typeface="+mn-ea"/>
              </a:rPr>
              <a:t>230343025021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IN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Shubham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</a:t>
            </a:r>
            <a:r>
              <a:rPr lang="en-IN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Kumbhar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(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  <a:sym typeface="+mn-ea"/>
              </a:rPr>
              <a:t>230343025029)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l">
              <a:lnSpc>
                <a:spcPct val="11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84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5355" y="2637155"/>
            <a:ext cx="2936875" cy="1099185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571635" y="5157325"/>
            <a:ext cx="2504074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Guided By:</a:t>
            </a:r>
          </a:p>
          <a:p>
            <a:pPr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Mr.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Anay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Tamhankar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Mr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.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Prasad </a:t>
            </a:r>
            <a:r>
              <a:rPr lang="en-IN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Deshmukh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44800"/>
          </a:xfrm>
        </p:spPr>
        <p:txBody>
          <a:bodyPr/>
          <a:lstStyle/>
          <a:p>
            <a:pPr algn="l"/>
            <a:r>
              <a:rPr lang="en-US" altLang="en-IN" sz="2800" b="1" u="sng" kern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+mn-ea"/>
                <a:cs typeface="+mn-cs"/>
              </a:rPr>
              <a:t>VADER-</a:t>
            </a:r>
            <a:endParaRPr lang="en-US" altLang="en-IN" sz="2800" b="1" u="sng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82442" y="318654"/>
            <a:ext cx="10972440" cy="3977280"/>
          </a:xfrm>
        </p:spPr>
        <p:txBody>
          <a:bodyPr/>
          <a:lstStyle/>
          <a:p>
            <a:endParaRPr lang="en-US" altLang="en-IN" sz="2800" b="1" u="sng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VADER," which stands for "Valence Aware Dictionary and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VADER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for its effectiveness in analyzing the sentiment of text with a focus on social media language, which can be quite informal and filled with slang,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emojis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other non-standard language constructs. It can detect both the polarity (positive, negative, or neutral) and the intensity of sentiment in a given text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2842" y="3648741"/>
            <a:ext cx="5889849" cy="32092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67916" y="730767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r>
              <a:rPr lang="en-IN" sz="2800" b="1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	</a:t>
            </a:r>
            <a:r>
              <a:rPr lang="en-IN" sz="2800" b="1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	</a:t>
            </a:r>
            <a:endParaRPr lang="en-IN" sz="36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</p:txBody>
      </p:sp>
      <p:pic>
        <p:nvPicPr>
          <p:cNvPr id="143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0040" y="-1080"/>
            <a:ext cx="2248200" cy="761400"/>
          </a:xfrm>
          <a:prstGeom prst="rect">
            <a:avLst/>
          </a:prstGeom>
          <a:ln w="9360"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944000" y="6192000"/>
            <a:ext cx="61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9387" y="2634734"/>
            <a:ext cx="7992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Data </a:t>
            </a:r>
            <a:r>
              <a:rPr lang="en-IN" sz="32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Visualization</a:t>
            </a:r>
            <a:r>
              <a:rPr lang="en-IN" sz="28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&amp; Representation</a:t>
            </a:r>
            <a:endParaRPr lang="en-US" sz="2800" b="1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44800"/>
          </a:xfrm>
        </p:spPr>
        <p:txBody>
          <a:bodyPr/>
          <a:lstStyle/>
          <a:p>
            <a:r>
              <a:rPr lang="en-US" sz="2800" b="1" kern="12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cs typeface="+mn-cs"/>
              </a:rPr>
              <a:t>Dashboard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7213"/>
            <a:ext cx="12192000" cy="701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7C520D-1FAE-D2D1-DEA8-7995BC6E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89" y="525527"/>
            <a:ext cx="10972440" cy="743437"/>
          </a:xfrm>
        </p:spPr>
        <p:txBody>
          <a:bodyPr/>
          <a:lstStyle/>
          <a:p>
            <a:pPr algn="ctr"/>
            <a:r>
              <a:rPr lang="en-IN" sz="3600" b="1" kern="12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cs typeface="+mn-cs"/>
              </a:rPr>
              <a:t>CONCLUSION </a:t>
            </a:r>
            <a:endParaRPr lang="en-IN" sz="3600" b="1" kern="12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D6CBD1-4F28-C103-F799-5E90F2D0220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754155"/>
            <a:ext cx="10972440" cy="25099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successful execution of the "YouTube Comments Sentiment Analysis" project will empower content creators and YouTube administrators with data-driven insights into how their videos are perceived by the audience. This knowledge can lead to improved content strategies, increased user engagement, and enhanced overall user experience on the platform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/>
            <a:endPara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="" xmlns:a16="http://schemas.microsoft.com/office/drawing/2014/main" id="{47D4AE76-527A-5D90-91E1-0ADC8413C0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0400" y="-720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xmlns="" val="36448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78" y="157362"/>
            <a:ext cx="10972440" cy="114480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sz="3600" b="1" kern="12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cs typeface="+mn-cs"/>
              </a:rPr>
              <a:t>Future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4978" y="1542081"/>
            <a:ext cx="10972440" cy="4644153"/>
          </a:xfrm>
        </p:spPr>
        <p:txBody>
          <a:bodyPr/>
          <a:lstStyle/>
          <a:p>
            <a:pPr marL="457200" indent="-457200"/>
            <a:r>
              <a:rPr lang="en-I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1.Multimodal 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Analysis: Incorporate other types of data, such as video views, likes, dislikes, and </a:t>
            </a:r>
            <a:r>
              <a:rPr lang="en-I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demographics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for a more comprehensive analysis of viewer sentiment</a:t>
            </a:r>
            <a:r>
              <a:rPr lang="en-I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457200" indent="-457200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2.Real-Time Analysis: Develop real-time sentiment analysis systems that can process and respond   to comments as they are posted on YouTube</a:t>
            </a:r>
            <a:r>
              <a:rPr lang="en-I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3.Improved Accuracy: Enhance sentiment analysis models using state-of-the-art NLP techniques, including deep learning and transformer-based models</a:t>
            </a:r>
            <a:r>
              <a:rPr lang="en-I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4.Topic Modelling: Extend analysis to identify common topics or themes in comments, providing deeper insights into viewer interests</a:t>
            </a:r>
            <a:r>
              <a:rPr lang="en-I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5.User Sentiment Profiles: Develop profiles of user sentiment over time to track changes in audience sentiment and preferences</a:t>
            </a:r>
            <a:r>
              <a:rPr lang="en-I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6.Content Recommendations: Use sentiment analysis to improve content recommendations on YouTube, helping users discover videos aligned with their sentiments and interests.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030636" y="273599"/>
            <a:ext cx="10551283" cy="5731994"/>
          </a:xfrm>
          <a:noFill/>
          <a:ln>
            <a:noFill/>
          </a:ln>
        </p:spPr>
        <p:txBody>
          <a:bodyPr/>
          <a:lstStyle/>
          <a:p>
            <a:r>
              <a:rPr lang="en-IN" sz="8800" dirty="0" smtClean="0">
                <a:solidFill>
                  <a:srgbClr val="FF0000"/>
                </a:solidFill>
                <a:latin typeface="+mj-lt"/>
              </a:rPr>
              <a:t>      </a:t>
            </a:r>
            <a:r>
              <a:rPr lang="en-IN" sz="8800" b="1" dirty="0" smtClean="0">
                <a:solidFill>
                  <a:srgbClr val="FF0000"/>
                </a:solidFill>
                <a:latin typeface="+mj-lt"/>
              </a:rPr>
              <a:t>THANK        </a:t>
            </a:r>
            <a:br>
              <a:rPr lang="en-IN" sz="8800" b="1" dirty="0" smtClean="0">
                <a:solidFill>
                  <a:srgbClr val="FF0000"/>
                </a:solidFill>
                <a:latin typeface="+mj-lt"/>
              </a:rPr>
            </a:br>
            <a:r>
              <a:rPr lang="en-IN" sz="8800" b="1" dirty="0" smtClean="0">
                <a:solidFill>
                  <a:srgbClr val="FF0000"/>
                </a:solidFill>
                <a:latin typeface="+mj-lt"/>
              </a:rPr>
              <a:t>               YOU.</a:t>
            </a:r>
            <a:endParaRPr lang="en-US" sz="88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4058" y="0"/>
            <a:ext cx="10971720" cy="115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r>
              <a:rPr lang="en-IN" altLang="en-US" sz="3200" b="1" dirty="0" smtClean="0">
                <a:solidFill>
                  <a:srgbClr val="C00000"/>
                </a:solidFill>
                <a:latin typeface="+mj-lt"/>
                <a:cs typeface="+mj-lt"/>
              </a:rPr>
              <a:t>Index</a:t>
            </a:r>
          </a:p>
        </p:txBody>
      </p:sp>
      <p:pic>
        <p:nvPicPr>
          <p:cNvPr id="92" name="Picture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6920" y="-1440"/>
            <a:ext cx="2281680" cy="773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97484" y="814860"/>
            <a:ext cx="10888345" cy="550046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Introduction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Problem Statement</a:t>
            </a: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Flowchart to Build Model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Technology Platform Used For Project</a:t>
            </a: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About the Dataset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Data Pre-Processing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Machine Learning Algorithms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Data Visualization &amp; Representation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/>
              </a:rPr>
              <a:t>Conclusion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3200" b="1" kern="1200" dirty="0">
                <a:solidFill>
                  <a:srgbClr val="C00000"/>
                </a:solidFill>
                <a:latin typeface="+mj-lt"/>
                <a:ea typeface="+mn-ea"/>
                <a:cs typeface="+mj-lt"/>
              </a:rPr>
              <a:t>Introduction</a:t>
            </a:r>
            <a:r>
              <a:rPr lang="en-IN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/>
            </a:r>
            <a:br>
              <a:rPr lang="en-IN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27239" y="1213822"/>
            <a:ext cx="10972440" cy="3977280"/>
          </a:xfrm>
        </p:spPr>
        <p:txBody>
          <a:bodyPr/>
          <a:lstStyle/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endParaRPr lang="en-US" sz="2400" dirty="0" smtClean="0"/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endParaRPr lang="en-US" sz="2400" dirty="0"/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endParaRPr lang="en-US" sz="2400" kern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endParaRPr lang="en-US" sz="2400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US" sz="2400" kern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400" kern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Sentiment </a:t>
            </a:r>
            <a:r>
              <a:rPr lang="en-US" sz="24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analysis, also referred to as opinion mining, is an approach to natural language processing (NLP) that identifies the emotional tone behind a body of text. This is a popular way for organizations to determine and categorize opinions about a product, service or idea.</a:t>
            </a: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400" dirty="0" smtClean="0"/>
              <a:t>YouTube </a:t>
            </a:r>
            <a:r>
              <a:rPr lang="en-US" sz="2400" dirty="0"/>
              <a:t>comment sentiment analysis provides a deeper understanding of viewer opinions, emotions, and preferences</a:t>
            </a:r>
            <a:r>
              <a:rPr lang="en-US" sz="2400" dirty="0" smtClean="0"/>
              <a:t>.</a:t>
            </a: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400" dirty="0"/>
              <a:t>It provides actionable insights for creators, marketers, administrators, researchers, and brands to enhance content strategies, engagement efforts, and decision-making processes</a:t>
            </a:r>
            <a:r>
              <a:rPr lang="en-US" sz="2400" dirty="0" smtClean="0"/>
              <a:t>.</a:t>
            </a: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endParaRPr lang="en-US" sz="2400" dirty="0" smtClean="0"/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3600" b="1" kern="1200" dirty="0">
                <a:solidFill>
                  <a:srgbClr val="C00000"/>
                </a:solidFill>
                <a:latin typeface="+mj-lt"/>
                <a:ea typeface="+mn-ea"/>
                <a:cs typeface="+mj-lt"/>
              </a:rPr>
              <a:t>Problem Statement</a:t>
            </a:r>
            <a:r>
              <a:rPr lang="en-IN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/>
            </a:r>
            <a:br>
              <a:rPr lang="en-IN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42194" y="929272"/>
            <a:ext cx="10972440" cy="3977280"/>
          </a:xfrm>
        </p:spPr>
        <p:txBody>
          <a:bodyPr/>
          <a:lstStyle/>
          <a:p>
            <a:pPr marL="285750" indent="-285750" algn="l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this project is to perform sentiment analysis on YouTube comments to classify them as positive, 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neutral. The analysis should take into account the presence of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emoji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can contribute significantly to the sentiment of a comment. The project involves building a system that can handle YouTube comments, processing them and providing insights into the overall sentiment of the audience.</a:t>
            </a:r>
          </a:p>
          <a:p>
            <a:pPr marL="285750" indent="-285750" algn="l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png-transparent-question-mark-question-mark-s-text-question-check-m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5563" y="3587262"/>
            <a:ext cx="5301175" cy="3270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08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7080" y="0"/>
            <a:ext cx="2277360" cy="772200"/>
          </a:xfrm>
          <a:prstGeom prst="rect">
            <a:avLst/>
          </a:prstGeom>
          <a:ln w="9360">
            <a:noFill/>
          </a:ln>
        </p:spPr>
      </p:pic>
      <p:sp>
        <p:nvSpPr>
          <p:cNvPr id="21" name="Text Box 20"/>
          <p:cNvSpPr txBox="1"/>
          <p:nvPr/>
        </p:nvSpPr>
        <p:spPr>
          <a:xfrm>
            <a:off x="835025" y="412750"/>
            <a:ext cx="718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200" b="1" dirty="0">
                <a:solidFill>
                  <a:srgbClr val="C00000"/>
                </a:solidFill>
                <a:latin typeface="+mj-lt"/>
                <a:cs typeface="+mj-lt"/>
                <a:sym typeface="+mn-ea"/>
              </a:rPr>
              <a:t>System A</a:t>
            </a:r>
            <a:r>
              <a:rPr lang="en-IN" altLang="en-US" sz="3200" b="1" dirty="0">
                <a:solidFill>
                  <a:srgbClr val="C00000"/>
                </a:solidFill>
                <a:latin typeface="+mj-lt"/>
                <a:cs typeface="+mj-lt"/>
              </a:rPr>
              <a:t>rchitecture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3218" y="1336430"/>
            <a:ext cx="1730326" cy="1111348"/>
          </a:xfrm>
          <a:prstGeom prst="roundRect">
            <a:avLst/>
          </a:prstGeom>
          <a:solidFill>
            <a:srgbClr val="F4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Source </a:t>
            </a:r>
          </a:p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Youtube</a:t>
            </a:r>
            <a:r>
              <a:rPr lang="en-IN" dirty="0" smtClean="0">
                <a:solidFill>
                  <a:schemeClr val="tx1"/>
                </a:solidFill>
              </a:rPr>
              <a:t> API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(Python)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46176" y="1304721"/>
            <a:ext cx="2124221" cy="1097280"/>
          </a:xfrm>
          <a:prstGeom prst="roundRect">
            <a:avLst/>
          </a:prstGeom>
          <a:solidFill>
            <a:srgbClr val="F4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PyMongo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27745" y="1372828"/>
            <a:ext cx="1702190" cy="1055077"/>
          </a:xfrm>
          <a:prstGeom prst="roundRect">
            <a:avLst/>
          </a:prstGeom>
          <a:solidFill>
            <a:srgbClr val="F4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(Python)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37832" y="3051348"/>
            <a:ext cx="2447779" cy="1505243"/>
          </a:xfrm>
          <a:prstGeom prst="roundRect">
            <a:avLst/>
          </a:prstGeom>
          <a:solidFill>
            <a:srgbClr val="F4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Algorithm for Sentiment  Analysis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(Python)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15837" y="5240215"/>
            <a:ext cx="2011680" cy="1378634"/>
          </a:xfrm>
          <a:prstGeom prst="roundRect">
            <a:avLst/>
          </a:prstGeom>
          <a:solidFill>
            <a:srgbClr val="F4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table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csv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306784" y="5446429"/>
            <a:ext cx="1786596" cy="1181686"/>
          </a:xfrm>
          <a:prstGeom prst="roundRect">
            <a:avLst/>
          </a:prstGeom>
          <a:solidFill>
            <a:srgbClr val="F4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Visualization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err="1" smtClean="0">
                <a:solidFill>
                  <a:schemeClr val="tx1"/>
                </a:solidFill>
              </a:rPr>
              <a:t>Tableu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8639" y="1876139"/>
            <a:ext cx="71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09735" y="1877924"/>
            <a:ext cx="881575" cy="7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6849904" y="2727177"/>
            <a:ext cx="377595" cy="4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667975" y="4886067"/>
            <a:ext cx="5370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282298" y="6027225"/>
            <a:ext cx="682171" cy="1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kern="1200" dirty="0" smtClean="0">
                <a:solidFill>
                  <a:srgbClr val="C00000"/>
                </a:solidFill>
                <a:latin typeface="+mj-lt"/>
                <a:ea typeface="+mn-ea"/>
                <a:cs typeface="+mj-lt"/>
              </a:rPr>
              <a:t> </a:t>
            </a:r>
            <a:r>
              <a:rPr lang="en-IN" altLang="en-US" sz="3600" b="1" kern="1200" dirty="0" smtClean="0">
                <a:solidFill>
                  <a:srgbClr val="C00000"/>
                </a:solidFill>
                <a:latin typeface="+mj-lt"/>
                <a:ea typeface="+mn-ea"/>
                <a:cs typeface="+mj-lt"/>
              </a:rPr>
              <a:t>Technology </a:t>
            </a:r>
            <a:r>
              <a:rPr lang="en-IN" altLang="en-US" sz="3600" b="1" kern="1200" dirty="0">
                <a:solidFill>
                  <a:srgbClr val="C00000"/>
                </a:solidFill>
                <a:latin typeface="+mj-lt"/>
                <a:ea typeface="+mn-ea"/>
                <a:cs typeface="+mj-lt"/>
              </a:rPr>
              <a:t>Used For </a:t>
            </a:r>
            <a:r>
              <a:rPr lang="en-IN" altLang="en-US" sz="3600" b="1" kern="1200" dirty="0" smtClean="0">
                <a:solidFill>
                  <a:srgbClr val="C00000"/>
                </a:solidFill>
                <a:latin typeface="+mj-lt"/>
                <a:ea typeface="+mn-ea"/>
                <a:cs typeface="+mj-lt"/>
              </a:rPr>
              <a:t>Project</a:t>
            </a:r>
            <a:endParaRPr lang="en-US" altLang="en-US" sz="3600" b="1" kern="1200" dirty="0">
              <a:solidFill>
                <a:srgbClr val="C00000"/>
              </a:solidFill>
              <a:latin typeface="+mj-lt"/>
              <a:ea typeface="+mn-ea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66212" y="673119"/>
            <a:ext cx="10972440" cy="1151113"/>
          </a:xfrm>
        </p:spPr>
        <p:txBody>
          <a:bodyPr/>
          <a:lstStyle/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Kafka</a:t>
            </a:r>
          </a:p>
          <a:p>
            <a:pPr marL="1080" algn="just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</a:t>
            </a:r>
          </a:p>
          <a:p>
            <a:pPr marL="1080" algn="just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</a:t>
            </a:r>
          </a:p>
          <a:p>
            <a:pPr marL="1080" algn="just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Tableau</a:t>
            </a:r>
          </a:p>
          <a:p>
            <a:pPr marL="286830" indent="-28575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89890" y="553720"/>
            <a:ext cx="1126744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r>
              <a:rPr lang="en-IN" altLang="en-US" sz="3200" b="1" dirty="0" smtClean="0">
                <a:solidFill>
                  <a:srgbClr val="C00000"/>
                </a:solidFill>
                <a:latin typeface="+mj-lt"/>
                <a:cs typeface="+mj-lt"/>
              </a:rPr>
              <a:t>About the Dataset</a:t>
            </a: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Data fetched from 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YouTube 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.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There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are more than 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300000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observations and 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3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variables.</a:t>
            </a: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Data size is 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35MB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.</a:t>
            </a:r>
          </a:p>
          <a:p>
            <a:pPr marL="1270" algn="just">
              <a:lnSpc>
                <a:spcPct val="150000"/>
              </a:lnSpc>
              <a:buClr>
                <a:srgbClr val="000000"/>
              </a:buClr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C</a:t>
            </a:r>
            <a:r>
              <a:rPr lang="en-IN" altLang="en-IN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o</a:t>
            </a:r>
            <a:r>
              <a:rPr lang="en-IN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ntains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r>
              <a:rPr lang="en-US" alt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- 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YouTube Comments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data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of Alan Walker song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+mn-ea"/>
              </a:rPr>
              <a:t>video including </a:t>
            </a:r>
            <a:r>
              <a:rPr lang="en-IN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+mn-ea"/>
              </a:rPr>
              <a:t>comment_number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+mn-ea"/>
              </a:rPr>
              <a:t>, </a:t>
            </a:r>
            <a:r>
              <a:rPr lang="en-IN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+mn-ea"/>
              </a:rPr>
              <a:t>comment_text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+mn-ea"/>
              </a:rPr>
              <a:t>, name. 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D3D069C-7C34-E6E4-44D4-EF22EE1DCE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6920" y="-1440"/>
            <a:ext cx="2281680" cy="77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180" y="1880235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b="1" dirty="0">
                <a:sym typeface="+mn-ea"/>
              </a:rPr>
              <a:t>2</a:t>
            </a:r>
            <a:r>
              <a:rPr lang="en-IN" altLang="en-US" sz="2000" b="1" dirty="0" smtClean="0">
                <a:sym typeface="+mn-ea"/>
              </a:rPr>
              <a:t>) </a:t>
            </a:r>
            <a:r>
              <a:rPr lang="en-US" sz="2000" b="1" dirty="0" smtClean="0">
                <a:sym typeface="+mn-ea"/>
              </a:rPr>
              <a:t>Dropping missing values.</a:t>
            </a:r>
            <a:r>
              <a:rPr lang="en-US" altLang="en-US" sz="2000" b="1" dirty="0" smtClean="0">
                <a:sym typeface="+mn-ea"/>
              </a:rPr>
              <a:t> 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247" y="866076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IN" altLang="en-US" b="1" dirty="0"/>
          </a:p>
          <a:p>
            <a:pPr algn="l"/>
            <a:r>
              <a:rPr lang="en-IN" altLang="en-US" sz="2000" b="1" dirty="0"/>
              <a:t>1</a:t>
            </a:r>
            <a:r>
              <a:rPr lang="en-IN" altLang="en-US" sz="2000" b="1" dirty="0" smtClean="0"/>
              <a:t>) </a:t>
            </a:r>
            <a:r>
              <a:rPr lang="en-US" sz="2000" b="1" dirty="0">
                <a:sym typeface="+mn-ea"/>
              </a:rPr>
              <a:t>Cleaning the columns according to requirement</a:t>
            </a:r>
            <a:endParaRPr lang="en-US" sz="2000" b="1" dirty="0"/>
          </a:p>
          <a:p>
            <a:pPr algn="l"/>
            <a:r>
              <a:rPr lang="en-IN" altLang="en-US" b="1" dirty="0"/>
              <a:t> </a:t>
            </a:r>
            <a:r>
              <a:rPr lang="en-IN" altLang="en-US" dirty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1180" y="2830688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b="1" dirty="0">
                <a:sym typeface="+mn-ea"/>
              </a:rPr>
              <a:t>3</a:t>
            </a:r>
            <a:r>
              <a:rPr lang="en-IN" altLang="en-US" sz="2000" b="1" dirty="0" smtClean="0">
                <a:sym typeface="+mn-ea"/>
              </a:rPr>
              <a:t>) Lowering the text.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1180" y="3860800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b="1" dirty="0">
                <a:sym typeface="+mn-ea"/>
              </a:rPr>
              <a:t>4) </a:t>
            </a:r>
            <a:r>
              <a:rPr lang="en-US" altLang="en-US" sz="2000" b="1" dirty="0" smtClean="0">
                <a:sym typeface="+mn-ea"/>
              </a:rPr>
              <a:t>Removing URL and unwanted </a:t>
            </a:r>
            <a:r>
              <a:rPr lang="en-US" altLang="en-US" sz="2000" b="1" dirty="0" err="1" smtClean="0">
                <a:sym typeface="+mn-ea"/>
              </a:rPr>
              <a:t>regex</a:t>
            </a:r>
            <a:r>
              <a:rPr lang="en-US" altLang="en-US" sz="2000" b="1" dirty="0" smtClean="0">
                <a:sym typeface="+mn-ea"/>
              </a:rPr>
              <a:t>.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815" y="4869180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b="1" dirty="0">
                <a:sym typeface="+mn-ea"/>
              </a:rPr>
              <a:t>5</a:t>
            </a:r>
            <a:r>
              <a:rPr lang="en-IN" altLang="en-US" sz="2000" b="1" dirty="0" smtClean="0">
                <a:sym typeface="+mn-ea"/>
              </a:rPr>
              <a:t>) </a:t>
            </a:r>
            <a:r>
              <a:rPr lang="en-US" altLang="en-US" sz="2000" b="1" dirty="0" smtClean="0">
                <a:sym typeface="+mn-ea"/>
              </a:rPr>
              <a:t>Text tokenization.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1815" y="5877560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altLang="en-US" sz="2000" b="1" dirty="0">
                <a:sym typeface="+mn-ea"/>
              </a:rPr>
              <a:t>6) </a:t>
            </a:r>
            <a:r>
              <a:rPr lang="en-US" altLang="en-US" sz="2000" b="1" dirty="0" smtClean="0">
                <a:sym typeface="+mn-ea"/>
              </a:rPr>
              <a:t>Removing stop words.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1815" y="188595"/>
            <a:ext cx="430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3200" b="1" dirty="0">
                <a:solidFill>
                  <a:srgbClr val="C00000"/>
                </a:solidFill>
                <a:latin typeface="+mj-lt"/>
                <a:cs typeface="+mj-lt"/>
                <a:sym typeface="+mn-ea"/>
              </a:rPr>
              <a:t>Data Pre-Processing </a:t>
            </a:r>
            <a:endParaRPr lang="en-I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1438255" y="634047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1600"/>
              <a:t>6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="" xmlns:a16="http://schemas.microsoft.com/office/drawing/2014/main" id="{37069E51-6AA3-70BA-D448-9E47983FB6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6920" y="-1440"/>
            <a:ext cx="2281680" cy="77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10140" y="8928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2800" b="1" strike="noStrike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Machine </a:t>
            </a:r>
            <a:r>
              <a:rPr lang="en-IN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Learning Algorithms</a:t>
            </a:r>
          </a:p>
        </p:txBody>
      </p:sp>
      <p:pic>
        <p:nvPicPr>
          <p:cNvPr id="133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0400" y="-720"/>
            <a:ext cx="2248200" cy="76140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609481" y="850681"/>
            <a:ext cx="10827554" cy="480453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</a:pPr>
            <a:endParaRPr lang="en-US" altLang="en-IN" sz="2400" b="1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en-IN" sz="2800" b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NLP</a:t>
            </a:r>
            <a:r>
              <a:rPr lang="en-IN" sz="2800" b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-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Natural Language Processing (NLP) in machine learning focuses on enabling computers to understand, interpret, and generate human language. NLP involves a wide range of tasks and techniques that allow machines to process, analyze, and generate text and speech in a way that is meaningful and contextually relevant.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NLP has numerous applications in various industries, including text analysis, language translation, sentiment analysis, speech recognition, and more.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727</Words>
  <Application>Microsoft Office PowerPoint</Application>
  <PresentationFormat>Custom</PresentationFormat>
  <Paragraphs>142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Slide 1</vt:lpstr>
      <vt:lpstr>Slide 2</vt:lpstr>
      <vt:lpstr>Introduction </vt:lpstr>
      <vt:lpstr>Problem Statement </vt:lpstr>
      <vt:lpstr>Slide 5</vt:lpstr>
      <vt:lpstr> Technology Used For Project</vt:lpstr>
      <vt:lpstr>Slide 7</vt:lpstr>
      <vt:lpstr>Slide 8</vt:lpstr>
      <vt:lpstr>Slide 9</vt:lpstr>
      <vt:lpstr>VADER-</vt:lpstr>
      <vt:lpstr>Slide 11</vt:lpstr>
      <vt:lpstr>Dashboard</vt:lpstr>
      <vt:lpstr>CONCLUSION </vt:lpstr>
      <vt:lpstr> Future Scope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Flight Delay using Machine Learning</dc:title>
  <dc:creator>student</dc:creator>
  <cp:lastModifiedBy>hp</cp:lastModifiedBy>
  <cp:revision>187</cp:revision>
  <dcterms:created xsi:type="dcterms:W3CDTF">2019-08-03T06:37:00Z</dcterms:created>
  <dcterms:modified xsi:type="dcterms:W3CDTF">2023-09-02T06:38:34Z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1033-11.2.0.11486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  <property fmtid="{D5CDD505-2E9C-101B-9397-08002B2CF9AE}" pid="13" name="ICV">
    <vt:lpwstr>5572B97B067C435D957EF539BF8EF672</vt:lpwstr>
  </property>
</Properties>
</file>