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78" r:id="rId4"/>
    <p:sldId id="258" r:id="rId5"/>
    <p:sldId id="259" r:id="rId6"/>
    <p:sldId id="279" r:id="rId7"/>
    <p:sldId id="260" r:id="rId8"/>
    <p:sldId id="280" r:id="rId9"/>
    <p:sldId id="281" r:id="rId10"/>
    <p:sldId id="262" r:id="rId11"/>
    <p:sldId id="263" r:id="rId12"/>
    <p:sldId id="264" r:id="rId13"/>
    <p:sldId id="27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p:restoredTop sz="94699"/>
  </p:normalViewPr>
  <p:slideViewPr>
    <p:cSldViewPr snapToGrid="0" snapToObjects="1">
      <p:cViewPr varScale="1">
        <p:scale>
          <a:sx n="67" d="100"/>
          <a:sy n="67" d="100"/>
        </p:scale>
        <p:origin x="90"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5ABC7F2-8379-45EE-8221-1FF2A86CE96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28215CB-B72C-4292-AE9D-958C88FC8F6A}">
      <dgm:prSet/>
      <dgm:spPr/>
      <dgm:t>
        <a:bodyPr/>
        <a:lstStyle/>
        <a:p>
          <a:pPr>
            <a:lnSpc>
              <a:spcPct val="100000"/>
            </a:lnSpc>
          </a:pPr>
          <a:r>
            <a:rPr lang="en-IN" b="1"/>
            <a:t>Business personnel </a:t>
          </a:r>
          <a:r>
            <a:rPr lang="en-IN"/>
            <a:t>who wants to start a new Chinese restaurant and wants to identify the areas where the business will thrive the most targeting the Asian/Chinese crowd</a:t>
          </a:r>
          <a:endParaRPr lang="en-US"/>
        </a:p>
      </dgm:t>
    </dgm:pt>
    <dgm:pt modelId="{4C2ECFB1-E2CE-4724-BDE2-1890B54468D4}" type="parTrans" cxnId="{F4CE6501-81F8-42D4-AB60-9EA1663CDFB0}">
      <dgm:prSet/>
      <dgm:spPr/>
      <dgm:t>
        <a:bodyPr/>
        <a:lstStyle/>
        <a:p>
          <a:endParaRPr lang="en-US"/>
        </a:p>
      </dgm:t>
    </dgm:pt>
    <dgm:pt modelId="{3EA22F46-8B14-4307-91CC-09787BD134AF}" type="sibTrans" cxnId="{F4CE6501-81F8-42D4-AB60-9EA1663CDFB0}">
      <dgm:prSet/>
      <dgm:spPr/>
      <dgm:t>
        <a:bodyPr/>
        <a:lstStyle/>
        <a:p>
          <a:endParaRPr lang="en-US"/>
        </a:p>
      </dgm:t>
    </dgm:pt>
    <dgm:pt modelId="{E3E18D23-092E-4B71-A36F-6EAA91A86C68}">
      <dgm:prSet/>
      <dgm:spPr/>
      <dgm:t>
        <a:bodyPr/>
        <a:lstStyle/>
        <a:p>
          <a:pPr>
            <a:lnSpc>
              <a:spcPct val="100000"/>
            </a:lnSpc>
          </a:pPr>
          <a:r>
            <a:rPr lang="en-IN"/>
            <a:t>A </a:t>
          </a:r>
          <a:r>
            <a:rPr lang="en-IN" b="1"/>
            <a:t>Data Analyst </a:t>
          </a:r>
          <a:r>
            <a:rPr lang="en-IN"/>
            <a:t>or </a:t>
          </a:r>
          <a:r>
            <a:rPr lang="en-IN" b="1"/>
            <a:t>Data Scientist </a:t>
          </a:r>
          <a:r>
            <a:rPr lang="en-IN"/>
            <a:t>who wants to practice real world business problems and identify solutions based on statistical, exploratory and visual analytics.</a:t>
          </a:r>
          <a:endParaRPr lang="en-US"/>
        </a:p>
      </dgm:t>
    </dgm:pt>
    <dgm:pt modelId="{00261EA0-7DAD-4424-9F06-EC6892473B65}" type="parTrans" cxnId="{9DFEA021-EE80-4BC0-9D58-6D721A18ABD8}">
      <dgm:prSet/>
      <dgm:spPr/>
      <dgm:t>
        <a:bodyPr/>
        <a:lstStyle/>
        <a:p>
          <a:endParaRPr lang="en-US"/>
        </a:p>
      </dgm:t>
    </dgm:pt>
    <dgm:pt modelId="{65CB3243-43BD-4C78-8B23-248FF1608ABC}" type="sibTrans" cxnId="{9DFEA021-EE80-4BC0-9D58-6D721A18ABD8}">
      <dgm:prSet/>
      <dgm:spPr/>
      <dgm:t>
        <a:bodyPr/>
        <a:lstStyle/>
        <a:p>
          <a:endParaRPr lang="en-US"/>
        </a:p>
      </dgm:t>
    </dgm:pt>
    <dgm:pt modelId="{CD5FCA57-6B76-421E-B525-D1BFE535D62F}">
      <dgm:prSet/>
      <dgm:spPr/>
      <dgm:t>
        <a:bodyPr/>
        <a:lstStyle/>
        <a:p>
          <a:pPr>
            <a:lnSpc>
              <a:spcPct val="100000"/>
            </a:lnSpc>
          </a:pPr>
          <a:r>
            <a:rPr lang="en-IN" dirty="0"/>
            <a:t>A </a:t>
          </a:r>
          <a:r>
            <a:rPr lang="en-IN" b="1" dirty="0"/>
            <a:t>restaurant chain owner </a:t>
          </a:r>
          <a:r>
            <a:rPr lang="en-IN" dirty="0"/>
            <a:t>who wants to expand his business in various areas of Toronto attracting more crowd and increasing the revenue of his business.</a:t>
          </a:r>
          <a:endParaRPr lang="en-US" dirty="0"/>
        </a:p>
      </dgm:t>
    </dgm:pt>
    <dgm:pt modelId="{C40C14F0-7943-471F-ABAE-87C8F075FF03}" type="parTrans" cxnId="{6F2AAF29-B645-4C47-878B-7459B9C23676}">
      <dgm:prSet/>
      <dgm:spPr/>
      <dgm:t>
        <a:bodyPr/>
        <a:lstStyle/>
        <a:p>
          <a:endParaRPr lang="en-US"/>
        </a:p>
      </dgm:t>
    </dgm:pt>
    <dgm:pt modelId="{C8D6B77F-1FA2-4D68-9CE5-9BDE4CD8C1F8}" type="sibTrans" cxnId="{6F2AAF29-B645-4C47-878B-7459B9C23676}">
      <dgm:prSet/>
      <dgm:spPr/>
      <dgm:t>
        <a:bodyPr/>
        <a:lstStyle/>
        <a:p>
          <a:endParaRPr lang="en-US"/>
        </a:p>
      </dgm:t>
    </dgm:pt>
    <dgm:pt modelId="{5F16AD40-BE6E-4383-BE8B-A8609666E280}" type="pres">
      <dgm:prSet presAssocID="{85ABC7F2-8379-45EE-8221-1FF2A86CE969}" presName="root" presStyleCnt="0">
        <dgm:presLayoutVars>
          <dgm:dir/>
          <dgm:resizeHandles val="exact"/>
        </dgm:presLayoutVars>
      </dgm:prSet>
      <dgm:spPr/>
    </dgm:pt>
    <dgm:pt modelId="{959F3CF7-531D-4BB3-9BBB-B4B66E83166F}" type="pres">
      <dgm:prSet presAssocID="{428215CB-B72C-4292-AE9D-958C88FC8F6A}" presName="compNode" presStyleCnt="0"/>
      <dgm:spPr/>
    </dgm:pt>
    <dgm:pt modelId="{FDCB38F2-84F0-4568-949B-01FF160EE107}" type="pres">
      <dgm:prSet presAssocID="{428215CB-B72C-4292-AE9D-958C88FC8F6A}" presName="bgRect" presStyleLbl="bgShp" presStyleIdx="0" presStyleCnt="3"/>
      <dgm:spPr/>
    </dgm:pt>
    <dgm:pt modelId="{818EFA80-7675-4CD4-9F37-7E9B9B52EC69}" type="pres">
      <dgm:prSet presAssocID="{428215CB-B72C-4292-AE9D-958C88FC8F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apanese Dolls"/>
        </a:ext>
      </dgm:extLst>
    </dgm:pt>
    <dgm:pt modelId="{6C39221A-7DD5-4667-BABD-12057B023B1F}" type="pres">
      <dgm:prSet presAssocID="{428215CB-B72C-4292-AE9D-958C88FC8F6A}" presName="spaceRect" presStyleCnt="0"/>
      <dgm:spPr/>
    </dgm:pt>
    <dgm:pt modelId="{1F2EBE49-0371-4AEB-9F0C-A3BF91A88B5E}" type="pres">
      <dgm:prSet presAssocID="{428215CB-B72C-4292-AE9D-958C88FC8F6A}" presName="parTx" presStyleLbl="revTx" presStyleIdx="0" presStyleCnt="3">
        <dgm:presLayoutVars>
          <dgm:chMax val="0"/>
          <dgm:chPref val="0"/>
        </dgm:presLayoutVars>
      </dgm:prSet>
      <dgm:spPr/>
    </dgm:pt>
    <dgm:pt modelId="{5AAA6D71-C305-4C85-AA61-FFC9B93772D3}" type="pres">
      <dgm:prSet presAssocID="{3EA22F46-8B14-4307-91CC-09787BD134AF}" presName="sibTrans" presStyleCnt="0"/>
      <dgm:spPr/>
    </dgm:pt>
    <dgm:pt modelId="{6B3C0279-A7B9-4A65-BFC7-6B9C992840E2}" type="pres">
      <dgm:prSet presAssocID="{E3E18D23-092E-4B71-A36F-6EAA91A86C68}" presName="compNode" presStyleCnt="0"/>
      <dgm:spPr/>
    </dgm:pt>
    <dgm:pt modelId="{7E399ADE-C63B-4C39-A336-B67DD1A2A7AB}" type="pres">
      <dgm:prSet presAssocID="{E3E18D23-092E-4B71-A36F-6EAA91A86C68}" presName="bgRect" presStyleLbl="bgShp" presStyleIdx="1" presStyleCnt="3"/>
      <dgm:spPr/>
    </dgm:pt>
    <dgm:pt modelId="{0289C501-39AB-4750-8DE8-C98956BF7C7F}" type="pres">
      <dgm:prSet presAssocID="{E3E18D23-092E-4B71-A36F-6EAA91A86C6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B368D32A-7C20-4453-99E4-9A916191C311}" type="pres">
      <dgm:prSet presAssocID="{E3E18D23-092E-4B71-A36F-6EAA91A86C68}" presName="spaceRect" presStyleCnt="0"/>
      <dgm:spPr/>
    </dgm:pt>
    <dgm:pt modelId="{71B47C25-BE1F-4C9A-8B86-B58D413AC83E}" type="pres">
      <dgm:prSet presAssocID="{E3E18D23-092E-4B71-A36F-6EAA91A86C68}" presName="parTx" presStyleLbl="revTx" presStyleIdx="1" presStyleCnt="3">
        <dgm:presLayoutVars>
          <dgm:chMax val="0"/>
          <dgm:chPref val="0"/>
        </dgm:presLayoutVars>
      </dgm:prSet>
      <dgm:spPr/>
    </dgm:pt>
    <dgm:pt modelId="{6C9CE3E0-9F5F-4916-B20E-C7C57A48DD7A}" type="pres">
      <dgm:prSet presAssocID="{65CB3243-43BD-4C78-8B23-248FF1608ABC}" presName="sibTrans" presStyleCnt="0"/>
      <dgm:spPr/>
    </dgm:pt>
    <dgm:pt modelId="{9CA53E50-B80F-459C-84B7-C323D437C87E}" type="pres">
      <dgm:prSet presAssocID="{CD5FCA57-6B76-421E-B525-D1BFE535D62F}" presName="compNode" presStyleCnt="0"/>
      <dgm:spPr/>
    </dgm:pt>
    <dgm:pt modelId="{D1961DC1-3921-4492-A2F5-FB08262782E7}" type="pres">
      <dgm:prSet presAssocID="{CD5FCA57-6B76-421E-B525-D1BFE535D62F}" presName="bgRect" presStyleLbl="bgShp" presStyleIdx="2" presStyleCnt="3"/>
      <dgm:spPr/>
    </dgm:pt>
    <dgm:pt modelId="{95E9C5EF-538B-413D-ABC4-A57CE07FE500}" type="pres">
      <dgm:prSet presAssocID="{CD5FCA57-6B76-421E-B525-D1BFE535D62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1BE581A9-917D-404E-A16A-04F8D02B5E7D}" type="pres">
      <dgm:prSet presAssocID="{CD5FCA57-6B76-421E-B525-D1BFE535D62F}" presName="spaceRect" presStyleCnt="0"/>
      <dgm:spPr/>
    </dgm:pt>
    <dgm:pt modelId="{1102108A-B4E4-4B72-988C-E1D31A6F7278}" type="pres">
      <dgm:prSet presAssocID="{CD5FCA57-6B76-421E-B525-D1BFE535D62F}" presName="parTx" presStyleLbl="revTx" presStyleIdx="2" presStyleCnt="3">
        <dgm:presLayoutVars>
          <dgm:chMax val="0"/>
          <dgm:chPref val="0"/>
        </dgm:presLayoutVars>
      </dgm:prSet>
      <dgm:spPr/>
    </dgm:pt>
  </dgm:ptLst>
  <dgm:cxnLst>
    <dgm:cxn modelId="{F4CE6501-81F8-42D4-AB60-9EA1663CDFB0}" srcId="{85ABC7F2-8379-45EE-8221-1FF2A86CE969}" destId="{428215CB-B72C-4292-AE9D-958C88FC8F6A}" srcOrd="0" destOrd="0" parTransId="{4C2ECFB1-E2CE-4724-BDE2-1890B54468D4}" sibTransId="{3EA22F46-8B14-4307-91CC-09787BD134AF}"/>
    <dgm:cxn modelId="{9DFEA021-EE80-4BC0-9D58-6D721A18ABD8}" srcId="{85ABC7F2-8379-45EE-8221-1FF2A86CE969}" destId="{E3E18D23-092E-4B71-A36F-6EAA91A86C68}" srcOrd="1" destOrd="0" parTransId="{00261EA0-7DAD-4424-9F06-EC6892473B65}" sibTransId="{65CB3243-43BD-4C78-8B23-248FF1608ABC}"/>
    <dgm:cxn modelId="{6F2AAF29-B645-4C47-878B-7459B9C23676}" srcId="{85ABC7F2-8379-45EE-8221-1FF2A86CE969}" destId="{CD5FCA57-6B76-421E-B525-D1BFE535D62F}" srcOrd="2" destOrd="0" parTransId="{C40C14F0-7943-471F-ABAE-87C8F075FF03}" sibTransId="{C8D6B77F-1FA2-4D68-9CE5-9BDE4CD8C1F8}"/>
    <dgm:cxn modelId="{C3DA5B36-1B28-4A8A-9187-EE8A0BC21DCB}" type="presOf" srcId="{E3E18D23-092E-4B71-A36F-6EAA91A86C68}" destId="{71B47C25-BE1F-4C9A-8B86-B58D413AC83E}" srcOrd="0" destOrd="0" presId="urn:microsoft.com/office/officeart/2018/2/layout/IconVerticalSolidList"/>
    <dgm:cxn modelId="{1E631280-A6DC-479D-9335-D9375F7CB672}" type="presOf" srcId="{85ABC7F2-8379-45EE-8221-1FF2A86CE969}" destId="{5F16AD40-BE6E-4383-BE8B-A8609666E280}" srcOrd="0" destOrd="0" presId="urn:microsoft.com/office/officeart/2018/2/layout/IconVerticalSolidList"/>
    <dgm:cxn modelId="{99A4828D-DC24-44EF-A24A-ECBC54AB0DD8}" type="presOf" srcId="{428215CB-B72C-4292-AE9D-958C88FC8F6A}" destId="{1F2EBE49-0371-4AEB-9F0C-A3BF91A88B5E}" srcOrd="0" destOrd="0" presId="urn:microsoft.com/office/officeart/2018/2/layout/IconVerticalSolidList"/>
    <dgm:cxn modelId="{1A8851F2-1CAF-443A-84D4-F75CB2CC4161}" type="presOf" srcId="{CD5FCA57-6B76-421E-B525-D1BFE535D62F}" destId="{1102108A-B4E4-4B72-988C-E1D31A6F7278}" srcOrd="0" destOrd="0" presId="urn:microsoft.com/office/officeart/2018/2/layout/IconVerticalSolidList"/>
    <dgm:cxn modelId="{AA0285F2-11E8-496B-83BE-8941C87A5042}" type="presParOf" srcId="{5F16AD40-BE6E-4383-BE8B-A8609666E280}" destId="{959F3CF7-531D-4BB3-9BBB-B4B66E83166F}" srcOrd="0" destOrd="0" presId="urn:microsoft.com/office/officeart/2018/2/layout/IconVerticalSolidList"/>
    <dgm:cxn modelId="{053CA797-1A46-4E33-A5E2-6BA24FE9E7D7}" type="presParOf" srcId="{959F3CF7-531D-4BB3-9BBB-B4B66E83166F}" destId="{FDCB38F2-84F0-4568-949B-01FF160EE107}" srcOrd="0" destOrd="0" presId="urn:microsoft.com/office/officeart/2018/2/layout/IconVerticalSolidList"/>
    <dgm:cxn modelId="{7A74673E-D93A-4408-A94C-DC556C106304}" type="presParOf" srcId="{959F3CF7-531D-4BB3-9BBB-B4B66E83166F}" destId="{818EFA80-7675-4CD4-9F37-7E9B9B52EC69}" srcOrd="1" destOrd="0" presId="urn:microsoft.com/office/officeart/2018/2/layout/IconVerticalSolidList"/>
    <dgm:cxn modelId="{8C424775-E1F8-4799-BB5B-7844B3EFF6A5}" type="presParOf" srcId="{959F3CF7-531D-4BB3-9BBB-B4B66E83166F}" destId="{6C39221A-7DD5-4667-BABD-12057B023B1F}" srcOrd="2" destOrd="0" presId="urn:microsoft.com/office/officeart/2018/2/layout/IconVerticalSolidList"/>
    <dgm:cxn modelId="{894BEB59-4716-4431-B372-3A5A7A2726AD}" type="presParOf" srcId="{959F3CF7-531D-4BB3-9BBB-B4B66E83166F}" destId="{1F2EBE49-0371-4AEB-9F0C-A3BF91A88B5E}" srcOrd="3" destOrd="0" presId="urn:microsoft.com/office/officeart/2018/2/layout/IconVerticalSolidList"/>
    <dgm:cxn modelId="{2D12F6F1-2648-441B-872E-46A1EA419B58}" type="presParOf" srcId="{5F16AD40-BE6E-4383-BE8B-A8609666E280}" destId="{5AAA6D71-C305-4C85-AA61-FFC9B93772D3}" srcOrd="1" destOrd="0" presId="urn:microsoft.com/office/officeart/2018/2/layout/IconVerticalSolidList"/>
    <dgm:cxn modelId="{405A62B1-9F5D-44EA-A612-1F586D502DC5}" type="presParOf" srcId="{5F16AD40-BE6E-4383-BE8B-A8609666E280}" destId="{6B3C0279-A7B9-4A65-BFC7-6B9C992840E2}" srcOrd="2" destOrd="0" presId="urn:microsoft.com/office/officeart/2018/2/layout/IconVerticalSolidList"/>
    <dgm:cxn modelId="{5213D97C-F606-4A79-86D3-0E1D61B91E8A}" type="presParOf" srcId="{6B3C0279-A7B9-4A65-BFC7-6B9C992840E2}" destId="{7E399ADE-C63B-4C39-A336-B67DD1A2A7AB}" srcOrd="0" destOrd="0" presId="urn:microsoft.com/office/officeart/2018/2/layout/IconVerticalSolidList"/>
    <dgm:cxn modelId="{409E8313-4066-4DD9-B5B7-3E64A465CD8F}" type="presParOf" srcId="{6B3C0279-A7B9-4A65-BFC7-6B9C992840E2}" destId="{0289C501-39AB-4750-8DE8-C98956BF7C7F}" srcOrd="1" destOrd="0" presId="urn:microsoft.com/office/officeart/2018/2/layout/IconVerticalSolidList"/>
    <dgm:cxn modelId="{0745F80C-D450-4BEE-9DA2-428C9F2CE11E}" type="presParOf" srcId="{6B3C0279-A7B9-4A65-BFC7-6B9C992840E2}" destId="{B368D32A-7C20-4453-99E4-9A916191C311}" srcOrd="2" destOrd="0" presId="urn:microsoft.com/office/officeart/2018/2/layout/IconVerticalSolidList"/>
    <dgm:cxn modelId="{BB523BF7-40DE-4276-B872-A2AA68C2D77D}" type="presParOf" srcId="{6B3C0279-A7B9-4A65-BFC7-6B9C992840E2}" destId="{71B47C25-BE1F-4C9A-8B86-B58D413AC83E}" srcOrd="3" destOrd="0" presId="urn:microsoft.com/office/officeart/2018/2/layout/IconVerticalSolidList"/>
    <dgm:cxn modelId="{A446A4CC-E6F7-4298-AE81-F88005A1CA11}" type="presParOf" srcId="{5F16AD40-BE6E-4383-BE8B-A8609666E280}" destId="{6C9CE3E0-9F5F-4916-B20E-C7C57A48DD7A}" srcOrd="3" destOrd="0" presId="urn:microsoft.com/office/officeart/2018/2/layout/IconVerticalSolidList"/>
    <dgm:cxn modelId="{CC15F1DF-4404-495A-9A28-94BAF1AF59F1}" type="presParOf" srcId="{5F16AD40-BE6E-4383-BE8B-A8609666E280}" destId="{9CA53E50-B80F-459C-84B7-C323D437C87E}" srcOrd="4" destOrd="0" presId="urn:microsoft.com/office/officeart/2018/2/layout/IconVerticalSolidList"/>
    <dgm:cxn modelId="{096C9B72-03F6-47FD-B136-759FB7F918F4}" type="presParOf" srcId="{9CA53E50-B80F-459C-84B7-C323D437C87E}" destId="{D1961DC1-3921-4492-A2F5-FB08262782E7}" srcOrd="0" destOrd="0" presId="urn:microsoft.com/office/officeart/2018/2/layout/IconVerticalSolidList"/>
    <dgm:cxn modelId="{B72CC078-7E93-4CE5-91F6-D6C6F8ED4729}" type="presParOf" srcId="{9CA53E50-B80F-459C-84B7-C323D437C87E}" destId="{95E9C5EF-538B-413D-ABC4-A57CE07FE500}" srcOrd="1" destOrd="0" presId="urn:microsoft.com/office/officeart/2018/2/layout/IconVerticalSolidList"/>
    <dgm:cxn modelId="{2711E83E-4351-4A32-8E57-89C378C9DCCD}" type="presParOf" srcId="{9CA53E50-B80F-459C-84B7-C323D437C87E}" destId="{1BE581A9-917D-404E-A16A-04F8D02B5E7D}" srcOrd="2" destOrd="0" presId="urn:microsoft.com/office/officeart/2018/2/layout/IconVerticalSolidList"/>
    <dgm:cxn modelId="{13DB6D22-0DA5-45D3-BFF0-4147759B26DD}" type="presParOf" srcId="{9CA53E50-B80F-459C-84B7-C323D437C87E}" destId="{1102108A-B4E4-4B72-988C-E1D31A6F72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3B00B8-5E89-467A-8977-23802F47F43D}" type="doc">
      <dgm:prSet loTypeId="urn:microsoft.com/office/officeart/2005/8/layout/hierarchy2" loCatId="hierarchy" qsTypeId="urn:microsoft.com/office/officeart/2005/8/quickstyle/simple4" qsCatId="simple" csTypeId="urn:microsoft.com/office/officeart/2005/8/colors/colorful1" csCatId="colorful"/>
      <dgm:spPr/>
      <dgm:t>
        <a:bodyPr/>
        <a:lstStyle/>
        <a:p>
          <a:endParaRPr lang="en-US"/>
        </a:p>
      </dgm:t>
    </dgm:pt>
    <dgm:pt modelId="{7284C0D5-AF58-48BE-96E0-528FA418DDF5}">
      <dgm:prSet/>
      <dgm:spPr/>
      <dgm:t>
        <a:bodyPr/>
        <a:lstStyle/>
        <a:p>
          <a:r>
            <a:rPr lang="en-US"/>
            <a:t>The following sources were used in this project</a:t>
          </a:r>
        </a:p>
      </dgm:t>
    </dgm:pt>
    <dgm:pt modelId="{36EDBF91-BA25-4304-9769-C610D8872F0E}" type="parTrans" cxnId="{0449CE6F-4E1B-40F5-AADE-A88A47B71300}">
      <dgm:prSet/>
      <dgm:spPr/>
      <dgm:t>
        <a:bodyPr/>
        <a:lstStyle/>
        <a:p>
          <a:endParaRPr lang="en-US"/>
        </a:p>
      </dgm:t>
    </dgm:pt>
    <dgm:pt modelId="{1C94CA34-7FF3-4317-B22C-AE29E1B5533A}" type="sibTrans" cxnId="{0449CE6F-4E1B-40F5-AADE-A88A47B71300}">
      <dgm:prSet/>
      <dgm:spPr/>
      <dgm:t>
        <a:bodyPr/>
        <a:lstStyle/>
        <a:p>
          <a:endParaRPr lang="en-US"/>
        </a:p>
      </dgm:t>
    </dgm:pt>
    <dgm:pt modelId="{5B96FD5F-D5AD-48F0-B492-2381B846B1DD}">
      <dgm:prSet/>
      <dgm:spPr/>
      <dgm:t>
        <a:bodyPr/>
        <a:lstStyle/>
        <a:p>
          <a:r>
            <a:rPr lang="en-US"/>
            <a:t>Wikipedia (for Toronto demographics and population information)</a:t>
          </a:r>
        </a:p>
      </dgm:t>
    </dgm:pt>
    <dgm:pt modelId="{575B9839-99DD-4A44-A24B-754241CC33C4}" type="parTrans" cxnId="{C38EEA66-FEBD-47F8-9AD4-E1982A36A10A}">
      <dgm:prSet/>
      <dgm:spPr/>
      <dgm:t>
        <a:bodyPr/>
        <a:lstStyle/>
        <a:p>
          <a:endParaRPr lang="en-US"/>
        </a:p>
      </dgm:t>
    </dgm:pt>
    <dgm:pt modelId="{2D9001B3-CE95-4A8B-B659-B5F0385BAF72}" type="sibTrans" cxnId="{C38EEA66-FEBD-47F8-9AD4-E1982A36A10A}">
      <dgm:prSet/>
      <dgm:spPr/>
      <dgm:t>
        <a:bodyPr/>
        <a:lstStyle/>
        <a:p>
          <a:endParaRPr lang="en-US"/>
        </a:p>
      </dgm:t>
    </dgm:pt>
    <dgm:pt modelId="{3B75CB10-B7E0-4AA5-8A96-F50E8B925D21}">
      <dgm:prSet/>
      <dgm:spPr/>
      <dgm:t>
        <a:bodyPr/>
        <a:lstStyle/>
        <a:p>
          <a:r>
            <a:rPr lang="en-US"/>
            <a:t>ArcGIS (for extracting coordinates for postal codes)</a:t>
          </a:r>
        </a:p>
      </dgm:t>
    </dgm:pt>
    <dgm:pt modelId="{7A366F6E-8BEC-4A46-9D62-AB13885AE942}" type="parTrans" cxnId="{E02D9B49-34A0-4A97-9997-B4734F17CEF0}">
      <dgm:prSet/>
      <dgm:spPr/>
      <dgm:t>
        <a:bodyPr/>
        <a:lstStyle/>
        <a:p>
          <a:endParaRPr lang="en-US"/>
        </a:p>
      </dgm:t>
    </dgm:pt>
    <dgm:pt modelId="{E4438C9D-0F4C-436F-9B75-EB4DC6C443E4}" type="sibTrans" cxnId="{E02D9B49-34A0-4A97-9997-B4734F17CEF0}">
      <dgm:prSet/>
      <dgm:spPr/>
      <dgm:t>
        <a:bodyPr/>
        <a:lstStyle/>
        <a:p>
          <a:endParaRPr lang="en-US"/>
        </a:p>
      </dgm:t>
    </dgm:pt>
    <dgm:pt modelId="{0DF06949-C97A-4BAA-9D6A-5643C096CFF8}">
      <dgm:prSet/>
      <dgm:spPr/>
      <dgm:t>
        <a:bodyPr/>
        <a:lstStyle/>
        <a:p>
          <a:r>
            <a:rPr lang="en-US"/>
            <a:t>Foursquare (for venue information data and location)</a:t>
          </a:r>
        </a:p>
      </dgm:t>
    </dgm:pt>
    <dgm:pt modelId="{79A3126C-19E0-44CB-B07D-507D9E48EFEA}" type="parTrans" cxnId="{357DF552-EC3E-417A-BD3F-9F06943EE4CA}">
      <dgm:prSet/>
      <dgm:spPr/>
      <dgm:t>
        <a:bodyPr/>
        <a:lstStyle/>
        <a:p>
          <a:endParaRPr lang="en-US"/>
        </a:p>
      </dgm:t>
    </dgm:pt>
    <dgm:pt modelId="{9F9C5329-238D-4AA2-A95A-988249A430EE}" type="sibTrans" cxnId="{357DF552-EC3E-417A-BD3F-9F06943EE4CA}">
      <dgm:prSet/>
      <dgm:spPr/>
      <dgm:t>
        <a:bodyPr/>
        <a:lstStyle/>
        <a:p>
          <a:endParaRPr lang="en-US"/>
        </a:p>
      </dgm:t>
    </dgm:pt>
    <dgm:pt modelId="{0CBB92DD-4B96-480F-87DE-A3E6F04B5361}" type="pres">
      <dgm:prSet presAssocID="{4E3B00B8-5E89-467A-8977-23802F47F43D}" presName="diagram" presStyleCnt="0">
        <dgm:presLayoutVars>
          <dgm:chPref val="1"/>
          <dgm:dir/>
          <dgm:animOne val="branch"/>
          <dgm:animLvl val="lvl"/>
          <dgm:resizeHandles val="exact"/>
        </dgm:presLayoutVars>
      </dgm:prSet>
      <dgm:spPr/>
    </dgm:pt>
    <dgm:pt modelId="{343EA499-18CB-46DF-8EF5-A5A786446DBA}" type="pres">
      <dgm:prSet presAssocID="{7284C0D5-AF58-48BE-96E0-528FA418DDF5}" presName="root1" presStyleCnt="0"/>
      <dgm:spPr/>
    </dgm:pt>
    <dgm:pt modelId="{90F397A0-7A88-4882-AE59-B684B03A9504}" type="pres">
      <dgm:prSet presAssocID="{7284C0D5-AF58-48BE-96E0-528FA418DDF5}" presName="LevelOneTextNode" presStyleLbl="node0" presStyleIdx="0" presStyleCnt="1">
        <dgm:presLayoutVars>
          <dgm:chPref val="3"/>
        </dgm:presLayoutVars>
      </dgm:prSet>
      <dgm:spPr/>
    </dgm:pt>
    <dgm:pt modelId="{116DC5B9-7A0F-4A07-9434-1FD565CB0D3E}" type="pres">
      <dgm:prSet presAssocID="{7284C0D5-AF58-48BE-96E0-528FA418DDF5}" presName="level2hierChild" presStyleCnt="0"/>
      <dgm:spPr/>
    </dgm:pt>
    <dgm:pt modelId="{6D8CF423-AD4C-4EEF-96B1-1666AB0E2E21}" type="pres">
      <dgm:prSet presAssocID="{575B9839-99DD-4A44-A24B-754241CC33C4}" presName="conn2-1" presStyleLbl="parChTrans1D2" presStyleIdx="0" presStyleCnt="3"/>
      <dgm:spPr/>
    </dgm:pt>
    <dgm:pt modelId="{CA949CE5-223A-4D90-9387-5F5917F34822}" type="pres">
      <dgm:prSet presAssocID="{575B9839-99DD-4A44-A24B-754241CC33C4}" presName="connTx" presStyleLbl="parChTrans1D2" presStyleIdx="0" presStyleCnt="3"/>
      <dgm:spPr/>
    </dgm:pt>
    <dgm:pt modelId="{C6B5AC21-79D6-4ED2-870F-D78C0A817E41}" type="pres">
      <dgm:prSet presAssocID="{5B96FD5F-D5AD-48F0-B492-2381B846B1DD}" presName="root2" presStyleCnt="0"/>
      <dgm:spPr/>
    </dgm:pt>
    <dgm:pt modelId="{F399FE35-817F-48A0-9D98-630C31C632F1}" type="pres">
      <dgm:prSet presAssocID="{5B96FD5F-D5AD-48F0-B492-2381B846B1DD}" presName="LevelTwoTextNode" presStyleLbl="node2" presStyleIdx="0" presStyleCnt="3">
        <dgm:presLayoutVars>
          <dgm:chPref val="3"/>
        </dgm:presLayoutVars>
      </dgm:prSet>
      <dgm:spPr/>
    </dgm:pt>
    <dgm:pt modelId="{F7499C67-8B23-42D1-A6DC-49790F9DE3EB}" type="pres">
      <dgm:prSet presAssocID="{5B96FD5F-D5AD-48F0-B492-2381B846B1DD}" presName="level3hierChild" presStyleCnt="0"/>
      <dgm:spPr/>
    </dgm:pt>
    <dgm:pt modelId="{4112FA50-D50D-4F6A-9E74-A383676AD2E5}" type="pres">
      <dgm:prSet presAssocID="{7A366F6E-8BEC-4A46-9D62-AB13885AE942}" presName="conn2-1" presStyleLbl="parChTrans1D2" presStyleIdx="1" presStyleCnt="3"/>
      <dgm:spPr/>
    </dgm:pt>
    <dgm:pt modelId="{63A50737-E144-47AB-AFDC-BE7D5C745BEA}" type="pres">
      <dgm:prSet presAssocID="{7A366F6E-8BEC-4A46-9D62-AB13885AE942}" presName="connTx" presStyleLbl="parChTrans1D2" presStyleIdx="1" presStyleCnt="3"/>
      <dgm:spPr/>
    </dgm:pt>
    <dgm:pt modelId="{0AB36D76-2D28-41E3-B0F9-2DC541C5408F}" type="pres">
      <dgm:prSet presAssocID="{3B75CB10-B7E0-4AA5-8A96-F50E8B925D21}" presName="root2" presStyleCnt="0"/>
      <dgm:spPr/>
    </dgm:pt>
    <dgm:pt modelId="{3D06AC9F-6351-4649-9141-CDDE8DE6141B}" type="pres">
      <dgm:prSet presAssocID="{3B75CB10-B7E0-4AA5-8A96-F50E8B925D21}" presName="LevelTwoTextNode" presStyleLbl="node2" presStyleIdx="1" presStyleCnt="3">
        <dgm:presLayoutVars>
          <dgm:chPref val="3"/>
        </dgm:presLayoutVars>
      </dgm:prSet>
      <dgm:spPr/>
    </dgm:pt>
    <dgm:pt modelId="{C433851C-2CA9-4398-BC61-EC23FE459057}" type="pres">
      <dgm:prSet presAssocID="{3B75CB10-B7E0-4AA5-8A96-F50E8B925D21}" presName="level3hierChild" presStyleCnt="0"/>
      <dgm:spPr/>
    </dgm:pt>
    <dgm:pt modelId="{A4D05AE3-93D3-419D-B4B0-2072E6D8CC18}" type="pres">
      <dgm:prSet presAssocID="{79A3126C-19E0-44CB-B07D-507D9E48EFEA}" presName="conn2-1" presStyleLbl="parChTrans1D2" presStyleIdx="2" presStyleCnt="3"/>
      <dgm:spPr/>
    </dgm:pt>
    <dgm:pt modelId="{4889EBDA-0B25-4111-BAFD-F82EE93FC5DC}" type="pres">
      <dgm:prSet presAssocID="{79A3126C-19E0-44CB-B07D-507D9E48EFEA}" presName="connTx" presStyleLbl="parChTrans1D2" presStyleIdx="2" presStyleCnt="3"/>
      <dgm:spPr/>
    </dgm:pt>
    <dgm:pt modelId="{0D7F557D-AAA0-4031-ACA8-D34858296B7A}" type="pres">
      <dgm:prSet presAssocID="{0DF06949-C97A-4BAA-9D6A-5643C096CFF8}" presName="root2" presStyleCnt="0"/>
      <dgm:spPr/>
    </dgm:pt>
    <dgm:pt modelId="{824A8B72-3290-4FBF-AA34-09D1BCA8D28B}" type="pres">
      <dgm:prSet presAssocID="{0DF06949-C97A-4BAA-9D6A-5643C096CFF8}" presName="LevelTwoTextNode" presStyleLbl="node2" presStyleIdx="2" presStyleCnt="3">
        <dgm:presLayoutVars>
          <dgm:chPref val="3"/>
        </dgm:presLayoutVars>
      </dgm:prSet>
      <dgm:spPr/>
    </dgm:pt>
    <dgm:pt modelId="{54B7185A-75F9-43C0-91D5-360055900460}" type="pres">
      <dgm:prSet presAssocID="{0DF06949-C97A-4BAA-9D6A-5643C096CFF8}" presName="level3hierChild" presStyleCnt="0"/>
      <dgm:spPr/>
    </dgm:pt>
  </dgm:ptLst>
  <dgm:cxnLst>
    <dgm:cxn modelId="{D35E020E-82E7-41E1-8439-84A2F46F5517}" type="presOf" srcId="{7A366F6E-8BEC-4A46-9D62-AB13885AE942}" destId="{63A50737-E144-47AB-AFDC-BE7D5C745BEA}" srcOrd="1" destOrd="0" presId="urn:microsoft.com/office/officeart/2005/8/layout/hierarchy2"/>
    <dgm:cxn modelId="{13DB3223-36F3-47EA-A9E8-6DF6C6DBE47A}" type="presOf" srcId="{7284C0D5-AF58-48BE-96E0-528FA418DDF5}" destId="{90F397A0-7A88-4882-AE59-B684B03A9504}" srcOrd="0" destOrd="0" presId="urn:microsoft.com/office/officeart/2005/8/layout/hierarchy2"/>
    <dgm:cxn modelId="{1E1DA22D-3490-4C9A-9165-B431035B2913}" type="presOf" srcId="{7A366F6E-8BEC-4A46-9D62-AB13885AE942}" destId="{4112FA50-D50D-4F6A-9E74-A383676AD2E5}" srcOrd="0" destOrd="0" presId="urn:microsoft.com/office/officeart/2005/8/layout/hierarchy2"/>
    <dgm:cxn modelId="{C9F4D938-5FA9-4B9F-B727-E6563BB7D041}" type="presOf" srcId="{575B9839-99DD-4A44-A24B-754241CC33C4}" destId="{6D8CF423-AD4C-4EEF-96B1-1666AB0E2E21}" srcOrd="0" destOrd="0" presId="urn:microsoft.com/office/officeart/2005/8/layout/hierarchy2"/>
    <dgm:cxn modelId="{C38EEA66-FEBD-47F8-9AD4-E1982A36A10A}" srcId="{7284C0D5-AF58-48BE-96E0-528FA418DDF5}" destId="{5B96FD5F-D5AD-48F0-B492-2381B846B1DD}" srcOrd="0" destOrd="0" parTransId="{575B9839-99DD-4A44-A24B-754241CC33C4}" sibTransId="{2D9001B3-CE95-4A8B-B659-B5F0385BAF72}"/>
    <dgm:cxn modelId="{E02D9B49-34A0-4A97-9997-B4734F17CEF0}" srcId="{7284C0D5-AF58-48BE-96E0-528FA418DDF5}" destId="{3B75CB10-B7E0-4AA5-8A96-F50E8B925D21}" srcOrd="1" destOrd="0" parTransId="{7A366F6E-8BEC-4A46-9D62-AB13885AE942}" sibTransId="{E4438C9D-0F4C-436F-9B75-EB4DC6C443E4}"/>
    <dgm:cxn modelId="{0449CE6F-4E1B-40F5-AADE-A88A47B71300}" srcId="{4E3B00B8-5E89-467A-8977-23802F47F43D}" destId="{7284C0D5-AF58-48BE-96E0-528FA418DDF5}" srcOrd="0" destOrd="0" parTransId="{36EDBF91-BA25-4304-9769-C610D8872F0E}" sibTransId="{1C94CA34-7FF3-4317-B22C-AE29E1B5533A}"/>
    <dgm:cxn modelId="{79A82D52-427A-457E-A63F-BB0090CFEA8F}" type="presOf" srcId="{4E3B00B8-5E89-467A-8977-23802F47F43D}" destId="{0CBB92DD-4B96-480F-87DE-A3E6F04B5361}" srcOrd="0" destOrd="0" presId="urn:microsoft.com/office/officeart/2005/8/layout/hierarchy2"/>
    <dgm:cxn modelId="{357DF552-EC3E-417A-BD3F-9F06943EE4CA}" srcId="{7284C0D5-AF58-48BE-96E0-528FA418DDF5}" destId="{0DF06949-C97A-4BAA-9D6A-5643C096CFF8}" srcOrd="2" destOrd="0" parTransId="{79A3126C-19E0-44CB-B07D-507D9E48EFEA}" sibTransId="{9F9C5329-238D-4AA2-A95A-988249A430EE}"/>
    <dgm:cxn modelId="{E76C9C7F-5966-4A2B-8044-570CB024D45B}" type="presOf" srcId="{3B75CB10-B7E0-4AA5-8A96-F50E8B925D21}" destId="{3D06AC9F-6351-4649-9141-CDDE8DE6141B}" srcOrd="0" destOrd="0" presId="urn:microsoft.com/office/officeart/2005/8/layout/hierarchy2"/>
    <dgm:cxn modelId="{C277889B-B0D8-4C2A-AB3B-9EFA1F07B2E1}" type="presOf" srcId="{5B96FD5F-D5AD-48F0-B492-2381B846B1DD}" destId="{F399FE35-817F-48A0-9D98-630C31C632F1}" srcOrd="0" destOrd="0" presId="urn:microsoft.com/office/officeart/2005/8/layout/hierarchy2"/>
    <dgm:cxn modelId="{EC7ACEA7-1F83-4DE0-B6CF-39D99CF0ABC4}" type="presOf" srcId="{79A3126C-19E0-44CB-B07D-507D9E48EFEA}" destId="{4889EBDA-0B25-4111-BAFD-F82EE93FC5DC}" srcOrd="1" destOrd="0" presId="urn:microsoft.com/office/officeart/2005/8/layout/hierarchy2"/>
    <dgm:cxn modelId="{F2D181B6-7152-4FEB-A861-E87B82917CB1}" type="presOf" srcId="{0DF06949-C97A-4BAA-9D6A-5643C096CFF8}" destId="{824A8B72-3290-4FBF-AA34-09D1BCA8D28B}" srcOrd="0" destOrd="0" presId="urn:microsoft.com/office/officeart/2005/8/layout/hierarchy2"/>
    <dgm:cxn modelId="{2F90BEB7-D99E-4406-859A-B8BA4D34D859}" type="presOf" srcId="{575B9839-99DD-4A44-A24B-754241CC33C4}" destId="{CA949CE5-223A-4D90-9387-5F5917F34822}" srcOrd="1" destOrd="0" presId="urn:microsoft.com/office/officeart/2005/8/layout/hierarchy2"/>
    <dgm:cxn modelId="{067047D7-893F-4314-9C84-27CE421A447B}" type="presOf" srcId="{79A3126C-19E0-44CB-B07D-507D9E48EFEA}" destId="{A4D05AE3-93D3-419D-B4B0-2072E6D8CC18}" srcOrd="0" destOrd="0" presId="urn:microsoft.com/office/officeart/2005/8/layout/hierarchy2"/>
    <dgm:cxn modelId="{5C3A82F4-7D50-4D45-ACBC-FE613D2BC206}" type="presParOf" srcId="{0CBB92DD-4B96-480F-87DE-A3E6F04B5361}" destId="{343EA499-18CB-46DF-8EF5-A5A786446DBA}" srcOrd="0" destOrd="0" presId="urn:microsoft.com/office/officeart/2005/8/layout/hierarchy2"/>
    <dgm:cxn modelId="{D422A049-8833-4807-8612-07570A25492A}" type="presParOf" srcId="{343EA499-18CB-46DF-8EF5-A5A786446DBA}" destId="{90F397A0-7A88-4882-AE59-B684B03A9504}" srcOrd="0" destOrd="0" presId="urn:microsoft.com/office/officeart/2005/8/layout/hierarchy2"/>
    <dgm:cxn modelId="{16D153A3-23C2-4844-894D-D644493DF8B4}" type="presParOf" srcId="{343EA499-18CB-46DF-8EF5-A5A786446DBA}" destId="{116DC5B9-7A0F-4A07-9434-1FD565CB0D3E}" srcOrd="1" destOrd="0" presId="urn:microsoft.com/office/officeart/2005/8/layout/hierarchy2"/>
    <dgm:cxn modelId="{4A0B1E03-5CCA-4003-AA66-AAE68A2DC480}" type="presParOf" srcId="{116DC5B9-7A0F-4A07-9434-1FD565CB0D3E}" destId="{6D8CF423-AD4C-4EEF-96B1-1666AB0E2E21}" srcOrd="0" destOrd="0" presId="urn:microsoft.com/office/officeart/2005/8/layout/hierarchy2"/>
    <dgm:cxn modelId="{E52917BA-948D-4726-8585-D391924244C6}" type="presParOf" srcId="{6D8CF423-AD4C-4EEF-96B1-1666AB0E2E21}" destId="{CA949CE5-223A-4D90-9387-5F5917F34822}" srcOrd="0" destOrd="0" presId="urn:microsoft.com/office/officeart/2005/8/layout/hierarchy2"/>
    <dgm:cxn modelId="{B554D958-A0BD-4AF3-8C46-D766CF12D77E}" type="presParOf" srcId="{116DC5B9-7A0F-4A07-9434-1FD565CB0D3E}" destId="{C6B5AC21-79D6-4ED2-870F-D78C0A817E41}" srcOrd="1" destOrd="0" presId="urn:microsoft.com/office/officeart/2005/8/layout/hierarchy2"/>
    <dgm:cxn modelId="{EF533CB0-B55D-4799-8F53-17EC6E51F368}" type="presParOf" srcId="{C6B5AC21-79D6-4ED2-870F-D78C0A817E41}" destId="{F399FE35-817F-48A0-9D98-630C31C632F1}" srcOrd="0" destOrd="0" presId="urn:microsoft.com/office/officeart/2005/8/layout/hierarchy2"/>
    <dgm:cxn modelId="{F93A4BD0-DE80-4090-9238-E8206FEBBF7A}" type="presParOf" srcId="{C6B5AC21-79D6-4ED2-870F-D78C0A817E41}" destId="{F7499C67-8B23-42D1-A6DC-49790F9DE3EB}" srcOrd="1" destOrd="0" presId="urn:microsoft.com/office/officeart/2005/8/layout/hierarchy2"/>
    <dgm:cxn modelId="{A89E93D6-BC1B-4E77-892F-BE6040106CED}" type="presParOf" srcId="{116DC5B9-7A0F-4A07-9434-1FD565CB0D3E}" destId="{4112FA50-D50D-4F6A-9E74-A383676AD2E5}" srcOrd="2" destOrd="0" presId="urn:microsoft.com/office/officeart/2005/8/layout/hierarchy2"/>
    <dgm:cxn modelId="{B7CFF39D-C0F3-4D1C-8B09-513664194720}" type="presParOf" srcId="{4112FA50-D50D-4F6A-9E74-A383676AD2E5}" destId="{63A50737-E144-47AB-AFDC-BE7D5C745BEA}" srcOrd="0" destOrd="0" presId="urn:microsoft.com/office/officeart/2005/8/layout/hierarchy2"/>
    <dgm:cxn modelId="{F115F182-EF2B-4F44-AD45-379BFED238C9}" type="presParOf" srcId="{116DC5B9-7A0F-4A07-9434-1FD565CB0D3E}" destId="{0AB36D76-2D28-41E3-B0F9-2DC541C5408F}" srcOrd="3" destOrd="0" presId="urn:microsoft.com/office/officeart/2005/8/layout/hierarchy2"/>
    <dgm:cxn modelId="{249030A3-D2B6-4D34-A803-A0DEA73FDF76}" type="presParOf" srcId="{0AB36D76-2D28-41E3-B0F9-2DC541C5408F}" destId="{3D06AC9F-6351-4649-9141-CDDE8DE6141B}" srcOrd="0" destOrd="0" presId="urn:microsoft.com/office/officeart/2005/8/layout/hierarchy2"/>
    <dgm:cxn modelId="{B916A417-CFF1-47BC-83ED-B09969C9B515}" type="presParOf" srcId="{0AB36D76-2D28-41E3-B0F9-2DC541C5408F}" destId="{C433851C-2CA9-4398-BC61-EC23FE459057}" srcOrd="1" destOrd="0" presId="urn:microsoft.com/office/officeart/2005/8/layout/hierarchy2"/>
    <dgm:cxn modelId="{0496794A-0ABD-4F9B-9649-069854E35144}" type="presParOf" srcId="{116DC5B9-7A0F-4A07-9434-1FD565CB0D3E}" destId="{A4D05AE3-93D3-419D-B4B0-2072E6D8CC18}" srcOrd="4" destOrd="0" presId="urn:microsoft.com/office/officeart/2005/8/layout/hierarchy2"/>
    <dgm:cxn modelId="{2A56268F-F3CA-49B9-99B4-5E84A637FAD8}" type="presParOf" srcId="{A4D05AE3-93D3-419D-B4B0-2072E6D8CC18}" destId="{4889EBDA-0B25-4111-BAFD-F82EE93FC5DC}" srcOrd="0" destOrd="0" presId="urn:microsoft.com/office/officeart/2005/8/layout/hierarchy2"/>
    <dgm:cxn modelId="{A87CF011-9C4C-47CC-B5F5-5C15A0DA02D0}" type="presParOf" srcId="{116DC5B9-7A0F-4A07-9434-1FD565CB0D3E}" destId="{0D7F557D-AAA0-4031-ACA8-D34858296B7A}" srcOrd="5" destOrd="0" presId="urn:microsoft.com/office/officeart/2005/8/layout/hierarchy2"/>
    <dgm:cxn modelId="{429C3196-5A9C-4664-9032-CBFE2857A84D}" type="presParOf" srcId="{0D7F557D-AAA0-4031-ACA8-D34858296B7A}" destId="{824A8B72-3290-4FBF-AA34-09D1BCA8D28B}" srcOrd="0" destOrd="0" presId="urn:microsoft.com/office/officeart/2005/8/layout/hierarchy2"/>
    <dgm:cxn modelId="{15A5B086-75B6-4937-9309-14846413C821}" type="presParOf" srcId="{0D7F557D-AAA0-4031-ACA8-D34858296B7A}" destId="{54B7185A-75F9-43C0-91D5-36005590046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48636C-49F8-443D-9D36-329361304C2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981CED4-5775-40F6-9109-C22C413F4EC7}">
      <dgm:prSet/>
      <dgm:spPr/>
      <dgm:t>
        <a:bodyPr/>
        <a:lstStyle/>
        <a:p>
          <a:r>
            <a:rPr lang="en-IN"/>
            <a:t>We started with a business problem in our minds and step by step, followed the procedure which the real Data Scientists follow.</a:t>
          </a:r>
          <a:endParaRPr lang="en-US"/>
        </a:p>
      </dgm:t>
    </dgm:pt>
    <dgm:pt modelId="{5D0EC389-6A20-4C2D-B49D-B8ED205B9CF1}" type="parTrans" cxnId="{C1909DE4-875B-4FA1-B8B2-32B944746A67}">
      <dgm:prSet/>
      <dgm:spPr/>
      <dgm:t>
        <a:bodyPr/>
        <a:lstStyle/>
        <a:p>
          <a:endParaRPr lang="en-US"/>
        </a:p>
      </dgm:t>
    </dgm:pt>
    <dgm:pt modelId="{0AFB77FC-D22A-4995-B973-9A1EC569A307}" type="sibTrans" cxnId="{C1909DE4-875B-4FA1-B8B2-32B944746A67}">
      <dgm:prSet/>
      <dgm:spPr/>
      <dgm:t>
        <a:bodyPr/>
        <a:lstStyle/>
        <a:p>
          <a:endParaRPr lang="en-US"/>
        </a:p>
      </dgm:t>
    </dgm:pt>
    <dgm:pt modelId="{91C406FD-BD72-4983-AB94-7AAAE9C70376}">
      <dgm:prSet/>
      <dgm:spPr/>
      <dgm:t>
        <a:bodyPr/>
        <a:lstStyle/>
        <a:p>
          <a:r>
            <a:rPr lang="en-IN"/>
            <a:t>We came through a lot of Python libraries which made our process easier to fetch, visualize, manipulate and analyse the data.</a:t>
          </a:r>
          <a:endParaRPr lang="en-US"/>
        </a:p>
      </dgm:t>
    </dgm:pt>
    <dgm:pt modelId="{28C94443-FFCB-4314-AC5C-BCAF644F01F2}" type="parTrans" cxnId="{78A2B99E-21EB-4878-9B8C-4402BDF7B916}">
      <dgm:prSet/>
      <dgm:spPr/>
      <dgm:t>
        <a:bodyPr/>
        <a:lstStyle/>
        <a:p>
          <a:endParaRPr lang="en-US"/>
        </a:p>
      </dgm:t>
    </dgm:pt>
    <dgm:pt modelId="{B8C3BEE2-E6A2-4EE6-B3EC-A8CAE9BFCF4D}" type="sibTrans" cxnId="{78A2B99E-21EB-4878-9B8C-4402BDF7B916}">
      <dgm:prSet/>
      <dgm:spPr/>
      <dgm:t>
        <a:bodyPr/>
        <a:lstStyle/>
        <a:p>
          <a:endParaRPr lang="en-US"/>
        </a:p>
      </dgm:t>
    </dgm:pt>
    <dgm:pt modelId="{38DDB2A3-550E-4F4F-82C3-4B5C4B01890A}">
      <dgm:prSet/>
      <dgm:spPr/>
      <dgm:t>
        <a:bodyPr/>
        <a:lstStyle/>
        <a:p>
          <a:r>
            <a:rPr lang="en-IN"/>
            <a:t>There were some areas which need improvement and could end up in better results if provided with proper data sources and more time in hand. </a:t>
          </a:r>
          <a:endParaRPr lang="en-US"/>
        </a:p>
      </dgm:t>
    </dgm:pt>
    <dgm:pt modelId="{71512DCA-B0B5-48B6-A9EF-410BB2B5B903}" type="parTrans" cxnId="{631D7938-4E23-4B67-97D8-CF1863F1CF5A}">
      <dgm:prSet/>
      <dgm:spPr/>
      <dgm:t>
        <a:bodyPr/>
        <a:lstStyle/>
        <a:p>
          <a:endParaRPr lang="en-US"/>
        </a:p>
      </dgm:t>
    </dgm:pt>
    <dgm:pt modelId="{8046E3D2-96C6-4CF2-A8BB-E018746ABA1B}" type="sibTrans" cxnId="{631D7938-4E23-4B67-97D8-CF1863F1CF5A}">
      <dgm:prSet/>
      <dgm:spPr/>
      <dgm:t>
        <a:bodyPr/>
        <a:lstStyle/>
        <a:p>
          <a:endParaRPr lang="en-US"/>
        </a:p>
      </dgm:t>
    </dgm:pt>
    <dgm:pt modelId="{35519446-4AF4-410E-B214-4F6A5B92E2D5}">
      <dgm:prSet/>
      <dgm:spPr/>
      <dgm:t>
        <a:bodyPr/>
        <a:lstStyle/>
        <a:p>
          <a:r>
            <a:rPr lang="en-US"/>
            <a:t>More machine learning techniques could be used to get better results after comparisons.</a:t>
          </a:r>
        </a:p>
      </dgm:t>
    </dgm:pt>
    <dgm:pt modelId="{65F02127-0C57-4E1E-9DD8-8C7E1286C048}" type="parTrans" cxnId="{2EF7767A-34F1-4CAE-807D-78101A3A8529}">
      <dgm:prSet/>
      <dgm:spPr/>
      <dgm:t>
        <a:bodyPr/>
        <a:lstStyle/>
        <a:p>
          <a:endParaRPr lang="en-US"/>
        </a:p>
      </dgm:t>
    </dgm:pt>
    <dgm:pt modelId="{7AC750BA-6652-41E7-B47B-1AFF30591F69}" type="sibTrans" cxnId="{2EF7767A-34F1-4CAE-807D-78101A3A8529}">
      <dgm:prSet/>
      <dgm:spPr/>
      <dgm:t>
        <a:bodyPr/>
        <a:lstStyle/>
        <a:p>
          <a:endParaRPr lang="en-US"/>
        </a:p>
      </dgm:t>
    </dgm:pt>
    <dgm:pt modelId="{8FC5A5E1-CB71-45D0-ACF9-A676CFC0BE06}">
      <dgm:prSet/>
      <dgm:spPr/>
      <dgm:t>
        <a:bodyPr/>
        <a:lstStyle/>
        <a:p>
          <a:r>
            <a:rPr lang="en-US" dirty="0"/>
            <a:t>All in all, this project was fun and interesting.  Now, I would at least have an idea if someone asks me for an advice on starting a new business.</a:t>
          </a:r>
        </a:p>
      </dgm:t>
    </dgm:pt>
    <dgm:pt modelId="{AB7F8729-61A0-43E8-870F-F14058EB9292}" type="parTrans" cxnId="{A2E8F7FE-B28C-49B7-BA04-90A341875B29}">
      <dgm:prSet/>
      <dgm:spPr/>
      <dgm:t>
        <a:bodyPr/>
        <a:lstStyle/>
        <a:p>
          <a:endParaRPr lang="en-US"/>
        </a:p>
      </dgm:t>
    </dgm:pt>
    <dgm:pt modelId="{119F1B68-097B-4022-A68C-E2958BB5B016}" type="sibTrans" cxnId="{A2E8F7FE-B28C-49B7-BA04-90A341875B29}">
      <dgm:prSet/>
      <dgm:spPr/>
      <dgm:t>
        <a:bodyPr/>
        <a:lstStyle/>
        <a:p>
          <a:endParaRPr lang="en-US"/>
        </a:p>
      </dgm:t>
    </dgm:pt>
    <dgm:pt modelId="{99E5681A-9222-4BCE-B99B-C8A9A939997E}" type="pres">
      <dgm:prSet presAssocID="{7648636C-49F8-443D-9D36-329361304C2D}" presName="root" presStyleCnt="0">
        <dgm:presLayoutVars>
          <dgm:dir/>
          <dgm:resizeHandles val="exact"/>
        </dgm:presLayoutVars>
      </dgm:prSet>
      <dgm:spPr/>
    </dgm:pt>
    <dgm:pt modelId="{DA8492F1-395D-496E-B1A2-70D7F2C83E78}" type="pres">
      <dgm:prSet presAssocID="{8981CED4-5775-40F6-9109-C22C413F4EC7}" presName="compNode" presStyleCnt="0"/>
      <dgm:spPr/>
    </dgm:pt>
    <dgm:pt modelId="{8843229C-0AE7-4AA4-B665-D6FE41979460}" type="pres">
      <dgm:prSet presAssocID="{8981CED4-5775-40F6-9109-C22C413F4EC7}" presName="bgRect" presStyleLbl="bgShp" presStyleIdx="0" presStyleCnt="5"/>
      <dgm:spPr/>
    </dgm:pt>
    <dgm:pt modelId="{3B12CD98-D64F-46F7-9B41-2F61562C7E3C}" type="pres">
      <dgm:prSet presAssocID="{8981CED4-5775-40F6-9109-C22C413F4EC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07A4D3AD-3C1B-43B0-98E4-6E74F2146E6B}" type="pres">
      <dgm:prSet presAssocID="{8981CED4-5775-40F6-9109-C22C413F4EC7}" presName="spaceRect" presStyleCnt="0"/>
      <dgm:spPr/>
    </dgm:pt>
    <dgm:pt modelId="{F6933F8F-DD01-46C2-A619-468F402B63EF}" type="pres">
      <dgm:prSet presAssocID="{8981CED4-5775-40F6-9109-C22C413F4EC7}" presName="parTx" presStyleLbl="revTx" presStyleIdx="0" presStyleCnt="5">
        <dgm:presLayoutVars>
          <dgm:chMax val="0"/>
          <dgm:chPref val="0"/>
        </dgm:presLayoutVars>
      </dgm:prSet>
      <dgm:spPr/>
    </dgm:pt>
    <dgm:pt modelId="{699F1B4F-AD2C-4EC7-939B-421982C88D52}" type="pres">
      <dgm:prSet presAssocID="{0AFB77FC-D22A-4995-B973-9A1EC569A307}" presName="sibTrans" presStyleCnt="0"/>
      <dgm:spPr/>
    </dgm:pt>
    <dgm:pt modelId="{C26D2D20-FFFC-4888-A3B3-B843944359DE}" type="pres">
      <dgm:prSet presAssocID="{91C406FD-BD72-4983-AB94-7AAAE9C70376}" presName="compNode" presStyleCnt="0"/>
      <dgm:spPr/>
    </dgm:pt>
    <dgm:pt modelId="{D31F9904-13A3-4FF6-8BCB-8C8B2EBDB088}" type="pres">
      <dgm:prSet presAssocID="{91C406FD-BD72-4983-AB94-7AAAE9C70376}" presName="bgRect" presStyleLbl="bgShp" presStyleIdx="1" presStyleCnt="5"/>
      <dgm:spPr/>
    </dgm:pt>
    <dgm:pt modelId="{45007666-95B2-4454-83A1-B32E9AE362C6}" type="pres">
      <dgm:prSet presAssocID="{91C406FD-BD72-4983-AB94-7AAAE9C7037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37CE8619-BEF0-4294-BD17-C9AC4466D1D8}" type="pres">
      <dgm:prSet presAssocID="{91C406FD-BD72-4983-AB94-7AAAE9C70376}" presName="spaceRect" presStyleCnt="0"/>
      <dgm:spPr/>
    </dgm:pt>
    <dgm:pt modelId="{FF03BAAA-3C5B-4364-843E-3053A634C372}" type="pres">
      <dgm:prSet presAssocID="{91C406FD-BD72-4983-AB94-7AAAE9C70376}" presName="parTx" presStyleLbl="revTx" presStyleIdx="1" presStyleCnt="5">
        <dgm:presLayoutVars>
          <dgm:chMax val="0"/>
          <dgm:chPref val="0"/>
        </dgm:presLayoutVars>
      </dgm:prSet>
      <dgm:spPr/>
    </dgm:pt>
    <dgm:pt modelId="{197B892C-6EFE-455B-A4A6-D973646741B6}" type="pres">
      <dgm:prSet presAssocID="{B8C3BEE2-E6A2-4EE6-B3EC-A8CAE9BFCF4D}" presName="sibTrans" presStyleCnt="0"/>
      <dgm:spPr/>
    </dgm:pt>
    <dgm:pt modelId="{24787ADF-9B21-4C2D-AEFB-FC2E81501F9E}" type="pres">
      <dgm:prSet presAssocID="{38DDB2A3-550E-4F4F-82C3-4B5C4B01890A}" presName="compNode" presStyleCnt="0"/>
      <dgm:spPr/>
    </dgm:pt>
    <dgm:pt modelId="{D69C0DE4-D94F-4F52-B2D6-F6AA0E13AA2C}" type="pres">
      <dgm:prSet presAssocID="{38DDB2A3-550E-4F4F-82C3-4B5C4B01890A}" presName="bgRect" presStyleLbl="bgShp" presStyleIdx="2" presStyleCnt="5"/>
      <dgm:spPr/>
    </dgm:pt>
    <dgm:pt modelId="{2D112627-5AF0-4208-ABF3-6F52C969C036}" type="pres">
      <dgm:prSet presAssocID="{38DDB2A3-550E-4F4F-82C3-4B5C4B01890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Bar Chart"/>
        </a:ext>
      </dgm:extLst>
    </dgm:pt>
    <dgm:pt modelId="{EC1CD591-0D83-4D00-8885-7572DB659D34}" type="pres">
      <dgm:prSet presAssocID="{38DDB2A3-550E-4F4F-82C3-4B5C4B01890A}" presName="spaceRect" presStyleCnt="0"/>
      <dgm:spPr/>
    </dgm:pt>
    <dgm:pt modelId="{3E70B98D-BB3C-4941-9278-7777CE4571AB}" type="pres">
      <dgm:prSet presAssocID="{38DDB2A3-550E-4F4F-82C3-4B5C4B01890A}" presName="parTx" presStyleLbl="revTx" presStyleIdx="2" presStyleCnt="5">
        <dgm:presLayoutVars>
          <dgm:chMax val="0"/>
          <dgm:chPref val="0"/>
        </dgm:presLayoutVars>
      </dgm:prSet>
      <dgm:spPr/>
    </dgm:pt>
    <dgm:pt modelId="{F9298178-BA6E-4F4F-97DD-74F6E30862BB}" type="pres">
      <dgm:prSet presAssocID="{8046E3D2-96C6-4CF2-A8BB-E018746ABA1B}" presName="sibTrans" presStyleCnt="0"/>
      <dgm:spPr/>
    </dgm:pt>
    <dgm:pt modelId="{96967044-3703-4242-912A-B25F469C1647}" type="pres">
      <dgm:prSet presAssocID="{35519446-4AF4-410E-B214-4F6A5B92E2D5}" presName="compNode" presStyleCnt="0"/>
      <dgm:spPr/>
    </dgm:pt>
    <dgm:pt modelId="{855A7414-ECE6-453D-897B-84D7F3BD1D69}" type="pres">
      <dgm:prSet presAssocID="{35519446-4AF4-410E-B214-4F6A5B92E2D5}" presName="bgRect" presStyleLbl="bgShp" presStyleIdx="3" presStyleCnt="5"/>
      <dgm:spPr/>
    </dgm:pt>
    <dgm:pt modelId="{E0E63DC7-AB37-48E5-BA45-46B850B3EA21}" type="pres">
      <dgm:prSet presAssocID="{35519446-4AF4-410E-B214-4F6A5B92E2D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709AB02B-6DA9-46D0-BB6F-D85A8C4B283F}" type="pres">
      <dgm:prSet presAssocID="{35519446-4AF4-410E-B214-4F6A5B92E2D5}" presName="spaceRect" presStyleCnt="0"/>
      <dgm:spPr/>
    </dgm:pt>
    <dgm:pt modelId="{7B6B373E-0204-41FE-A087-F6082C473FFE}" type="pres">
      <dgm:prSet presAssocID="{35519446-4AF4-410E-B214-4F6A5B92E2D5}" presName="parTx" presStyleLbl="revTx" presStyleIdx="3" presStyleCnt="5">
        <dgm:presLayoutVars>
          <dgm:chMax val="0"/>
          <dgm:chPref val="0"/>
        </dgm:presLayoutVars>
      </dgm:prSet>
      <dgm:spPr/>
    </dgm:pt>
    <dgm:pt modelId="{7A440693-6EDB-4AF1-9139-E088631FA206}" type="pres">
      <dgm:prSet presAssocID="{7AC750BA-6652-41E7-B47B-1AFF30591F69}" presName="sibTrans" presStyleCnt="0"/>
      <dgm:spPr/>
    </dgm:pt>
    <dgm:pt modelId="{46943889-AE60-44EB-89A1-E07FD77C857A}" type="pres">
      <dgm:prSet presAssocID="{8FC5A5E1-CB71-45D0-ACF9-A676CFC0BE06}" presName="compNode" presStyleCnt="0"/>
      <dgm:spPr/>
    </dgm:pt>
    <dgm:pt modelId="{B175856D-CC56-452D-8A1E-C80B94DF3236}" type="pres">
      <dgm:prSet presAssocID="{8FC5A5E1-CB71-45D0-ACF9-A676CFC0BE06}" presName="bgRect" presStyleLbl="bgShp" presStyleIdx="4" presStyleCnt="5"/>
      <dgm:spPr/>
    </dgm:pt>
    <dgm:pt modelId="{821F7298-5AE1-4944-B441-33CB046C3372}" type="pres">
      <dgm:prSet presAssocID="{8FC5A5E1-CB71-45D0-ACF9-A676CFC0BE0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A3EE39FA-419C-4599-9EA9-C7F225DA20D9}" type="pres">
      <dgm:prSet presAssocID="{8FC5A5E1-CB71-45D0-ACF9-A676CFC0BE06}" presName="spaceRect" presStyleCnt="0"/>
      <dgm:spPr/>
    </dgm:pt>
    <dgm:pt modelId="{758AF3EF-0FC0-4E65-9F14-B425E856D22B}" type="pres">
      <dgm:prSet presAssocID="{8FC5A5E1-CB71-45D0-ACF9-A676CFC0BE06}" presName="parTx" presStyleLbl="revTx" presStyleIdx="4" presStyleCnt="5">
        <dgm:presLayoutVars>
          <dgm:chMax val="0"/>
          <dgm:chPref val="0"/>
        </dgm:presLayoutVars>
      </dgm:prSet>
      <dgm:spPr/>
    </dgm:pt>
  </dgm:ptLst>
  <dgm:cxnLst>
    <dgm:cxn modelId="{2CD53113-07A6-4871-88CA-33BF6860B600}" type="presOf" srcId="{38DDB2A3-550E-4F4F-82C3-4B5C4B01890A}" destId="{3E70B98D-BB3C-4941-9278-7777CE4571AB}" srcOrd="0" destOrd="0" presId="urn:microsoft.com/office/officeart/2018/2/layout/IconVerticalSolidList"/>
    <dgm:cxn modelId="{631D7938-4E23-4B67-97D8-CF1863F1CF5A}" srcId="{7648636C-49F8-443D-9D36-329361304C2D}" destId="{38DDB2A3-550E-4F4F-82C3-4B5C4B01890A}" srcOrd="2" destOrd="0" parTransId="{71512DCA-B0B5-48B6-A9EF-410BB2B5B903}" sibTransId="{8046E3D2-96C6-4CF2-A8BB-E018746ABA1B}"/>
    <dgm:cxn modelId="{69022B76-4B0E-4BFC-8F2F-966E974DB77A}" type="presOf" srcId="{35519446-4AF4-410E-B214-4F6A5B92E2D5}" destId="{7B6B373E-0204-41FE-A087-F6082C473FFE}" srcOrd="0" destOrd="0" presId="urn:microsoft.com/office/officeart/2018/2/layout/IconVerticalSolidList"/>
    <dgm:cxn modelId="{2EF7767A-34F1-4CAE-807D-78101A3A8529}" srcId="{7648636C-49F8-443D-9D36-329361304C2D}" destId="{35519446-4AF4-410E-B214-4F6A5B92E2D5}" srcOrd="3" destOrd="0" parTransId="{65F02127-0C57-4E1E-9DD8-8C7E1286C048}" sibTransId="{7AC750BA-6652-41E7-B47B-1AFF30591F69}"/>
    <dgm:cxn modelId="{78A2B99E-21EB-4878-9B8C-4402BDF7B916}" srcId="{7648636C-49F8-443D-9D36-329361304C2D}" destId="{91C406FD-BD72-4983-AB94-7AAAE9C70376}" srcOrd="1" destOrd="0" parTransId="{28C94443-FFCB-4314-AC5C-BCAF644F01F2}" sibTransId="{B8C3BEE2-E6A2-4EE6-B3EC-A8CAE9BFCF4D}"/>
    <dgm:cxn modelId="{CA06C1A4-829B-40C1-B07A-E7A78947A7CC}" type="presOf" srcId="{8FC5A5E1-CB71-45D0-ACF9-A676CFC0BE06}" destId="{758AF3EF-0FC0-4E65-9F14-B425E856D22B}" srcOrd="0" destOrd="0" presId="urn:microsoft.com/office/officeart/2018/2/layout/IconVerticalSolidList"/>
    <dgm:cxn modelId="{719955D4-D78E-4C7D-A258-847A9B0B28D1}" type="presOf" srcId="{7648636C-49F8-443D-9D36-329361304C2D}" destId="{99E5681A-9222-4BCE-B99B-C8A9A939997E}" srcOrd="0" destOrd="0" presId="urn:microsoft.com/office/officeart/2018/2/layout/IconVerticalSolidList"/>
    <dgm:cxn modelId="{C1909DE4-875B-4FA1-B8B2-32B944746A67}" srcId="{7648636C-49F8-443D-9D36-329361304C2D}" destId="{8981CED4-5775-40F6-9109-C22C413F4EC7}" srcOrd="0" destOrd="0" parTransId="{5D0EC389-6A20-4C2D-B49D-B8ED205B9CF1}" sibTransId="{0AFB77FC-D22A-4995-B973-9A1EC569A307}"/>
    <dgm:cxn modelId="{3722C1E5-80F1-4560-8538-46C95018036B}" type="presOf" srcId="{8981CED4-5775-40F6-9109-C22C413F4EC7}" destId="{F6933F8F-DD01-46C2-A619-468F402B63EF}" srcOrd="0" destOrd="0" presId="urn:microsoft.com/office/officeart/2018/2/layout/IconVerticalSolidList"/>
    <dgm:cxn modelId="{C1BABAE6-0DA0-4224-ABB1-F133A63181E1}" type="presOf" srcId="{91C406FD-BD72-4983-AB94-7AAAE9C70376}" destId="{FF03BAAA-3C5B-4364-843E-3053A634C372}" srcOrd="0" destOrd="0" presId="urn:microsoft.com/office/officeart/2018/2/layout/IconVerticalSolidList"/>
    <dgm:cxn modelId="{A2E8F7FE-B28C-49B7-BA04-90A341875B29}" srcId="{7648636C-49F8-443D-9D36-329361304C2D}" destId="{8FC5A5E1-CB71-45D0-ACF9-A676CFC0BE06}" srcOrd="4" destOrd="0" parTransId="{AB7F8729-61A0-43E8-870F-F14058EB9292}" sibTransId="{119F1B68-097B-4022-A68C-E2958BB5B016}"/>
    <dgm:cxn modelId="{5C13809D-7B82-45FC-BB41-48B3EEC5A4D7}" type="presParOf" srcId="{99E5681A-9222-4BCE-B99B-C8A9A939997E}" destId="{DA8492F1-395D-496E-B1A2-70D7F2C83E78}" srcOrd="0" destOrd="0" presId="urn:microsoft.com/office/officeart/2018/2/layout/IconVerticalSolidList"/>
    <dgm:cxn modelId="{5432968A-4615-4B4C-AB4F-CDFB98E12E37}" type="presParOf" srcId="{DA8492F1-395D-496E-B1A2-70D7F2C83E78}" destId="{8843229C-0AE7-4AA4-B665-D6FE41979460}" srcOrd="0" destOrd="0" presId="urn:microsoft.com/office/officeart/2018/2/layout/IconVerticalSolidList"/>
    <dgm:cxn modelId="{999F369E-6C7B-4A2F-95BC-91CDFE444AC2}" type="presParOf" srcId="{DA8492F1-395D-496E-B1A2-70D7F2C83E78}" destId="{3B12CD98-D64F-46F7-9B41-2F61562C7E3C}" srcOrd="1" destOrd="0" presId="urn:microsoft.com/office/officeart/2018/2/layout/IconVerticalSolidList"/>
    <dgm:cxn modelId="{A8B97938-A278-4A1C-8DEA-97CF66851F7D}" type="presParOf" srcId="{DA8492F1-395D-496E-B1A2-70D7F2C83E78}" destId="{07A4D3AD-3C1B-43B0-98E4-6E74F2146E6B}" srcOrd="2" destOrd="0" presId="urn:microsoft.com/office/officeart/2018/2/layout/IconVerticalSolidList"/>
    <dgm:cxn modelId="{E9AEC60A-6D4E-4889-AACD-5CA1160B3FCE}" type="presParOf" srcId="{DA8492F1-395D-496E-B1A2-70D7F2C83E78}" destId="{F6933F8F-DD01-46C2-A619-468F402B63EF}" srcOrd="3" destOrd="0" presId="urn:microsoft.com/office/officeart/2018/2/layout/IconVerticalSolidList"/>
    <dgm:cxn modelId="{58CB87AC-4AAB-46D4-829A-3CE26505C9F3}" type="presParOf" srcId="{99E5681A-9222-4BCE-B99B-C8A9A939997E}" destId="{699F1B4F-AD2C-4EC7-939B-421982C88D52}" srcOrd="1" destOrd="0" presId="urn:microsoft.com/office/officeart/2018/2/layout/IconVerticalSolidList"/>
    <dgm:cxn modelId="{99DED84C-58C8-4F9A-B384-287EE11DBEE1}" type="presParOf" srcId="{99E5681A-9222-4BCE-B99B-C8A9A939997E}" destId="{C26D2D20-FFFC-4888-A3B3-B843944359DE}" srcOrd="2" destOrd="0" presId="urn:microsoft.com/office/officeart/2018/2/layout/IconVerticalSolidList"/>
    <dgm:cxn modelId="{04A1CFAD-E114-4475-9BF1-3FAD923A896A}" type="presParOf" srcId="{C26D2D20-FFFC-4888-A3B3-B843944359DE}" destId="{D31F9904-13A3-4FF6-8BCB-8C8B2EBDB088}" srcOrd="0" destOrd="0" presId="urn:microsoft.com/office/officeart/2018/2/layout/IconVerticalSolidList"/>
    <dgm:cxn modelId="{37882F21-25C8-45A7-A3F2-3F05D4484639}" type="presParOf" srcId="{C26D2D20-FFFC-4888-A3B3-B843944359DE}" destId="{45007666-95B2-4454-83A1-B32E9AE362C6}" srcOrd="1" destOrd="0" presId="urn:microsoft.com/office/officeart/2018/2/layout/IconVerticalSolidList"/>
    <dgm:cxn modelId="{C582A164-A0D5-4192-AF0B-BEF3AD42DD55}" type="presParOf" srcId="{C26D2D20-FFFC-4888-A3B3-B843944359DE}" destId="{37CE8619-BEF0-4294-BD17-C9AC4466D1D8}" srcOrd="2" destOrd="0" presId="urn:microsoft.com/office/officeart/2018/2/layout/IconVerticalSolidList"/>
    <dgm:cxn modelId="{C8BC8AE8-91CA-4B1D-9849-C11142D54594}" type="presParOf" srcId="{C26D2D20-FFFC-4888-A3B3-B843944359DE}" destId="{FF03BAAA-3C5B-4364-843E-3053A634C372}" srcOrd="3" destOrd="0" presId="urn:microsoft.com/office/officeart/2018/2/layout/IconVerticalSolidList"/>
    <dgm:cxn modelId="{ACD7E885-2840-4CFD-A721-0AEDA4EE40D6}" type="presParOf" srcId="{99E5681A-9222-4BCE-B99B-C8A9A939997E}" destId="{197B892C-6EFE-455B-A4A6-D973646741B6}" srcOrd="3" destOrd="0" presId="urn:microsoft.com/office/officeart/2018/2/layout/IconVerticalSolidList"/>
    <dgm:cxn modelId="{171FEEAD-2ECD-4CDD-AB7F-310AB1F84138}" type="presParOf" srcId="{99E5681A-9222-4BCE-B99B-C8A9A939997E}" destId="{24787ADF-9B21-4C2D-AEFB-FC2E81501F9E}" srcOrd="4" destOrd="0" presId="urn:microsoft.com/office/officeart/2018/2/layout/IconVerticalSolidList"/>
    <dgm:cxn modelId="{037F1E92-1150-4991-88CF-A4DB43479A0A}" type="presParOf" srcId="{24787ADF-9B21-4C2D-AEFB-FC2E81501F9E}" destId="{D69C0DE4-D94F-4F52-B2D6-F6AA0E13AA2C}" srcOrd="0" destOrd="0" presId="urn:microsoft.com/office/officeart/2018/2/layout/IconVerticalSolidList"/>
    <dgm:cxn modelId="{4B30822F-147D-478C-A8D9-B57EFCFBBD32}" type="presParOf" srcId="{24787ADF-9B21-4C2D-AEFB-FC2E81501F9E}" destId="{2D112627-5AF0-4208-ABF3-6F52C969C036}" srcOrd="1" destOrd="0" presId="urn:microsoft.com/office/officeart/2018/2/layout/IconVerticalSolidList"/>
    <dgm:cxn modelId="{62023262-A3B0-4837-B48C-20E1950DF8E9}" type="presParOf" srcId="{24787ADF-9B21-4C2D-AEFB-FC2E81501F9E}" destId="{EC1CD591-0D83-4D00-8885-7572DB659D34}" srcOrd="2" destOrd="0" presId="urn:microsoft.com/office/officeart/2018/2/layout/IconVerticalSolidList"/>
    <dgm:cxn modelId="{6EB7A450-0A0B-42F7-8DA2-62E32926E53B}" type="presParOf" srcId="{24787ADF-9B21-4C2D-AEFB-FC2E81501F9E}" destId="{3E70B98D-BB3C-4941-9278-7777CE4571AB}" srcOrd="3" destOrd="0" presId="urn:microsoft.com/office/officeart/2018/2/layout/IconVerticalSolidList"/>
    <dgm:cxn modelId="{98F88C24-087A-4DF2-934C-205102DB4F67}" type="presParOf" srcId="{99E5681A-9222-4BCE-B99B-C8A9A939997E}" destId="{F9298178-BA6E-4F4F-97DD-74F6E30862BB}" srcOrd="5" destOrd="0" presId="urn:microsoft.com/office/officeart/2018/2/layout/IconVerticalSolidList"/>
    <dgm:cxn modelId="{5A4E84FF-A016-4ED8-9CBE-F99176FAC34B}" type="presParOf" srcId="{99E5681A-9222-4BCE-B99B-C8A9A939997E}" destId="{96967044-3703-4242-912A-B25F469C1647}" srcOrd="6" destOrd="0" presId="urn:microsoft.com/office/officeart/2018/2/layout/IconVerticalSolidList"/>
    <dgm:cxn modelId="{6C32E529-D01C-45E7-9232-973F6F2BE42D}" type="presParOf" srcId="{96967044-3703-4242-912A-B25F469C1647}" destId="{855A7414-ECE6-453D-897B-84D7F3BD1D69}" srcOrd="0" destOrd="0" presId="urn:microsoft.com/office/officeart/2018/2/layout/IconVerticalSolidList"/>
    <dgm:cxn modelId="{0C46CABB-74B4-4610-B875-5B99AA3F889F}" type="presParOf" srcId="{96967044-3703-4242-912A-B25F469C1647}" destId="{E0E63DC7-AB37-48E5-BA45-46B850B3EA21}" srcOrd="1" destOrd="0" presId="urn:microsoft.com/office/officeart/2018/2/layout/IconVerticalSolidList"/>
    <dgm:cxn modelId="{AD453070-7520-4318-B65C-81F94AA88D1C}" type="presParOf" srcId="{96967044-3703-4242-912A-B25F469C1647}" destId="{709AB02B-6DA9-46D0-BB6F-D85A8C4B283F}" srcOrd="2" destOrd="0" presId="urn:microsoft.com/office/officeart/2018/2/layout/IconVerticalSolidList"/>
    <dgm:cxn modelId="{576C8C6B-8121-4B03-9FF6-A67EA9EE12AD}" type="presParOf" srcId="{96967044-3703-4242-912A-B25F469C1647}" destId="{7B6B373E-0204-41FE-A087-F6082C473FFE}" srcOrd="3" destOrd="0" presId="urn:microsoft.com/office/officeart/2018/2/layout/IconVerticalSolidList"/>
    <dgm:cxn modelId="{19CDF0C4-CEAA-4A4F-A89F-6FFB5A8251D1}" type="presParOf" srcId="{99E5681A-9222-4BCE-B99B-C8A9A939997E}" destId="{7A440693-6EDB-4AF1-9139-E088631FA206}" srcOrd="7" destOrd="0" presId="urn:microsoft.com/office/officeart/2018/2/layout/IconVerticalSolidList"/>
    <dgm:cxn modelId="{E23F5B41-6FB8-4C7D-BABE-AB576AD61893}" type="presParOf" srcId="{99E5681A-9222-4BCE-B99B-C8A9A939997E}" destId="{46943889-AE60-44EB-89A1-E07FD77C857A}" srcOrd="8" destOrd="0" presId="urn:microsoft.com/office/officeart/2018/2/layout/IconVerticalSolidList"/>
    <dgm:cxn modelId="{6F5F7B4C-F578-4B3F-8BE0-B9D869E2C684}" type="presParOf" srcId="{46943889-AE60-44EB-89A1-E07FD77C857A}" destId="{B175856D-CC56-452D-8A1E-C80B94DF3236}" srcOrd="0" destOrd="0" presId="urn:microsoft.com/office/officeart/2018/2/layout/IconVerticalSolidList"/>
    <dgm:cxn modelId="{434A007E-80FC-4497-B5D7-1B9D48B87F2B}" type="presParOf" srcId="{46943889-AE60-44EB-89A1-E07FD77C857A}" destId="{821F7298-5AE1-4944-B441-33CB046C3372}" srcOrd="1" destOrd="0" presId="urn:microsoft.com/office/officeart/2018/2/layout/IconVerticalSolidList"/>
    <dgm:cxn modelId="{AD864E15-21A0-4A8A-A35A-4C2E7F75495B}" type="presParOf" srcId="{46943889-AE60-44EB-89A1-E07FD77C857A}" destId="{A3EE39FA-419C-4599-9EA9-C7F225DA20D9}" srcOrd="2" destOrd="0" presId="urn:microsoft.com/office/officeart/2018/2/layout/IconVerticalSolidList"/>
    <dgm:cxn modelId="{EDF2B357-64A6-495B-B7CA-F3EEBD5FDFC6}" type="presParOf" srcId="{46943889-AE60-44EB-89A1-E07FD77C857A}" destId="{758AF3EF-0FC0-4E65-9F14-B425E856D22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CB38F2-84F0-4568-949B-01FF160EE107}">
      <dsp:nvSpPr>
        <dsp:cNvPr id="0" name=""/>
        <dsp:cNvSpPr/>
      </dsp:nvSpPr>
      <dsp:spPr>
        <a:xfrm>
          <a:off x="0" y="644"/>
          <a:ext cx="6151562" cy="15073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8EFA80-7675-4CD4-9F37-7E9B9B52EC69}">
      <dsp:nvSpPr>
        <dsp:cNvPr id="0" name=""/>
        <dsp:cNvSpPr/>
      </dsp:nvSpPr>
      <dsp:spPr>
        <a:xfrm>
          <a:off x="455959" y="339787"/>
          <a:ext cx="829016" cy="8290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2EBE49-0371-4AEB-9F0C-A3BF91A88B5E}">
      <dsp:nvSpPr>
        <dsp:cNvPr id="0" name=""/>
        <dsp:cNvSpPr/>
      </dsp:nvSpPr>
      <dsp:spPr>
        <a:xfrm>
          <a:off x="1740935" y="644"/>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755650">
            <a:lnSpc>
              <a:spcPct val="100000"/>
            </a:lnSpc>
            <a:spcBef>
              <a:spcPct val="0"/>
            </a:spcBef>
            <a:spcAft>
              <a:spcPct val="35000"/>
            </a:spcAft>
            <a:buNone/>
          </a:pPr>
          <a:r>
            <a:rPr lang="en-IN" sz="1700" b="1" kern="1200"/>
            <a:t>Business personnel </a:t>
          </a:r>
          <a:r>
            <a:rPr lang="en-IN" sz="1700" kern="1200"/>
            <a:t>who wants to start a new Chinese restaurant and wants to identify the areas where the business will thrive the most targeting the Asian/Chinese crowd</a:t>
          </a:r>
          <a:endParaRPr lang="en-US" sz="1700" kern="1200"/>
        </a:p>
      </dsp:txBody>
      <dsp:txXfrm>
        <a:off x="1740935" y="644"/>
        <a:ext cx="4410627" cy="1507303"/>
      </dsp:txXfrm>
    </dsp:sp>
    <dsp:sp modelId="{7E399ADE-C63B-4C39-A336-B67DD1A2A7AB}">
      <dsp:nvSpPr>
        <dsp:cNvPr id="0" name=""/>
        <dsp:cNvSpPr/>
      </dsp:nvSpPr>
      <dsp:spPr>
        <a:xfrm>
          <a:off x="0" y="1884773"/>
          <a:ext cx="6151562" cy="15073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89C501-39AB-4750-8DE8-C98956BF7C7F}">
      <dsp:nvSpPr>
        <dsp:cNvPr id="0" name=""/>
        <dsp:cNvSpPr/>
      </dsp:nvSpPr>
      <dsp:spPr>
        <a:xfrm>
          <a:off x="455959" y="2223916"/>
          <a:ext cx="829016" cy="8290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B47C25-BE1F-4C9A-8B86-B58D413AC83E}">
      <dsp:nvSpPr>
        <dsp:cNvPr id="0" name=""/>
        <dsp:cNvSpPr/>
      </dsp:nvSpPr>
      <dsp:spPr>
        <a:xfrm>
          <a:off x="1740935" y="1884773"/>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755650">
            <a:lnSpc>
              <a:spcPct val="100000"/>
            </a:lnSpc>
            <a:spcBef>
              <a:spcPct val="0"/>
            </a:spcBef>
            <a:spcAft>
              <a:spcPct val="35000"/>
            </a:spcAft>
            <a:buNone/>
          </a:pPr>
          <a:r>
            <a:rPr lang="en-IN" sz="1700" kern="1200"/>
            <a:t>A </a:t>
          </a:r>
          <a:r>
            <a:rPr lang="en-IN" sz="1700" b="1" kern="1200"/>
            <a:t>Data Analyst </a:t>
          </a:r>
          <a:r>
            <a:rPr lang="en-IN" sz="1700" kern="1200"/>
            <a:t>or </a:t>
          </a:r>
          <a:r>
            <a:rPr lang="en-IN" sz="1700" b="1" kern="1200"/>
            <a:t>Data Scientist </a:t>
          </a:r>
          <a:r>
            <a:rPr lang="en-IN" sz="1700" kern="1200"/>
            <a:t>who wants to practice real world business problems and identify solutions based on statistical, exploratory and visual analytics.</a:t>
          </a:r>
          <a:endParaRPr lang="en-US" sz="1700" kern="1200"/>
        </a:p>
      </dsp:txBody>
      <dsp:txXfrm>
        <a:off x="1740935" y="1884773"/>
        <a:ext cx="4410627" cy="1507303"/>
      </dsp:txXfrm>
    </dsp:sp>
    <dsp:sp modelId="{D1961DC1-3921-4492-A2F5-FB08262782E7}">
      <dsp:nvSpPr>
        <dsp:cNvPr id="0" name=""/>
        <dsp:cNvSpPr/>
      </dsp:nvSpPr>
      <dsp:spPr>
        <a:xfrm>
          <a:off x="0" y="3768902"/>
          <a:ext cx="6151562" cy="15073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E9C5EF-538B-413D-ABC4-A57CE07FE500}">
      <dsp:nvSpPr>
        <dsp:cNvPr id="0" name=""/>
        <dsp:cNvSpPr/>
      </dsp:nvSpPr>
      <dsp:spPr>
        <a:xfrm>
          <a:off x="455959" y="4108045"/>
          <a:ext cx="829016" cy="8290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02108A-B4E4-4B72-988C-E1D31A6F7278}">
      <dsp:nvSpPr>
        <dsp:cNvPr id="0" name=""/>
        <dsp:cNvSpPr/>
      </dsp:nvSpPr>
      <dsp:spPr>
        <a:xfrm>
          <a:off x="1740935" y="3768902"/>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755650">
            <a:lnSpc>
              <a:spcPct val="100000"/>
            </a:lnSpc>
            <a:spcBef>
              <a:spcPct val="0"/>
            </a:spcBef>
            <a:spcAft>
              <a:spcPct val="35000"/>
            </a:spcAft>
            <a:buNone/>
          </a:pPr>
          <a:r>
            <a:rPr lang="en-IN" sz="1700" kern="1200" dirty="0"/>
            <a:t>A </a:t>
          </a:r>
          <a:r>
            <a:rPr lang="en-IN" sz="1700" b="1" kern="1200" dirty="0"/>
            <a:t>restaurant chain owner </a:t>
          </a:r>
          <a:r>
            <a:rPr lang="en-IN" sz="1700" kern="1200" dirty="0"/>
            <a:t>who wants to expand his business in various areas of Toronto attracting more crowd and increasing the revenue of his business.</a:t>
          </a:r>
          <a:endParaRPr lang="en-US" sz="1700" kern="1200" dirty="0"/>
        </a:p>
      </dsp:txBody>
      <dsp:txXfrm>
        <a:off x="1740935" y="3768902"/>
        <a:ext cx="4410627" cy="15073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397A0-7A88-4882-AE59-B684B03A9504}">
      <dsp:nvSpPr>
        <dsp:cNvPr id="0" name=""/>
        <dsp:cNvSpPr/>
      </dsp:nvSpPr>
      <dsp:spPr>
        <a:xfrm>
          <a:off x="2877" y="1880331"/>
          <a:ext cx="2333873" cy="1166936"/>
        </a:xfrm>
        <a:prstGeom prst="roundRect">
          <a:avLst>
            <a:gd name="adj" fmla="val 1000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The following sources were used in this project</a:t>
          </a:r>
        </a:p>
      </dsp:txBody>
      <dsp:txXfrm>
        <a:off x="37055" y="1914509"/>
        <a:ext cx="2265517" cy="1098580"/>
      </dsp:txXfrm>
    </dsp:sp>
    <dsp:sp modelId="{6D8CF423-AD4C-4EEF-96B1-1666AB0E2E21}">
      <dsp:nvSpPr>
        <dsp:cNvPr id="0" name=""/>
        <dsp:cNvSpPr/>
      </dsp:nvSpPr>
      <dsp:spPr>
        <a:xfrm rot="18289469">
          <a:off x="1986148" y="1771498"/>
          <a:ext cx="1634752" cy="42626"/>
        </a:xfrm>
        <a:custGeom>
          <a:avLst/>
          <a:gdLst/>
          <a:ahLst/>
          <a:cxnLst/>
          <a:rect l="0" t="0" r="0" b="0"/>
          <a:pathLst>
            <a:path>
              <a:moveTo>
                <a:pt x="0" y="21313"/>
              </a:moveTo>
              <a:lnTo>
                <a:pt x="1634752" y="21313"/>
              </a:lnTo>
            </a:path>
          </a:pathLst>
        </a:custGeom>
        <a:noFill/>
        <a:ln w="635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762656" y="1751942"/>
        <a:ext cx="81737" cy="81737"/>
      </dsp:txXfrm>
    </dsp:sp>
    <dsp:sp modelId="{F399FE35-817F-48A0-9D98-630C31C632F1}">
      <dsp:nvSpPr>
        <dsp:cNvPr id="0" name=""/>
        <dsp:cNvSpPr/>
      </dsp:nvSpPr>
      <dsp:spPr>
        <a:xfrm>
          <a:off x="3270299" y="538354"/>
          <a:ext cx="2333873" cy="1166936"/>
        </a:xfrm>
        <a:prstGeom prst="roundRect">
          <a:avLst>
            <a:gd name="adj" fmla="val 10000"/>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Wikipedia (for Toronto demographics and population information)</a:t>
          </a:r>
        </a:p>
      </dsp:txBody>
      <dsp:txXfrm>
        <a:off x="3304477" y="572532"/>
        <a:ext cx="2265517" cy="1098580"/>
      </dsp:txXfrm>
    </dsp:sp>
    <dsp:sp modelId="{4112FA50-D50D-4F6A-9E74-A383676AD2E5}">
      <dsp:nvSpPr>
        <dsp:cNvPr id="0" name=""/>
        <dsp:cNvSpPr/>
      </dsp:nvSpPr>
      <dsp:spPr>
        <a:xfrm>
          <a:off x="2336750" y="2442486"/>
          <a:ext cx="933549" cy="42626"/>
        </a:xfrm>
        <a:custGeom>
          <a:avLst/>
          <a:gdLst/>
          <a:ahLst/>
          <a:cxnLst/>
          <a:rect l="0" t="0" r="0" b="0"/>
          <a:pathLst>
            <a:path>
              <a:moveTo>
                <a:pt x="0" y="21313"/>
              </a:moveTo>
              <a:lnTo>
                <a:pt x="933549" y="21313"/>
              </a:lnTo>
            </a:path>
          </a:pathLst>
        </a:custGeom>
        <a:noFill/>
        <a:ln w="635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80186" y="2440461"/>
        <a:ext cx="46677" cy="46677"/>
      </dsp:txXfrm>
    </dsp:sp>
    <dsp:sp modelId="{3D06AC9F-6351-4649-9141-CDDE8DE6141B}">
      <dsp:nvSpPr>
        <dsp:cNvPr id="0" name=""/>
        <dsp:cNvSpPr/>
      </dsp:nvSpPr>
      <dsp:spPr>
        <a:xfrm>
          <a:off x="3270299" y="1880331"/>
          <a:ext cx="2333873" cy="1166936"/>
        </a:xfrm>
        <a:prstGeom prst="roundRect">
          <a:avLst>
            <a:gd name="adj" fmla="val 10000"/>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ArcGIS (for extracting coordinates for postal codes)</a:t>
          </a:r>
        </a:p>
      </dsp:txBody>
      <dsp:txXfrm>
        <a:off x="3304477" y="1914509"/>
        <a:ext cx="2265517" cy="1098580"/>
      </dsp:txXfrm>
    </dsp:sp>
    <dsp:sp modelId="{A4D05AE3-93D3-419D-B4B0-2072E6D8CC18}">
      <dsp:nvSpPr>
        <dsp:cNvPr id="0" name=""/>
        <dsp:cNvSpPr/>
      </dsp:nvSpPr>
      <dsp:spPr>
        <a:xfrm rot="3310531">
          <a:off x="1986148" y="3113475"/>
          <a:ext cx="1634752" cy="42626"/>
        </a:xfrm>
        <a:custGeom>
          <a:avLst/>
          <a:gdLst/>
          <a:ahLst/>
          <a:cxnLst/>
          <a:rect l="0" t="0" r="0" b="0"/>
          <a:pathLst>
            <a:path>
              <a:moveTo>
                <a:pt x="0" y="21313"/>
              </a:moveTo>
              <a:lnTo>
                <a:pt x="1634752" y="21313"/>
              </a:lnTo>
            </a:path>
          </a:pathLst>
        </a:custGeom>
        <a:noFill/>
        <a:ln w="635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762656" y="3093919"/>
        <a:ext cx="81737" cy="81737"/>
      </dsp:txXfrm>
    </dsp:sp>
    <dsp:sp modelId="{824A8B72-3290-4FBF-AA34-09D1BCA8D28B}">
      <dsp:nvSpPr>
        <dsp:cNvPr id="0" name=""/>
        <dsp:cNvSpPr/>
      </dsp:nvSpPr>
      <dsp:spPr>
        <a:xfrm>
          <a:off x="3270299" y="3222308"/>
          <a:ext cx="2333873" cy="1166936"/>
        </a:xfrm>
        <a:prstGeom prst="roundRect">
          <a:avLst>
            <a:gd name="adj" fmla="val 10000"/>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Foursquare (for venue information data and location)</a:t>
          </a:r>
        </a:p>
      </dsp:txBody>
      <dsp:txXfrm>
        <a:off x="3304477" y="3256486"/>
        <a:ext cx="2265517" cy="10985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3229C-0AE7-4AA4-B665-D6FE41979460}">
      <dsp:nvSpPr>
        <dsp:cNvPr id="0" name=""/>
        <dsp:cNvSpPr/>
      </dsp:nvSpPr>
      <dsp:spPr>
        <a:xfrm>
          <a:off x="0" y="4665"/>
          <a:ext cx="6151562" cy="99380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12CD98-D64F-46F7-9B41-2F61562C7E3C}">
      <dsp:nvSpPr>
        <dsp:cNvPr id="0" name=""/>
        <dsp:cNvSpPr/>
      </dsp:nvSpPr>
      <dsp:spPr>
        <a:xfrm>
          <a:off x="300626" y="228272"/>
          <a:ext cx="546593" cy="546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933F8F-DD01-46C2-A619-468F402B63EF}">
      <dsp:nvSpPr>
        <dsp:cNvPr id="0" name=""/>
        <dsp:cNvSpPr/>
      </dsp:nvSpPr>
      <dsp:spPr>
        <a:xfrm>
          <a:off x="1147847" y="4665"/>
          <a:ext cx="5003715" cy="993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78" tIns="105178" rIns="105178" bIns="105178" numCol="1" spcCol="1270" anchor="ctr" anchorCtr="0">
          <a:noAutofit/>
        </a:bodyPr>
        <a:lstStyle/>
        <a:p>
          <a:pPr marL="0" lvl="0" indent="0" algn="l" defTabSz="800100">
            <a:lnSpc>
              <a:spcPct val="90000"/>
            </a:lnSpc>
            <a:spcBef>
              <a:spcPct val="0"/>
            </a:spcBef>
            <a:spcAft>
              <a:spcPct val="35000"/>
            </a:spcAft>
            <a:buNone/>
          </a:pPr>
          <a:r>
            <a:rPr lang="en-IN" sz="1800" kern="1200"/>
            <a:t>We started with a business problem in our minds and step by step, followed the procedure which the real Data Scientists follow.</a:t>
          </a:r>
          <a:endParaRPr lang="en-US" sz="1800" kern="1200"/>
        </a:p>
      </dsp:txBody>
      <dsp:txXfrm>
        <a:off x="1147847" y="4665"/>
        <a:ext cx="5003715" cy="993807"/>
      </dsp:txXfrm>
    </dsp:sp>
    <dsp:sp modelId="{D31F9904-13A3-4FF6-8BCB-8C8B2EBDB088}">
      <dsp:nvSpPr>
        <dsp:cNvPr id="0" name=""/>
        <dsp:cNvSpPr/>
      </dsp:nvSpPr>
      <dsp:spPr>
        <a:xfrm>
          <a:off x="0" y="1246924"/>
          <a:ext cx="6151562" cy="99380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007666-95B2-4454-83A1-B32E9AE362C6}">
      <dsp:nvSpPr>
        <dsp:cNvPr id="0" name=""/>
        <dsp:cNvSpPr/>
      </dsp:nvSpPr>
      <dsp:spPr>
        <a:xfrm>
          <a:off x="300626" y="1470531"/>
          <a:ext cx="546593" cy="546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03BAAA-3C5B-4364-843E-3053A634C372}">
      <dsp:nvSpPr>
        <dsp:cNvPr id="0" name=""/>
        <dsp:cNvSpPr/>
      </dsp:nvSpPr>
      <dsp:spPr>
        <a:xfrm>
          <a:off x="1147847" y="1246924"/>
          <a:ext cx="5003715" cy="993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78" tIns="105178" rIns="105178" bIns="105178" numCol="1" spcCol="1270" anchor="ctr" anchorCtr="0">
          <a:noAutofit/>
        </a:bodyPr>
        <a:lstStyle/>
        <a:p>
          <a:pPr marL="0" lvl="0" indent="0" algn="l" defTabSz="800100">
            <a:lnSpc>
              <a:spcPct val="90000"/>
            </a:lnSpc>
            <a:spcBef>
              <a:spcPct val="0"/>
            </a:spcBef>
            <a:spcAft>
              <a:spcPct val="35000"/>
            </a:spcAft>
            <a:buNone/>
          </a:pPr>
          <a:r>
            <a:rPr lang="en-IN" sz="1800" kern="1200"/>
            <a:t>We came through a lot of Python libraries which made our process easier to fetch, visualize, manipulate and analyse the data.</a:t>
          </a:r>
          <a:endParaRPr lang="en-US" sz="1800" kern="1200"/>
        </a:p>
      </dsp:txBody>
      <dsp:txXfrm>
        <a:off x="1147847" y="1246924"/>
        <a:ext cx="5003715" cy="993807"/>
      </dsp:txXfrm>
    </dsp:sp>
    <dsp:sp modelId="{D69C0DE4-D94F-4F52-B2D6-F6AA0E13AA2C}">
      <dsp:nvSpPr>
        <dsp:cNvPr id="0" name=""/>
        <dsp:cNvSpPr/>
      </dsp:nvSpPr>
      <dsp:spPr>
        <a:xfrm>
          <a:off x="0" y="2489183"/>
          <a:ext cx="6151562" cy="99380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112627-5AF0-4208-ABF3-6F52C969C036}">
      <dsp:nvSpPr>
        <dsp:cNvPr id="0" name=""/>
        <dsp:cNvSpPr/>
      </dsp:nvSpPr>
      <dsp:spPr>
        <a:xfrm>
          <a:off x="300626" y="2712790"/>
          <a:ext cx="546593" cy="546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70B98D-BB3C-4941-9278-7777CE4571AB}">
      <dsp:nvSpPr>
        <dsp:cNvPr id="0" name=""/>
        <dsp:cNvSpPr/>
      </dsp:nvSpPr>
      <dsp:spPr>
        <a:xfrm>
          <a:off x="1147847" y="2489183"/>
          <a:ext cx="5003715" cy="993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78" tIns="105178" rIns="105178" bIns="105178" numCol="1" spcCol="1270" anchor="ctr" anchorCtr="0">
          <a:noAutofit/>
        </a:bodyPr>
        <a:lstStyle/>
        <a:p>
          <a:pPr marL="0" lvl="0" indent="0" algn="l" defTabSz="800100">
            <a:lnSpc>
              <a:spcPct val="90000"/>
            </a:lnSpc>
            <a:spcBef>
              <a:spcPct val="0"/>
            </a:spcBef>
            <a:spcAft>
              <a:spcPct val="35000"/>
            </a:spcAft>
            <a:buNone/>
          </a:pPr>
          <a:r>
            <a:rPr lang="en-IN" sz="1800" kern="1200"/>
            <a:t>There were some areas which need improvement and could end up in better results if provided with proper data sources and more time in hand. </a:t>
          </a:r>
          <a:endParaRPr lang="en-US" sz="1800" kern="1200"/>
        </a:p>
      </dsp:txBody>
      <dsp:txXfrm>
        <a:off x="1147847" y="2489183"/>
        <a:ext cx="5003715" cy="993807"/>
      </dsp:txXfrm>
    </dsp:sp>
    <dsp:sp modelId="{855A7414-ECE6-453D-897B-84D7F3BD1D69}">
      <dsp:nvSpPr>
        <dsp:cNvPr id="0" name=""/>
        <dsp:cNvSpPr/>
      </dsp:nvSpPr>
      <dsp:spPr>
        <a:xfrm>
          <a:off x="0" y="3731442"/>
          <a:ext cx="6151562" cy="99380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E63DC7-AB37-48E5-BA45-46B850B3EA21}">
      <dsp:nvSpPr>
        <dsp:cNvPr id="0" name=""/>
        <dsp:cNvSpPr/>
      </dsp:nvSpPr>
      <dsp:spPr>
        <a:xfrm>
          <a:off x="300626" y="3955049"/>
          <a:ext cx="546593" cy="5465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6B373E-0204-41FE-A087-F6082C473FFE}">
      <dsp:nvSpPr>
        <dsp:cNvPr id="0" name=""/>
        <dsp:cNvSpPr/>
      </dsp:nvSpPr>
      <dsp:spPr>
        <a:xfrm>
          <a:off x="1147847" y="3731442"/>
          <a:ext cx="5003715" cy="993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78" tIns="105178" rIns="105178" bIns="105178" numCol="1" spcCol="1270" anchor="ctr" anchorCtr="0">
          <a:noAutofit/>
        </a:bodyPr>
        <a:lstStyle/>
        <a:p>
          <a:pPr marL="0" lvl="0" indent="0" algn="l" defTabSz="800100">
            <a:lnSpc>
              <a:spcPct val="90000"/>
            </a:lnSpc>
            <a:spcBef>
              <a:spcPct val="0"/>
            </a:spcBef>
            <a:spcAft>
              <a:spcPct val="35000"/>
            </a:spcAft>
            <a:buNone/>
          </a:pPr>
          <a:r>
            <a:rPr lang="en-US" sz="1800" kern="1200"/>
            <a:t>More machine learning techniques could be used to get better results after comparisons.</a:t>
          </a:r>
        </a:p>
      </dsp:txBody>
      <dsp:txXfrm>
        <a:off x="1147847" y="3731442"/>
        <a:ext cx="5003715" cy="993807"/>
      </dsp:txXfrm>
    </dsp:sp>
    <dsp:sp modelId="{B175856D-CC56-452D-8A1E-C80B94DF3236}">
      <dsp:nvSpPr>
        <dsp:cNvPr id="0" name=""/>
        <dsp:cNvSpPr/>
      </dsp:nvSpPr>
      <dsp:spPr>
        <a:xfrm>
          <a:off x="0" y="4973701"/>
          <a:ext cx="6151562" cy="99380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F7298-5AE1-4944-B441-33CB046C3372}">
      <dsp:nvSpPr>
        <dsp:cNvPr id="0" name=""/>
        <dsp:cNvSpPr/>
      </dsp:nvSpPr>
      <dsp:spPr>
        <a:xfrm>
          <a:off x="300626" y="5197308"/>
          <a:ext cx="546593" cy="54659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8AF3EF-0FC0-4E65-9F14-B425E856D22B}">
      <dsp:nvSpPr>
        <dsp:cNvPr id="0" name=""/>
        <dsp:cNvSpPr/>
      </dsp:nvSpPr>
      <dsp:spPr>
        <a:xfrm>
          <a:off x="1147847" y="4973701"/>
          <a:ext cx="5003715" cy="993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78" tIns="105178" rIns="105178" bIns="105178" numCol="1" spcCol="1270" anchor="ctr" anchorCtr="0">
          <a:noAutofit/>
        </a:bodyPr>
        <a:lstStyle/>
        <a:p>
          <a:pPr marL="0" lvl="0" indent="0" algn="l" defTabSz="800100">
            <a:lnSpc>
              <a:spcPct val="90000"/>
            </a:lnSpc>
            <a:spcBef>
              <a:spcPct val="0"/>
            </a:spcBef>
            <a:spcAft>
              <a:spcPct val="35000"/>
            </a:spcAft>
            <a:buNone/>
          </a:pPr>
          <a:r>
            <a:rPr lang="en-US" sz="1800" kern="1200" dirty="0"/>
            <a:t>All in all, this project was fun and interesting.  Now, I would at least have an idea if someone asks me for an advice on starting a new business.</a:t>
          </a:r>
        </a:p>
      </dsp:txBody>
      <dsp:txXfrm>
        <a:off x="1147847" y="4973701"/>
        <a:ext cx="5003715" cy="9938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2/25/2020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2/25/2020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2/25/2020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2/25/2020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FB052-1CAB-CE47-BABC-37C035795F64}"/>
              </a:ext>
            </a:extLst>
          </p:cNvPr>
          <p:cNvSpPr>
            <a:spLocks noGrp="1"/>
          </p:cNvSpPr>
          <p:nvPr>
            <p:ph type="ctrTitle"/>
          </p:nvPr>
        </p:nvSpPr>
        <p:spPr>
          <a:xfrm>
            <a:off x="5498590" y="988741"/>
            <a:ext cx="5888754" cy="4880518"/>
          </a:xfrm>
          <a:noFill/>
          <a:ln>
            <a:noFill/>
          </a:ln>
        </p:spPr>
        <p:txBody>
          <a:bodyPr wrap="square">
            <a:normAutofit/>
          </a:bodyPr>
          <a:lstStyle/>
          <a:p>
            <a:pPr algn="l"/>
            <a:r>
              <a:rPr lang="en-US" sz="4400">
                <a:solidFill>
                  <a:schemeClr val="tx1"/>
                </a:solidFill>
              </a:rPr>
              <a:t>Exploring Toronto to find best places to start a Chinese restaurant business </a:t>
            </a:r>
          </a:p>
        </p:txBody>
      </p:sp>
      <p:sp>
        <p:nvSpPr>
          <p:cNvPr id="8" name="Rectangle 7">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88664E9-1DAA-6D40-86A7-45FC3E627DA3}"/>
              </a:ext>
            </a:extLst>
          </p:cNvPr>
          <p:cNvSpPr>
            <a:spLocks noGrp="1"/>
          </p:cNvSpPr>
          <p:nvPr>
            <p:ph type="subTitle" idx="1"/>
          </p:nvPr>
        </p:nvSpPr>
        <p:spPr>
          <a:xfrm>
            <a:off x="1867700" y="357188"/>
            <a:ext cx="2357553" cy="6115050"/>
          </a:xfrm>
        </p:spPr>
        <p:txBody>
          <a:bodyPr anchor="ctr">
            <a:normAutofit/>
          </a:bodyPr>
          <a:lstStyle/>
          <a:p>
            <a:r>
              <a:rPr lang="en-US" dirty="0">
                <a:solidFill>
                  <a:srgbClr val="FFFFFF"/>
                </a:solidFill>
              </a:rPr>
              <a:t>IBM Applied Data Science Capstone Project</a:t>
            </a:r>
          </a:p>
          <a:p>
            <a:r>
              <a:rPr lang="en-US" dirty="0">
                <a:solidFill>
                  <a:srgbClr val="FFFFFF"/>
                </a:solidFill>
              </a:rPr>
              <a:t>February 2020</a:t>
            </a:r>
          </a:p>
        </p:txBody>
      </p:sp>
      <p:sp>
        <p:nvSpPr>
          <p:cNvPr id="6" name="Subtitle 2">
            <a:extLst>
              <a:ext uri="{FF2B5EF4-FFF2-40B4-BE49-F238E27FC236}">
                <a16:creationId xmlns:a16="http://schemas.microsoft.com/office/drawing/2014/main" id="{4B7E68DB-BC1C-4BF6-A646-64422EED447B}"/>
              </a:ext>
            </a:extLst>
          </p:cNvPr>
          <p:cNvSpPr txBox="1">
            <a:spLocks/>
          </p:cNvSpPr>
          <p:nvPr/>
        </p:nvSpPr>
        <p:spPr>
          <a:xfrm>
            <a:off x="10033990" y="6117432"/>
            <a:ext cx="2706708" cy="709612"/>
          </a:xfrm>
          <a:prstGeom prst="rect">
            <a:avLst/>
          </a:prstGeom>
          <a:noFill/>
        </p:spPr>
        <p:txBody>
          <a:bodyPr vert="horz" lIns="91440" tIns="45720" rIns="91440" bIns="45720" rtlCol="0" anchor="ctr">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dirty="0">
                <a:solidFill>
                  <a:srgbClr val="FFFFFF"/>
                </a:solidFill>
              </a:rPr>
              <a:t>Vinay</a:t>
            </a:r>
          </a:p>
        </p:txBody>
      </p:sp>
    </p:spTree>
    <p:extLst>
      <p:ext uri="{BB962C8B-B14F-4D97-AF65-F5344CB8AC3E}">
        <p14:creationId xmlns:p14="http://schemas.microsoft.com/office/powerpoint/2010/main" val="87935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E5052D-0459-7C4F-AD3A-E6689D46C573}"/>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sz="2800">
                <a:solidFill>
                  <a:schemeClr val="bg1"/>
                </a:solidFill>
              </a:rPr>
              <a:t>K-Means Clustering</a:t>
            </a:r>
          </a:p>
        </p:txBody>
      </p:sp>
      <p:sp>
        <p:nvSpPr>
          <p:cNvPr id="4" name="Text Placeholder 3">
            <a:extLst>
              <a:ext uri="{FF2B5EF4-FFF2-40B4-BE49-F238E27FC236}">
                <a16:creationId xmlns:a16="http://schemas.microsoft.com/office/drawing/2014/main" id="{198FC6E8-9B6F-C747-AADE-2BFD66A9289E}"/>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marL="457200" indent="-228600" algn="l">
              <a:buFont typeface="Arial" panose="020B0604020202020204" pitchFamily="34" charset="0"/>
              <a:buChar char="•"/>
            </a:pPr>
            <a:r>
              <a:rPr lang="en-US" dirty="0">
                <a:solidFill>
                  <a:schemeClr val="bg1"/>
                </a:solidFill>
              </a:rPr>
              <a:t>Next, we cluster our data using K-Means clustering technique with 7 clusters. </a:t>
            </a:r>
          </a:p>
          <a:p>
            <a:pPr marL="457200" indent="-228600" algn="l">
              <a:buFont typeface="Arial" panose="020B0604020202020204" pitchFamily="34" charset="0"/>
              <a:buChar char="•"/>
            </a:pPr>
            <a:r>
              <a:rPr lang="en-US" dirty="0">
                <a:solidFill>
                  <a:schemeClr val="bg1"/>
                </a:solidFill>
              </a:rPr>
              <a:t>This method will cluster our data based on similarities between their features. </a:t>
            </a:r>
          </a:p>
          <a:p>
            <a:pPr marL="457200" indent="-228600" algn="l">
              <a:buFont typeface="Arial" panose="020B0604020202020204" pitchFamily="34" charset="0"/>
              <a:buChar char="•"/>
            </a:pPr>
            <a:r>
              <a:rPr lang="en-US" dirty="0">
                <a:solidFill>
                  <a:schemeClr val="bg1"/>
                </a:solidFill>
              </a:rPr>
              <a:t>In the image, we see our neighborhoods distributed in 7 different clusters. The points in each cluster can be identified by their cluster colors.</a:t>
            </a:r>
          </a:p>
          <a:p>
            <a:pPr indent="-228600" algn="l">
              <a:buFont typeface="Arial" panose="020B0604020202020204" pitchFamily="34" charset="0"/>
              <a:buChar char="•"/>
            </a:pPr>
            <a:endParaRPr lang="en-US" dirty="0">
              <a:solidFill>
                <a:schemeClr val="bg1"/>
              </a:solidFill>
            </a:endParaRPr>
          </a:p>
        </p:txBody>
      </p:sp>
      <p:pic>
        <p:nvPicPr>
          <p:cNvPr id="3" name="Picture 2">
            <a:extLst>
              <a:ext uri="{FF2B5EF4-FFF2-40B4-BE49-F238E27FC236}">
                <a16:creationId xmlns:a16="http://schemas.microsoft.com/office/drawing/2014/main" id="{FA360820-52D5-4856-AAAC-E67F3F6B8EC5}"/>
              </a:ext>
            </a:extLst>
          </p:cNvPr>
          <p:cNvPicPr>
            <a:picLocks noChangeAspect="1"/>
          </p:cNvPicPr>
          <p:nvPr/>
        </p:nvPicPr>
        <p:blipFill>
          <a:blip r:embed="rId2"/>
          <a:stretch>
            <a:fillRect/>
          </a:stretch>
        </p:blipFill>
        <p:spPr>
          <a:xfrm>
            <a:off x="4681903" y="0"/>
            <a:ext cx="7510096" cy="6858000"/>
          </a:xfrm>
          <a:prstGeom prst="rect">
            <a:avLst/>
          </a:prstGeom>
        </p:spPr>
      </p:pic>
    </p:spTree>
    <p:extLst>
      <p:ext uri="{BB962C8B-B14F-4D97-AF65-F5344CB8AC3E}">
        <p14:creationId xmlns:p14="http://schemas.microsoft.com/office/powerpoint/2010/main" val="2708333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D1E5E-E88A-D640-B066-17444E448C2E}"/>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sz="2400" dirty="0">
                <a:solidFill>
                  <a:schemeClr val="bg1"/>
                </a:solidFill>
              </a:rPr>
              <a:t>Analyzing the results</a:t>
            </a:r>
          </a:p>
        </p:txBody>
      </p:sp>
      <p:sp>
        <p:nvSpPr>
          <p:cNvPr id="4" name="Text Placeholder 3">
            <a:extLst>
              <a:ext uri="{FF2B5EF4-FFF2-40B4-BE49-F238E27FC236}">
                <a16:creationId xmlns:a16="http://schemas.microsoft.com/office/drawing/2014/main" id="{A29108D4-7A84-574B-B743-0212D74D4287}"/>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indent="-228600" algn="just">
              <a:buFont typeface="Arial" panose="020B0604020202020204" pitchFamily="34" charset="0"/>
              <a:buChar char="•"/>
            </a:pPr>
            <a:r>
              <a:rPr lang="en-US" dirty="0">
                <a:solidFill>
                  <a:schemeClr val="bg1"/>
                </a:solidFill>
              </a:rPr>
              <a:t>Here is our data that is divided in 7 different clusters.</a:t>
            </a:r>
          </a:p>
          <a:p>
            <a:pPr indent="-228600" algn="just">
              <a:buFont typeface="Arial" panose="020B0604020202020204" pitchFamily="34" charset="0"/>
              <a:buChar char="•"/>
            </a:pPr>
            <a:r>
              <a:rPr lang="en-US" dirty="0">
                <a:solidFill>
                  <a:schemeClr val="bg1"/>
                </a:solidFill>
              </a:rPr>
              <a:t>Each cluster consists of data points whose values are similar to each other and could be classified ass a single group.</a:t>
            </a:r>
          </a:p>
          <a:p>
            <a:pPr indent="-228600" algn="just">
              <a:buFont typeface="Arial" panose="020B0604020202020204" pitchFamily="34" charset="0"/>
              <a:buChar char="•"/>
            </a:pPr>
            <a:r>
              <a:rPr lang="en-US" dirty="0">
                <a:solidFill>
                  <a:schemeClr val="bg1"/>
                </a:solidFill>
              </a:rPr>
              <a:t>Using these results, we could identify the areas which could turn out to be a good fit for our business and also the ones which already have a number of Chinese restaurants and should be avoided as they can turn out to be a great competition for our business.</a:t>
            </a:r>
          </a:p>
        </p:txBody>
      </p:sp>
      <p:pic>
        <p:nvPicPr>
          <p:cNvPr id="3" name="Picture 2">
            <a:extLst>
              <a:ext uri="{FF2B5EF4-FFF2-40B4-BE49-F238E27FC236}">
                <a16:creationId xmlns:a16="http://schemas.microsoft.com/office/drawing/2014/main" id="{0BA15DD1-3FC0-47E6-BEC0-F1C778617E22}"/>
              </a:ext>
            </a:extLst>
          </p:cNvPr>
          <p:cNvPicPr>
            <a:picLocks noChangeAspect="1"/>
          </p:cNvPicPr>
          <p:nvPr/>
        </p:nvPicPr>
        <p:blipFill>
          <a:blip r:embed="rId2"/>
          <a:stretch>
            <a:fillRect/>
          </a:stretch>
        </p:blipFill>
        <p:spPr>
          <a:xfrm>
            <a:off x="5146547" y="43392"/>
            <a:ext cx="6553200" cy="1064049"/>
          </a:xfrm>
          <a:prstGeom prst="rect">
            <a:avLst/>
          </a:prstGeom>
        </p:spPr>
      </p:pic>
      <p:pic>
        <p:nvPicPr>
          <p:cNvPr id="5" name="Picture 4">
            <a:extLst>
              <a:ext uri="{FF2B5EF4-FFF2-40B4-BE49-F238E27FC236}">
                <a16:creationId xmlns:a16="http://schemas.microsoft.com/office/drawing/2014/main" id="{B379D8B4-6C5D-4C72-BE7D-7BD0BC920996}"/>
              </a:ext>
            </a:extLst>
          </p:cNvPr>
          <p:cNvPicPr>
            <a:picLocks noChangeAspect="1"/>
          </p:cNvPicPr>
          <p:nvPr/>
        </p:nvPicPr>
        <p:blipFill>
          <a:blip r:embed="rId3"/>
          <a:stretch>
            <a:fillRect/>
          </a:stretch>
        </p:blipFill>
        <p:spPr>
          <a:xfrm>
            <a:off x="5146547" y="1240265"/>
            <a:ext cx="6553200" cy="864022"/>
          </a:xfrm>
          <a:prstGeom prst="rect">
            <a:avLst/>
          </a:prstGeom>
        </p:spPr>
      </p:pic>
      <p:pic>
        <p:nvPicPr>
          <p:cNvPr id="6" name="Picture 5">
            <a:extLst>
              <a:ext uri="{FF2B5EF4-FFF2-40B4-BE49-F238E27FC236}">
                <a16:creationId xmlns:a16="http://schemas.microsoft.com/office/drawing/2014/main" id="{DC161C74-FD25-4272-B238-BB922B11D39B}"/>
              </a:ext>
            </a:extLst>
          </p:cNvPr>
          <p:cNvPicPr>
            <a:picLocks noChangeAspect="1"/>
          </p:cNvPicPr>
          <p:nvPr/>
        </p:nvPicPr>
        <p:blipFill>
          <a:blip r:embed="rId4"/>
          <a:stretch>
            <a:fillRect/>
          </a:stretch>
        </p:blipFill>
        <p:spPr>
          <a:xfrm>
            <a:off x="5146547" y="2237111"/>
            <a:ext cx="6553200" cy="1228725"/>
          </a:xfrm>
          <a:prstGeom prst="rect">
            <a:avLst/>
          </a:prstGeom>
        </p:spPr>
      </p:pic>
      <p:pic>
        <p:nvPicPr>
          <p:cNvPr id="8" name="Picture 7">
            <a:extLst>
              <a:ext uri="{FF2B5EF4-FFF2-40B4-BE49-F238E27FC236}">
                <a16:creationId xmlns:a16="http://schemas.microsoft.com/office/drawing/2014/main" id="{240AE03B-4958-4C20-BD0A-82918C85FD69}"/>
              </a:ext>
            </a:extLst>
          </p:cNvPr>
          <p:cNvPicPr>
            <a:picLocks noChangeAspect="1"/>
          </p:cNvPicPr>
          <p:nvPr/>
        </p:nvPicPr>
        <p:blipFill>
          <a:blip r:embed="rId5"/>
          <a:stretch>
            <a:fillRect/>
          </a:stretch>
        </p:blipFill>
        <p:spPr>
          <a:xfrm>
            <a:off x="5146547" y="3572913"/>
            <a:ext cx="6553200" cy="733425"/>
          </a:xfrm>
          <a:prstGeom prst="rect">
            <a:avLst/>
          </a:prstGeom>
        </p:spPr>
      </p:pic>
      <p:pic>
        <p:nvPicPr>
          <p:cNvPr id="9" name="Picture 8">
            <a:extLst>
              <a:ext uri="{FF2B5EF4-FFF2-40B4-BE49-F238E27FC236}">
                <a16:creationId xmlns:a16="http://schemas.microsoft.com/office/drawing/2014/main" id="{E677D33D-1000-4674-BC41-851577D81FC8}"/>
              </a:ext>
            </a:extLst>
          </p:cNvPr>
          <p:cNvPicPr>
            <a:picLocks noChangeAspect="1"/>
          </p:cNvPicPr>
          <p:nvPr/>
        </p:nvPicPr>
        <p:blipFill>
          <a:blip r:embed="rId6"/>
          <a:stretch>
            <a:fillRect/>
          </a:stretch>
        </p:blipFill>
        <p:spPr>
          <a:xfrm>
            <a:off x="5146546" y="4394004"/>
            <a:ext cx="6553199" cy="695325"/>
          </a:xfrm>
          <a:prstGeom prst="rect">
            <a:avLst/>
          </a:prstGeom>
        </p:spPr>
      </p:pic>
      <p:pic>
        <p:nvPicPr>
          <p:cNvPr id="10" name="Picture 9">
            <a:extLst>
              <a:ext uri="{FF2B5EF4-FFF2-40B4-BE49-F238E27FC236}">
                <a16:creationId xmlns:a16="http://schemas.microsoft.com/office/drawing/2014/main" id="{59C9340C-7F34-43C7-95AD-6EE8C7DAEAC8}"/>
              </a:ext>
            </a:extLst>
          </p:cNvPr>
          <p:cNvPicPr>
            <a:picLocks noChangeAspect="1"/>
          </p:cNvPicPr>
          <p:nvPr/>
        </p:nvPicPr>
        <p:blipFill>
          <a:blip r:embed="rId7"/>
          <a:stretch>
            <a:fillRect/>
          </a:stretch>
        </p:blipFill>
        <p:spPr>
          <a:xfrm>
            <a:off x="5146547" y="5188015"/>
            <a:ext cx="6553200" cy="923925"/>
          </a:xfrm>
          <a:prstGeom prst="rect">
            <a:avLst/>
          </a:prstGeom>
        </p:spPr>
      </p:pic>
      <p:pic>
        <p:nvPicPr>
          <p:cNvPr id="11" name="Picture 10">
            <a:extLst>
              <a:ext uri="{FF2B5EF4-FFF2-40B4-BE49-F238E27FC236}">
                <a16:creationId xmlns:a16="http://schemas.microsoft.com/office/drawing/2014/main" id="{7EC0D328-D478-4F2F-B884-C58F860BF90B}"/>
              </a:ext>
            </a:extLst>
          </p:cNvPr>
          <p:cNvPicPr>
            <a:picLocks noChangeAspect="1"/>
          </p:cNvPicPr>
          <p:nvPr/>
        </p:nvPicPr>
        <p:blipFill>
          <a:blip r:embed="rId8"/>
          <a:stretch>
            <a:fillRect/>
          </a:stretch>
        </p:blipFill>
        <p:spPr>
          <a:xfrm>
            <a:off x="5098922" y="6111940"/>
            <a:ext cx="6600825" cy="742950"/>
          </a:xfrm>
          <a:prstGeom prst="rect">
            <a:avLst/>
          </a:prstGeom>
        </p:spPr>
      </p:pic>
    </p:spTree>
    <p:extLst>
      <p:ext uri="{BB962C8B-B14F-4D97-AF65-F5344CB8AC3E}">
        <p14:creationId xmlns:p14="http://schemas.microsoft.com/office/powerpoint/2010/main" val="3633973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A3764AE-D7B7-4CB5-A0E1-2885E459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F9885A-3E31-2240-BE70-F1C199FDA5EA}"/>
              </a:ext>
            </a:extLst>
          </p:cNvPr>
          <p:cNvSpPr>
            <a:spLocks noGrp="1"/>
          </p:cNvSpPr>
          <p:nvPr>
            <p:ph type="title"/>
          </p:nvPr>
        </p:nvSpPr>
        <p:spPr>
          <a:xfrm>
            <a:off x="537563" y="2099144"/>
            <a:ext cx="3610691" cy="2673194"/>
          </a:xfrm>
          <a:noFill/>
          <a:ln>
            <a:solidFill>
              <a:schemeClr val="tx1">
                <a:lumMod val="85000"/>
                <a:lumOff val="15000"/>
              </a:schemeClr>
            </a:solidFill>
          </a:ln>
        </p:spPr>
        <p:txBody>
          <a:bodyPr vert="horz" lIns="182880" tIns="182880" rIns="182880" bIns="182880" rtlCol="0" anchor="ctr">
            <a:normAutofit/>
          </a:bodyPr>
          <a:lstStyle/>
          <a:p>
            <a:r>
              <a:rPr lang="en-US" sz="2400" kern="1200" cap="all" spc="200" baseline="0">
                <a:solidFill>
                  <a:schemeClr val="tx1">
                    <a:lumMod val="95000"/>
                    <a:lumOff val="5000"/>
                  </a:schemeClr>
                </a:solidFill>
                <a:latin typeface="+mj-lt"/>
                <a:ea typeface="+mj-ea"/>
                <a:cs typeface="+mj-cs"/>
              </a:rPr>
              <a:t>Results</a:t>
            </a:r>
          </a:p>
        </p:txBody>
      </p:sp>
      <p:sp useBgFill="1">
        <p:nvSpPr>
          <p:cNvPr id="18" name="Rectangle 17">
            <a:extLst>
              <a:ext uri="{FF2B5EF4-FFF2-40B4-BE49-F238E27FC236}">
                <a16:creationId xmlns:a16="http://schemas.microsoft.com/office/drawing/2014/main" id="{329C095C-3AB6-49D8-9436-3672566FE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FD055927-D8AC-4F41-BE55-CBB3A8C4C0A1}"/>
              </a:ext>
            </a:extLst>
          </p:cNvPr>
          <p:cNvSpPr>
            <a:spLocks noGrp="1"/>
          </p:cNvSpPr>
          <p:nvPr>
            <p:ph type="body" sz="half" idx="2"/>
          </p:nvPr>
        </p:nvSpPr>
        <p:spPr>
          <a:xfrm>
            <a:off x="4829175" y="242889"/>
            <a:ext cx="7186613" cy="6257924"/>
          </a:xfrm>
        </p:spPr>
        <p:txBody>
          <a:bodyPr vert="horz" lIns="91440" tIns="45720" rIns="91440" bIns="45720" rtlCol="0" anchor="ctr">
            <a:normAutofit fontScale="92500"/>
          </a:bodyPr>
          <a:lstStyle/>
          <a:p>
            <a:pPr algn="l"/>
            <a:r>
              <a:rPr lang="en-US" sz="2400" dirty="0">
                <a:solidFill>
                  <a:schemeClr val="tx1"/>
                </a:solidFill>
              </a:rPr>
              <a:t>We have found out that : </a:t>
            </a:r>
          </a:p>
          <a:p>
            <a:pPr marL="285750" indent="-228600" algn="l">
              <a:buFont typeface="Arial" panose="020B0604020202020204" pitchFamily="34" charset="0"/>
              <a:buChar char="•"/>
            </a:pPr>
            <a:r>
              <a:rPr lang="en-US" sz="2400" dirty="0">
                <a:solidFill>
                  <a:schemeClr val="tx1"/>
                </a:solidFill>
              </a:rPr>
              <a:t>Etobicoke, Scarborough, Downtown Toronto and North York have the greatest number of Chinese Restaurants. </a:t>
            </a:r>
          </a:p>
          <a:p>
            <a:pPr marL="285750" indent="-228600" algn="l">
              <a:buFont typeface="Arial" panose="020B0604020202020204" pitchFamily="34" charset="0"/>
              <a:buChar char="•"/>
            </a:pPr>
            <a:r>
              <a:rPr lang="en-US" sz="2400" dirty="0">
                <a:solidFill>
                  <a:schemeClr val="tx1"/>
                </a:solidFill>
              </a:rPr>
              <a:t>Willowdale, Don Valley-North, West and East, </a:t>
            </a:r>
            <a:r>
              <a:rPr lang="en-US" sz="2400" dirty="0" err="1">
                <a:solidFill>
                  <a:schemeClr val="tx1"/>
                </a:solidFill>
              </a:rPr>
              <a:t>Spadina</a:t>
            </a:r>
            <a:r>
              <a:rPr lang="en-US" sz="2400" dirty="0">
                <a:solidFill>
                  <a:schemeClr val="tx1"/>
                </a:solidFill>
              </a:rPr>
              <a:t>-Fort York, Toronto-Dan Forth,  University-Rosedale  and  Toronto Centre  hold  the  highest  Chinese population densities.</a:t>
            </a:r>
          </a:p>
          <a:p>
            <a:pPr marL="285750" indent="-228600" algn="l">
              <a:buFont typeface="Arial" panose="020B0604020202020204" pitchFamily="34" charset="0"/>
              <a:buChar char="•"/>
            </a:pPr>
            <a:r>
              <a:rPr lang="en-US" sz="2400" dirty="0">
                <a:solidFill>
                  <a:schemeClr val="tx1"/>
                </a:solidFill>
              </a:rPr>
              <a:t>Etobicoke and Downtown Toronto are the areas with a large amount Chinese restaurants and there would be a lot of competition around these areas.</a:t>
            </a:r>
          </a:p>
          <a:p>
            <a:pPr marL="285750" indent="-228600" algn="l">
              <a:buFont typeface="Arial" panose="020B0604020202020204" pitchFamily="34" charset="0"/>
              <a:buChar char="•"/>
            </a:pPr>
            <a:r>
              <a:rPr lang="en-US" sz="2400" dirty="0">
                <a:solidFill>
                  <a:schemeClr val="tx1"/>
                </a:solidFill>
              </a:rPr>
              <a:t>Scarborough and North York have a significantly high number of Chinese populated areas. </a:t>
            </a:r>
          </a:p>
          <a:p>
            <a:pPr marL="285750" indent="-228600" algn="l">
              <a:buFont typeface="Arial" panose="020B0604020202020204" pitchFamily="34" charset="0"/>
              <a:buChar char="•"/>
            </a:pPr>
            <a:r>
              <a:rPr lang="en-US" sz="2400" dirty="0">
                <a:solidFill>
                  <a:schemeClr val="tx1"/>
                </a:solidFill>
              </a:rPr>
              <a:t>Considering Scarborough already has some Chinese Restaurants, the best option would be to choose the areas based under </a:t>
            </a:r>
            <a:r>
              <a:rPr lang="en-US" sz="2400" b="1" dirty="0">
                <a:solidFill>
                  <a:schemeClr val="tx1"/>
                </a:solidFill>
              </a:rPr>
              <a:t>North York</a:t>
            </a:r>
            <a:r>
              <a:rPr lang="en-US" sz="2400" dirty="0">
                <a:solidFill>
                  <a:schemeClr val="tx1"/>
                </a:solidFill>
              </a:rPr>
              <a:t> as it holds least competition and high population.</a:t>
            </a:r>
          </a:p>
        </p:txBody>
      </p:sp>
    </p:spTree>
    <p:extLst>
      <p:ext uri="{BB962C8B-B14F-4D97-AF65-F5344CB8AC3E}">
        <p14:creationId xmlns:p14="http://schemas.microsoft.com/office/powerpoint/2010/main" val="419882786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84B62-DAD7-984B-9192-96B695CDE84A}"/>
              </a:ext>
            </a:extLst>
          </p:cNvPr>
          <p:cNvSpPr>
            <a:spLocks noGrp="1"/>
          </p:cNvSpPr>
          <p:nvPr>
            <p:ph type="title"/>
          </p:nvPr>
        </p:nvSpPr>
        <p:spPr>
          <a:xfrm>
            <a:off x="640080" y="2681105"/>
            <a:ext cx="3401568" cy="1495794"/>
          </a:xfrm>
          <a:solidFill>
            <a:srgbClr val="FFFFFF"/>
          </a:solidFill>
          <a:ln>
            <a:solidFill>
              <a:srgbClr val="262626"/>
            </a:solidFill>
          </a:ln>
        </p:spPr>
        <p:txBody>
          <a:bodyPr vert="horz" lIns="182880" tIns="182880" rIns="182880" bIns="182880" rtlCol="0" anchor="ctr">
            <a:normAutofit/>
          </a:bodyPr>
          <a:lstStyle/>
          <a:p>
            <a:r>
              <a:rPr lang="en-US" sz="2800"/>
              <a:t>Conclusion</a:t>
            </a:r>
          </a:p>
        </p:txBody>
      </p:sp>
      <p:sp useBgFill="1">
        <p:nvSpPr>
          <p:cNvPr id="12" name="Rectangle 11">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BA6E661-DA98-49A5-BC06-0AB52F8ABB18}"/>
              </a:ext>
            </a:extLst>
          </p:cNvPr>
          <p:cNvGraphicFramePr>
            <a:graphicFrameLocks noGrp="1"/>
          </p:cNvGraphicFramePr>
          <p:nvPr>
            <p:ph idx="1"/>
            <p:extLst>
              <p:ext uri="{D42A27DB-BD31-4B8C-83A1-F6EECF244321}">
                <p14:modId xmlns:p14="http://schemas.microsoft.com/office/powerpoint/2010/main" val="1414587413"/>
              </p:ext>
            </p:extLst>
          </p:nvPr>
        </p:nvGraphicFramePr>
        <p:xfrm>
          <a:off x="5397500" y="300038"/>
          <a:ext cx="6151563" cy="5972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905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DC8E7A-04DC-574E-AF1F-83DA13E0954D}"/>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900">
                <a:solidFill>
                  <a:srgbClr val="FFFFFF"/>
                </a:solidFill>
              </a:rPr>
              <a:t>introduction</a:t>
            </a:r>
          </a:p>
        </p:txBody>
      </p:sp>
      <p:sp>
        <p:nvSpPr>
          <p:cNvPr id="3" name="Content Placeholder 2">
            <a:extLst>
              <a:ext uri="{FF2B5EF4-FFF2-40B4-BE49-F238E27FC236}">
                <a16:creationId xmlns:a16="http://schemas.microsoft.com/office/drawing/2014/main" id="{0D7ED9B3-6D13-AD4B-BB8A-5E8AAAE209A3}"/>
              </a:ext>
            </a:extLst>
          </p:cNvPr>
          <p:cNvSpPr>
            <a:spLocks noGrp="1"/>
          </p:cNvSpPr>
          <p:nvPr>
            <p:ph idx="1"/>
          </p:nvPr>
        </p:nvSpPr>
        <p:spPr>
          <a:xfrm>
            <a:off x="5591695" y="1402080"/>
            <a:ext cx="5320696" cy="4053840"/>
          </a:xfrm>
        </p:spPr>
        <p:txBody>
          <a:bodyPr anchor="ctr">
            <a:normAutofit/>
          </a:bodyPr>
          <a:lstStyle/>
          <a:p>
            <a:r>
              <a:rPr lang="en-IN" dirty="0"/>
              <a:t>The demographics of Toronto, Ontario, Canada make Toronto one of the most multicultural and multiracial cities in the world..</a:t>
            </a:r>
          </a:p>
          <a:p>
            <a:r>
              <a:rPr lang="en-IN" dirty="0"/>
              <a:t>Toronto also has established ethnic neighborhoods such as the multiple Chinatowns, Corso Italia, Little Italy, Little India, Greektown, Koreatown, Little Jamaica, Little Portugal and Roncesvalles, which celebrate the city's multiculturalism. </a:t>
            </a:r>
          </a:p>
          <a:p>
            <a:r>
              <a:rPr lang="en-IN" dirty="0"/>
              <a:t>This project will include steps to decide whether it is a good idea to open a Chinese Restaurant in Toronto and if yes, which neighborhood holds the maximum likelihood to make the business thrive.</a:t>
            </a:r>
          </a:p>
        </p:txBody>
      </p:sp>
    </p:spTree>
    <p:extLst>
      <p:ext uri="{BB962C8B-B14F-4D97-AF65-F5344CB8AC3E}">
        <p14:creationId xmlns:p14="http://schemas.microsoft.com/office/powerpoint/2010/main" val="2974871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DC8E7A-04DC-574E-AF1F-83DA13E0954D}"/>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a:t>Target audience</a:t>
            </a:r>
            <a:endParaRPr lang="en-US" dirty="0"/>
          </a:p>
        </p:txBody>
      </p:sp>
      <p:sp useBgFill="1">
        <p:nvSpPr>
          <p:cNvPr id="8" name="Rectangle 11">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6E460E0-4946-4F4A-8B18-1B2FC38C4141}"/>
              </a:ext>
            </a:extLst>
          </p:cNvPr>
          <p:cNvGraphicFramePr>
            <a:graphicFrameLocks noGrp="1"/>
          </p:cNvGraphicFramePr>
          <p:nvPr>
            <p:ph idx="1"/>
            <p:extLst>
              <p:ext uri="{D42A27DB-BD31-4B8C-83A1-F6EECF244321}">
                <p14:modId xmlns:p14="http://schemas.microsoft.com/office/powerpoint/2010/main" val="1941818001"/>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458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C3D165-B99B-3249-ADE5-8023AC024FDB}"/>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a:solidFill>
                  <a:schemeClr val="bg1"/>
                </a:solidFill>
              </a:rPr>
              <a:t>Data acquisition</a:t>
            </a:r>
          </a:p>
        </p:txBody>
      </p:sp>
      <p:graphicFrame>
        <p:nvGraphicFramePr>
          <p:cNvPr id="5" name="Content Placeholder 2">
            <a:extLst>
              <a:ext uri="{FF2B5EF4-FFF2-40B4-BE49-F238E27FC236}">
                <a16:creationId xmlns:a16="http://schemas.microsoft.com/office/drawing/2014/main" id="{BC1FF285-BCDA-43EB-86CE-64584E71A169}"/>
              </a:ext>
            </a:extLst>
          </p:cNvPr>
          <p:cNvGraphicFramePr>
            <a:graphicFrameLocks noGrp="1"/>
          </p:cNvGraphicFramePr>
          <p:nvPr>
            <p:ph idx="1"/>
            <p:extLst>
              <p:ext uri="{D42A27DB-BD31-4B8C-83A1-F6EECF244321}">
                <p14:modId xmlns:p14="http://schemas.microsoft.com/office/powerpoint/2010/main" val="3047083981"/>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191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74CB61-262F-5147-BECE-E36882A3BEDF}"/>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2600">
                <a:solidFill>
                  <a:schemeClr val="bg1"/>
                </a:solidFill>
              </a:rPr>
              <a:t>Data cleaning and pre-processing</a:t>
            </a:r>
          </a:p>
        </p:txBody>
      </p:sp>
      <p:sp>
        <p:nvSpPr>
          <p:cNvPr id="3" name="Content Placeholder 2">
            <a:extLst>
              <a:ext uri="{FF2B5EF4-FFF2-40B4-BE49-F238E27FC236}">
                <a16:creationId xmlns:a16="http://schemas.microsoft.com/office/drawing/2014/main" id="{672A67C4-FD34-6D44-904A-C57311B2BA38}"/>
              </a:ext>
            </a:extLst>
          </p:cNvPr>
          <p:cNvSpPr>
            <a:spLocks noGrp="1"/>
          </p:cNvSpPr>
          <p:nvPr>
            <p:ph idx="1"/>
          </p:nvPr>
        </p:nvSpPr>
        <p:spPr>
          <a:xfrm>
            <a:off x="643468" y="2638044"/>
            <a:ext cx="3363974" cy="3415622"/>
          </a:xfrm>
        </p:spPr>
        <p:txBody>
          <a:bodyPr>
            <a:normAutofit/>
          </a:bodyPr>
          <a:lstStyle/>
          <a:p>
            <a:r>
              <a:rPr lang="en-US">
                <a:solidFill>
                  <a:schemeClr val="bg1"/>
                </a:solidFill>
              </a:rPr>
              <a:t>The scraped data from Wikipedia pages had to be cleaned in order to eliminate the missing values. It also included some redundancy that had to be reduced so that it would not affect our analysis.</a:t>
            </a:r>
          </a:p>
          <a:p>
            <a:r>
              <a:rPr lang="en-US">
                <a:solidFill>
                  <a:schemeClr val="bg1"/>
                </a:solidFill>
              </a:rPr>
              <a:t>Here is a glimpse of the data frame after cleaning and merging:</a:t>
            </a:r>
          </a:p>
          <a:p>
            <a:pPr marL="0" indent="0">
              <a:buNone/>
            </a:pPr>
            <a:endParaRPr lang="en-US">
              <a:solidFill>
                <a:schemeClr val="bg1"/>
              </a:solidFill>
            </a:endParaRPr>
          </a:p>
        </p:txBody>
      </p:sp>
      <p:pic>
        <p:nvPicPr>
          <p:cNvPr id="4" name="Picture 3">
            <a:extLst>
              <a:ext uri="{FF2B5EF4-FFF2-40B4-BE49-F238E27FC236}">
                <a16:creationId xmlns:a16="http://schemas.microsoft.com/office/drawing/2014/main" id="{F44F6DAD-5DF2-4988-9B26-429276E90BBD}"/>
              </a:ext>
            </a:extLst>
          </p:cNvPr>
          <p:cNvPicPr>
            <a:picLocks noChangeAspect="1"/>
          </p:cNvPicPr>
          <p:nvPr/>
        </p:nvPicPr>
        <p:blipFill>
          <a:blip r:embed="rId2"/>
          <a:stretch>
            <a:fillRect/>
          </a:stretch>
        </p:blipFill>
        <p:spPr>
          <a:xfrm>
            <a:off x="5297763" y="2473459"/>
            <a:ext cx="6250769" cy="1750215"/>
          </a:xfrm>
          <a:prstGeom prst="rect">
            <a:avLst/>
          </a:prstGeom>
        </p:spPr>
      </p:pic>
    </p:spTree>
    <p:extLst>
      <p:ext uri="{BB962C8B-B14F-4D97-AF65-F5344CB8AC3E}">
        <p14:creationId xmlns:p14="http://schemas.microsoft.com/office/powerpoint/2010/main" val="326677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324DF-ECB5-403D-83EE-AEA93A1DEBD2}"/>
              </a:ext>
            </a:extLst>
          </p:cNvPr>
          <p:cNvPicPr>
            <a:picLocks noChangeAspect="1"/>
          </p:cNvPicPr>
          <p:nvPr/>
        </p:nvPicPr>
        <p:blipFill>
          <a:blip r:embed="rId2"/>
          <a:stretch>
            <a:fillRect/>
          </a:stretch>
        </p:blipFill>
        <p:spPr>
          <a:xfrm>
            <a:off x="457200" y="610165"/>
            <a:ext cx="6472239" cy="2347348"/>
          </a:xfrm>
          <a:prstGeom prst="rect">
            <a:avLst/>
          </a:prstGeom>
          <a:ln w="31750" cap="sq">
            <a:solidFill>
              <a:srgbClr val="FFFFFF"/>
            </a:solidFill>
            <a:miter lim="800000"/>
          </a:ln>
        </p:spPr>
      </p:pic>
      <p:pic>
        <p:nvPicPr>
          <p:cNvPr id="6" name="Picture 5">
            <a:extLst>
              <a:ext uri="{FF2B5EF4-FFF2-40B4-BE49-F238E27FC236}">
                <a16:creationId xmlns:a16="http://schemas.microsoft.com/office/drawing/2014/main" id="{B3601A9B-FBD9-4FAA-93D5-1D2E39CD5B75}"/>
              </a:ext>
            </a:extLst>
          </p:cNvPr>
          <p:cNvPicPr>
            <a:picLocks noChangeAspect="1"/>
          </p:cNvPicPr>
          <p:nvPr/>
        </p:nvPicPr>
        <p:blipFill>
          <a:blip r:embed="rId3"/>
          <a:stretch>
            <a:fillRect/>
          </a:stretch>
        </p:blipFill>
        <p:spPr>
          <a:xfrm>
            <a:off x="457200" y="3315874"/>
            <a:ext cx="6472239" cy="2347348"/>
          </a:xfrm>
          <a:prstGeom prst="rect">
            <a:avLst/>
          </a:prstGeom>
          <a:ln w="31750" cap="sq">
            <a:solidFill>
              <a:srgbClr val="FFFFFF"/>
            </a:solidFill>
            <a:miter lim="800000"/>
          </a:ln>
        </p:spPr>
      </p:pic>
      <p:sp>
        <p:nvSpPr>
          <p:cNvPr id="3" name="Content Placeholder 2">
            <a:extLst>
              <a:ext uri="{FF2B5EF4-FFF2-40B4-BE49-F238E27FC236}">
                <a16:creationId xmlns:a16="http://schemas.microsoft.com/office/drawing/2014/main" id="{672A67C4-FD34-6D44-904A-C57311B2BA38}"/>
              </a:ext>
            </a:extLst>
          </p:cNvPr>
          <p:cNvSpPr>
            <a:spLocks noGrp="1"/>
          </p:cNvSpPr>
          <p:nvPr>
            <p:ph idx="1"/>
          </p:nvPr>
        </p:nvSpPr>
        <p:spPr>
          <a:xfrm>
            <a:off x="6929439" y="610165"/>
            <a:ext cx="4302441" cy="4819085"/>
          </a:xfrm>
        </p:spPr>
        <p:txBody>
          <a:bodyPr>
            <a:normAutofit/>
          </a:bodyPr>
          <a:lstStyle/>
          <a:p>
            <a:r>
              <a:rPr lang="en-US"/>
              <a:t>We scrape the Ethnic diversity data from the Wikipedia page as well. The first image shows one of the dataframes for population diversity in Toronto.</a:t>
            </a:r>
          </a:p>
          <a:p>
            <a:pPr marL="0" indent="0">
              <a:buNone/>
            </a:pPr>
            <a:endParaRPr lang="en-US"/>
          </a:p>
          <a:p>
            <a:pPr marL="0" indent="0">
              <a:buNone/>
            </a:pPr>
            <a:endParaRPr lang="en-US"/>
          </a:p>
          <a:p>
            <a:pPr marL="0" indent="0">
              <a:buNone/>
            </a:pPr>
            <a:endParaRPr lang="en-US"/>
          </a:p>
          <a:p>
            <a:pPr marL="0" indent="0">
              <a:buNone/>
            </a:pPr>
            <a:endParaRPr lang="en-US"/>
          </a:p>
          <a:p>
            <a:r>
              <a:rPr lang="en-US"/>
              <a:t>The second image is the data for different venues collected using the Foursquare API.</a:t>
            </a:r>
          </a:p>
          <a:p>
            <a:pPr marL="0" indent="0">
              <a:buNone/>
            </a:pPr>
            <a:endParaRPr lang="en-US" dirty="0"/>
          </a:p>
        </p:txBody>
      </p:sp>
    </p:spTree>
    <p:extLst>
      <p:ext uri="{BB962C8B-B14F-4D97-AF65-F5344CB8AC3E}">
        <p14:creationId xmlns:p14="http://schemas.microsoft.com/office/powerpoint/2010/main" val="234256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2E53D6-84DE-CD40-BB7A-C92F1F678251}"/>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sz="2800">
                <a:solidFill>
                  <a:schemeClr val="bg1"/>
                </a:solidFill>
              </a:rPr>
              <a:t>Exploratory data analysis</a:t>
            </a:r>
          </a:p>
        </p:txBody>
      </p:sp>
      <p:sp>
        <p:nvSpPr>
          <p:cNvPr id="4" name="Text Placeholder 3">
            <a:extLst>
              <a:ext uri="{FF2B5EF4-FFF2-40B4-BE49-F238E27FC236}">
                <a16:creationId xmlns:a16="http://schemas.microsoft.com/office/drawing/2014/main" id="{D566B98F-91F0-4442-B145-E477508D2B56}"/>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indent="-228600" algn="l">
              <a:buFont typeface="Arial" panose="020B0604020202020204" pitchFamily="34" charset="0"/>
              <a:buChar char="•"/>
            </a:pPr>
            <a:r>
              <a:rPr lang="en-US">
                <a:solidFill>
                  <a:schemeClr val="bg1"/>
                </a:solidFill>
              </a:rPr>
              <a:t>The first step in exploratory data analysis performed was to get a visual of the spread of neighborhoods </a:t>
            </a:r>
          </a:p>
          <a:p>
            <a:pPr indent="-228600" algn="l">
              <a:buFont typeface="Arial" panose="020B0604020202020204" pitchFamily="34" charset="0"/>
              <a:buChar char="•"/>
            </a:pPr>
            <a:r>
              <a:rPr lang="en-US">
                <a:solidFill>
                  <a:schemeClr val="bg1"/>
                </a:solidFill>
              </a:rPr>
              <a:t>This was done using Folium and Leaflet libraries which are used to visualize the geospatial data points on a map.</a:t>
            </a:r>
          </a:p>
          <a:p>
            <a:pPr indent="-228600" algn="l">
              <a:buFont typeface="Arial" panose="020B0604020202020204" pitchFamily="34" charset="0"/>
              <a:buChar char="•"/>
            </a:pPr>
            <a:r>
              <a:rPr lang="en-US">
                <a:solidFill>
                  <a:schemeClr val="bg1"/>
                </a:solidFill>
              </a:rPr>
              <a:t>We notice that the Downtown Toronto area is very densely populated with different neighborhoods and it goes on decreasing as we move away.</a:t>
            </a:r>
          </a:p>
          <a:p>
            <a:pPr indent="-228600" algn="l">
              <a:buFont typeface="Arial" panose="020B0604020202020204" pitchFamily="34" charset="0"/>
              <a:buChar char="•"/>
            </a:pPr>
            <a:endParaRPr lang="en-US">
              <a:solidFill>
                <a:schemeClr val="bg1"/>
              </a:solidFill>
            </a:endParaRPr>
          </a:p>
        </p:txBody>
      </p:sp>
      <p:pic>
        <p:nvPicPr>
          <p:cNvPr id="3" name="Picture 2" descr="A picture containing text, map&#10;&#10;Description automatically generated">
            <a:extLst>
              <a:ext uri="{FF2B5EF4-FFF2-40B4-BE49-F238E27FC236}">
                <a16:creationId xmlns:a16="http://schemas.microsoft.com/office/drawing/2014/main" id="{2D5D00E0-C75F-46CA-ADB1-6300BDBF8F6B}"/>
              </a:ext>
            </a:extLst>
          </p:cNvPr>
          <p:cNvPicPr>
            <a:picLocks noChangeAspect="1"/>
          </p:cNvPicPr>
          <p:nvPr/>
        </p:nvPicPr>
        <p:blipFill>
          <a:blip r:embed="rId2"/>
          <a:stretch>
            <a:fillRect/>
          </a:stretch>
        </p:blipFill>
        <p:spPr>
          <a:xfrm>
            <a:off x="5297763" y="1348320"/>
            <a:ext cx="6250769" cy="4000492"/>
          </a:xfrm>
          <a:prstGeom prst="rect">
            <a:avLst/>
          </a:prstGeom>
        </p:spPr>
      </p:pic>
    </p:spTree>
    <p:extLst>
      <p:ext uri="{BB962C8B-B14F-4D97-AF65-F5344CB8AC3E}">
        <p14:creationId xmlns:p14="http://schemas.microsoft.com/office/powerpoint/2010/main" val="3175766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0" name="Rectangle 25">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2E53D6-84DE-CD40-BB7A-C92F1F678251}"/>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sz="2800" dirty="0">
                <a:solidFill>
                  <a:schemeClr val="bg1"/>
                </a:solidFill>
              </a:rPr>
              <a:t>Exploratory data analysis</a:t>
            </a:r>
          </a:p>
        </p:txBody>
      </p:sp>
      <p:sp>
        <p:nvSpPr>
          <p:cNvPr id="4" name="Text Placeholder 3">
            <a:extLst>
              <a:ext uri="{FF2B5EF4-FFF2-40B4-BE49-F238E27FC236}">
                <a16:creationId xmlns:a16="http://schemas.microsoft.com/office/drawing/2014/main" id="{D566B98F-91F0-4442-B145-E477508D2B56}"/>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indent="-228600" algn="l">
              <a:buFont typeface="Arial" panose="020B0604020202020204" pitchFamily="34" charset="0"/>
              <a:buChar char="•"/>
            </a:pPr>
            <a:endParaRPr lang="en-US" dirty="0">
              <a:solidFill>
                <a:schemeClr val="bg1"/>
              </a:solidFill>
            </a:endParaRPr>
          </a:p>
          <a:p>
            <a:r>
              <a:rPr lang="en-US" sz="1800" dirty="0">
                <a:solidFill>
                  <a:schemeClr val="bg1"/>
                </a:solidFill>
              </a:rPr>
              <a:t>The image shows the bar plot showing top neighborhoods with Chinese restaurants </a:t>
            </a:r>
          </a:p>
          <a:p>
            <a:pPr algn="l"/>
            <a:endParaRPr lang="en-US" dirty="0">
              <a:solidFill>
                <a:schemeClr val="bg1"/>
              </a:solidFill>
            </a:endParaRPr>
          </a:p>
        </p:txBody>
      </p:sp>
      <p:pic>
        <p:nvPicPr>
          <p:cNvPr id="6" name="Picture 5">
            <a:extLst>
              <a:ext uri="{FF2B5EF4-FFF2-40B4-BE49-F238E27FC236}">
                <a16:creationId xmlns:a16="http://schemas.microsoft.com/office/drawing/2014/main" id="{849D4CD8-DACB-494A-82B9-0456E1676C24}"/>
              </a:ext>
            </a:extLst>
          </p:cNvPr>
          <p:cNvPicPr>
            <a:picLocks noChangeAspect="1"/>
          </p:cNvPicPr>
          <p:nvPr/>
        </p:nvPicPr>
        <p:blipFill>
          <a:blip r:embed="rId2"/>
          <a:stretch>
            <a:fillRect/>
          </a:stretch>
        </p:blipFill>
        <p:spPr>
          <a:xfrm>
            <a:off x="5033580" y="385762"/>
            <a:ext cx="6696075" cy="5514975"/>
          </a:xfrm>
          <a:prstGeom prst="rect">
            <a:avLst/>
          </a:prstGeom>
        </p:spPr>
      </p:pic>
    </p:spTree>
    <p:extLst>
      <p:ext uri="{BB962C8B-B14F-4D97-AF65-F5344CB8AC3E}">
        <p14:creationId xmlns:p14="http://schemas.microsoft.com/office/powerpoint/2010/main" val="3701157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2E53D6-84DE-CD40-BB7A-C92F1F678251}"/>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sz="2800" dirty="0">
                <a:solidFill>
                  <a:schemeClr val="bg1"/>
                </a:solidFill>
              </a:rPr>
              <a:t>Exploratory data analysis</a:t>
            </a:r>
          </a:p>
        </p:txBody>
      </p:sp>
      <p:sp>
        <p:nvSpPr>
          <p:cNvPr id="4" name="Text Placeholder 3">
            <a:extLst>
              <a:ext uri="{FF2B5EF4-FFF2-40B4-BE49-F238E27FC236}">
                <a16:creationId xmlns:a16="http://schemas.microsoft.com/office/drawing/2014/main" id="{D566B98F-91F0-4442-B145-E477508D2B56}"/>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indent="-228600" algn="l">
              <a:buFont typeface="Arial" panose="020B0604020202020204" pitchFamily="34" charset="0"/>
              <a:buChar char="•"/>
            </a:pPr>
            <a:endParaRPr lang="en-US" dirty="0">
              <a:solidFill>
                <a:schemeClr val="bg1"/>
              </a:solidFill>
            </a:endParaRPr>
          </a:p>
          <a:p>
            <a:r>
              <a:rPr lang="en-US" sz="1800" dirty="0">
                <a:solidFill>
                  <a:schemeClr val="bg1"/>
                </a:solidFill>
              </a:rPr>
              <a:t>Next, we try to check how are the neighborhoods and the Chinese population related. </a:t>
            </a:r>
          </a:p>
          <a:p>
            <a:r>
              <a:rPr lang="en-US" sz="1800" dirty="0">
                <a:solidFill>
                  <a:schemeClr val="bg1"/>
                </a:solidFill>
              </a:rPr>
              <a:t>These steps will be helpful in our final decision making.</a:t>
            </a:r>
          </a:p>
          <a:p>
            <a:pPr indent="-228600" algn="l">
              <a:buFont typeface="Arial" panose="020B0604020202020204" pitchFamily="34" charset="0"/>
              <a:buChar char="•"/>
            </a:pPr>
            <a:endParaRPr lang="en-US" dirty="0">
              <a:solidFill>
                <a:schemeClr val="bg1"/>
              </a:solidFill>
            </a:endParaRPr>
          </a:p>
        </p:txBody>
      </p:sp>
      <p:pic>
        <p:nvPicPr>
          <p:cNvPr id="5" name="Picture 4">
            <a:extLst>
              <a:ext uri="{FF2B5EF4-FFF2-40B4-BE49-F238E27FC236}">
                <a16:creationId xmlns:a16="http://schemas.microsoft.com/office/drawing/2014/main" id="{92516E14-2923-4C69-9AC8-F6D071DFEFBB}"/>
              </a:ext>
            </a:extLst>
          </p:cNvPr>
          <p:cNvPicPr>
            <a:picLocks noChangeAspect="1"/>
          </p:cNvPicPr>
          <p:nvPr/>
        </p:nvPicPr>
        <p:blipFill>
          <a:blip r:embed="rId2"/>
          <a:stretch>
            <a:fillRect/>
          </a:stretch>
        </p:blipFill>
        <p:spPr>
          <a:xfrm>
            <a:off x="5297763" y="643467"/>
            <a:ext cx="6416984" cy="5410199"/>
          </a:xfrm>
          <a:prstGeom prst="rect">
            <a:avLst/>
          </a:prstGeom>
        </p:spPr>
      </p:pic>
    </p:spTree>
    <p:extLst>
      <p:ext uri="{BB962C8B-B14F-4D97-AF65-F5344CB8AC3E}">
        <p14:creationId xmlns:p14="http://schemas.microsoft.com/office/powerpoint/2010/main" val="416942732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4</TotalTime>
  <Words>831</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Parcel</vt:lpstr>
      <vt:lpstr>Exploring Toronto to find best places to start a Chinese restaurant business </vt:lpstr>
      <vt:lpstr>introduction</vt:lpstr>
      <vt:lpstr>Target audience</vt:lpstr>
      <vt:lpstr>Data acquisition</vt:lpstr>
      <vt:lpstr>Data cleaning and pre-processing</vt:lpstr>
      <vt:lpstr>PowerPoint Presentation</vt:lpstr>
      <vt:lpstr>Exploratory data analysis</vt:lpstr>
      <vt:lpstr>Exploratory data analysis</vt:lpstr>
      <vt:lpstr>Exploratory data analysis</vt:lpstr>
      <vt:lpstr>K-Means Clustering</vt:lpstr>
      <vt:lpstr>Analyzing the 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Toronto to find best places to start a Chinese restaurant business</dc:title>
  <dc:creator>Vinay B</dc:creator>
  <cp:lastModifiedBy>Vinay B</cp:lastModifiedBy>
  <cp:revision>3</cp:revision>
  <dcterms:created xsi:type="dcterms:W3CDTF">2020-02-26T01:37:51Z</dcterms:created>
  <dcterms:modified xsi:type="dcterms:W3CDTF">2020-02-26T01:42:30Z</dcterms:modified>
</cp:coreProperties>
</file>