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12192000"/>
  <p:notesSz cx="6858000" cy="9144000"/>
  <p:embeddedFontLst>
    <p:embeddedFont>
      <p:font typeface="PT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169882-E060-449A-BD28-CAAF3CE0A483}">
  <a:tblStyle styleId="{BC169882-E060-449A-BD28-CAAF3CE0A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TSans-bold.fntdata"/><Relationship Id="rId63" Type="http://schemas.openxmlformats.org/officeDocument/2006/relationships/font" Target="fonts/PTSans-regular.fntdata"/><Relationship Id="rId22" Type="http://schemas.openxmlformats.org/officeDocument/2006/relationships/slide" Target="slides/slide17.xml"/><Relationship Id="rId66" Type="http://schemas.openxmlformats.org/officeDocument/2006/relationships/font" Target="fonts/PTSans-boldItalic.fntdata"/><Relationship Id="rId21" Type="http://schemas.openxmlformats.org/officeDocument/2006/relationships/slide" Target="slides/slide16.xml"/><Relationship Id="rId65" Type="http://schemas.openxmlformats.org/officeDocument/2006/relationships/font" Target="fonts/PT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7e5049eab_1_1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7e5049eab_1_1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87e5049eab_1_1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b09e508c7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b09e508c7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4b09e508c7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7e5049eab_1_1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7e5049eab_1_1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87e5049eab_1_12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7e5049eab_1_1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7e5049eab_1_1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87e5049eab_1_1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7e5049eab_1_1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7e5049eab_1_1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87e5049eab_1_12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7e5049eab_1_1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7e5049eab_1_1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87e5049eab_1_12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e5049eab_1_1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e5049eab_1_1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87e5049eab_1_13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7e5049eab_1_1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7e5049eab_1_1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87e5049eab_1_13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7e5049eab_1_1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7e5049eab_1_1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87e5049eab_1_13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7e5049eab_1_1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7e5049eab_1_1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87e5049eab_1_13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87e62dda8f_0_4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87e62dda8f_0_4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87e62dda8f_0_4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7e5049eab_1_1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7e5049eab_1_1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87e5049eab_1_13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3b668c381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3b668c381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a3b668c381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3b668c381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3b668c381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a3b668c381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3b668c381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3b668c381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a3b668c381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3b668c38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3b668c38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a3b668c381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3b668c381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3b668c381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a3b668c381_0_3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3b668c381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3b668c381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a3b668c381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3b668c381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3b668c381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a3b668c381_0_3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3b668c381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3b668c381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a3b668c381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3b668c381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3b668c381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a3b668c381_0_3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87e62dda8f_0_4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87e62dda8f_0_4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87e62dda8f_0_4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3b668c381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3b668c381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a3b668c381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3b668c381_0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3b668c381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a3b668c381_0_3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3b668c381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3b668c381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a3b668c381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3b668c381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3b668c381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a3b668c381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3b668c381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3b668c381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a3b668c381_0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3b668c381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3b668c381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a3b668c381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3b668c381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3b668c381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a3b668c381_0_3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3b668c381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3b668c381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a3b668c381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3b668c381_0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3b668c381_0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a3b668c381_0_2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3b668c381_0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3b668c381_0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a3b668c381_0_2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7e62dda8f_0_9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7e62dda8f_0_9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87e62dda8f_0_9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3b668c381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3b668c381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a3b668c381_0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3b668c381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a3b668c381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a3b668c381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3b668c381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3b668c381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a3b668c381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3b668c381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3b668c381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a3b668c381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3b668c381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3b668c381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a3b668c381_0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3b668c381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3b668c381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a3b668c381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3b668c381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a3b668c381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a3b668c381_0_2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3b668c381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3b668c381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a3b668c381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3b668c381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a3b668c381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a3b668c381_0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a3b668c381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a3b668c381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a3b668c381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7e5049eab_1_1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7e5049eab_1_1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87e5049eab_1_1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3b668c381_0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a3b668c381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a3b668c381_0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3b668c381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3b668c381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a3b668c381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3b668c381_0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3b668c381_0_3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a3b668c381_0_3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3b668c381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3b668c381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a3b668c381_0_3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a3b668c381_0_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a3b668c381_0_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a3b668c381_0_3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3b668c381_0_6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a3b668c381_0_6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a3b668c381_0_6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3b668c381_0_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3b668c381_0_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a3b668c381_0_6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87e5049eab_1_1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87e5049eab_1_1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287e5049eab_1_13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7e5049eab_1_1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7e5049eab_1_1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87e5049eab_1_1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7e5049eab_1_1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7e5049eab_1_1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87e5049eab_1_12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7e5049eab_1_1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7e5049eab_1_1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87e5049eab_1_12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7e5049eab_1_1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7e5049eab_1_1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87e5049eab_1_1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3391382" y="-134266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1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667577" y="63195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2192000" cy="59649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4885769" y="2514226"/>
            <a:ext cx="22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IMAGE SIZE EXAMPLE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667577" y="63195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6093600" cy="59649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1460529" y="2514226"/>
            <a:ext cx="33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HALF PAGE IMAGE SIZE EXAMPLE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6289366" y="1282156"/>
            <a:ext cx="5139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3959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6289366" y="2292510"/>
            <a:ext cx="8646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667577" y="63195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6098405" y="0"/>
            <a:ext cx="6093600" cy="59649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7558934" y="2514226"/>
            <a:ext cx="33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HALF PAGE IMAGE SIZE EXAMPLE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" name="Google Shape;37;p6"/>
          <p:cNvSpPr txBox="1"/>
          <p:nvPr>
            <p:ph type="ctrTitle"/>
          </p:nvPr>
        </p:nvSpPr>
        <p:spPr>
          <a:xfrm>
            <a:off x="345766" y="1282156"/>
            <a:ext cx="5139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3959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45766" y="2292510"/>
            <a:ext cx="57525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667577" y="63195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CEC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667577" y="63195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ichiganTech_Horizontal_TwoColor.pn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64845" y="6280062"/>
            <a:ext cx="2274952" cy="460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838200" y="6176963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kukuroo3/body-performance-data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</a:pPr>
            <a:r>
              <a:rPr lang="en-US" sz="4200"/>
              <a:t>Predictive Modeling of Performance Grades Based on Demographics and Physical Measurements</a:t>
            </a:r>
            <a:endParaRPr i="0" sz="4200" u="none" cap="none" strike="noStrike">
              <a:solidFill>
                <a:schemeClr val="dk1"/>
              </a:solidFill>
            </a:endParaRPr>
          </a:p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616368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n-US">
                <a:solidFill>
                  <a:schemeClr val="dk1"/>
                </a:solidFill>
              </a:rPr>
              <a:t>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MA 5790 - Group #5</a:t>
            </a:r>
            <a:endParaRPr b="1"/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Vinay Palakurthy</a:t>
            </a:r>
            <a:endParaRPr b="1" sz="2200"/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        Vikramaditya Gurrapu</a:t>
            </a:r>
            <a:endParaRPr b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Skewness Values Before Transformation</a:t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“</a:t>
            </a:r>
            <a:r>
              <a:rPr lang="en-US" sz="2200"/>
              <a:t>Age”,  “sit and bend forward”, and “BMI” are moderately skewed.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All other predictors have approximately symmetric distributions.</a:t>
            </a:r>
            <a:endParaRPr sz="2200"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00" y="1612175"/>
            <a:ext cx="10173474" cy="26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983500" y="2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{BC169882-E060-449A-BD28-CAAF3CE0A483}</a:tableStyleId>
              </a:tblPr>
              <a:tblGrid>
                <a:gridCol w="3491675"/>
                <a:gridCol w="2380650"/>
                <a:gridCol w="4330525"/>
              </a:tblGrid>
              <a:tr h="46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Predictor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Skewness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Interpretation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age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0.59976117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Moderately Right Skewed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height_cm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-0.18684049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Approximately Symmetric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weight_kg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0.34972624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Approximately Symmetric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bady.fat_.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0.36105136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Approximately Symmetric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diastolic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-0.15960141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Approximately Symmetric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systolic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-0.04864271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Approximately Symmetric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gripForce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0.01845236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Approximately Symmetric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sit.and.bend.forward_cm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0.78531607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Moderately Right Skewed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sit.ups.counts</a:t>
                      </a:r>
                      <a:endParaRPr sz="200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-0.46772509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Approximately Symmetric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board.jump_cm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-0.42252789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Approximately Symmetric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BMI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0.57397573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Moderately Right Skewed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Data Outliers</a:t>
            </a:r>
            <a:r>
              <a:rPr b="1" lang="en-US" sz="2200"/>
              <a:t> Before Transformation</a:t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00" y="1309425"/>
            <a:ext cx="10188600" cy="46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Correlation Plot </a:t>
            </a:r>
            <a:r>
              <a:rPr b="1" lang="en-US" sz="2200"/>
              <a:t>Before Transformation</a:t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28773" r="4653" t="17992"/>
          <a:stretch/>
        </p:blipFill>
        <p:spPr>
          <a:xfrm>
            <a:off x="1017800" y="1309400"/>
            <a:ext cx="10188600" cy="476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AFTER TRANSFORMATIONS</a:t>
            </a:r>
            <a:endParaRPr sz="4200"/>
          </a:p>
        </p:txBody>
      </p: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Data Distribution of Continuous Predictors After Transformations</a:t>
            </a:r>
            <a:endParaRPr sz="2200"/>
          </a:p>
        </p:txBody>
      </p:sp>
      <p:sp>
        <p:nvSpPr>
          <p:cNvPr id="152" name="Google Shape;152;p21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00" y="1263975"/>
            <a:ext cx="10188600" cy="48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Skewness Values After Transformation</a:t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Skewness has been reduced after using Box cox Transformation.</a:t>
            </a:r>
            <a:endParaRPr sz="2200"/>
          </a:p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2/08/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00" y="1400225"/>
            <a:ext cx="10188600" cy="27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1017800" y="688675"/>
            <a:ext cx="10082400" cy="5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Data Outliers After Transformation</a:t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Spatial sign transformation minimized the effect of outliers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8" name="Google Shape;168;p23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n-US">
                <a:solidFill>
                  <a:schemeClr val="dk1"/>
                </a:solidFill>
              </a:rPr>
              <a:t>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00" y="1309375"/>
            <a:ext cx="10173474" cy="42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1017800" y="688675"/>
            <a:ext cx="10082400" cy="5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Correlation Plot After Transformation</a:t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Highly correlated variables were removed. (Cut Off: 0.75)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6" name="Google Shape;176;p24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26165" r="2226" t="19756"/>
          <a:stretch/>
        </p:blipFill>
        <p:spPr>
          <a:xfrm>
            <a:off x="1017800" y="1279100"/>
            <a:ext cx="10188600" cy="426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Response Variable Distribution</a:t>
            </a:r>
            <a:endParaRPr b="1" sz="22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2/08/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00" y="1324525"/>
            <a:ext cx="10188600" cy="47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DATA EXPLORATION AND PREPROCESSING</a:t>
            </a:r>
            <a:endParaRPr sz="4200"/>
          </a:p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12/08/2023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/>
              <a:t>S</a:t>
            </a:r>
            <a:r>
              <a:rPr b="1" lang="en-US" sz="2300"/>
              <a:t>pending And Resampling</a:t>
            </a:r>
            <a:endParaRPr b="1" sz="23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Stratified Random Sampling 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80% Training 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20% Test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Stratified K fold Cross Validation 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K : 5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After Preprocessing, we have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13,393 Records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12 Features - 1 Response Variable &amp; 11 Predictors (Weight_kg has been removed and BMI is added)</a:t>
            </a:r>
            <a:endParaRPr sz="2200"/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2" name="Google Shape;192;p26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MODEL BUILDING</a:t>
            </a:r>
            <a:endParaRPr sz="4200"/>
          </a:p>
        </p:txBody>
      </p:sp>
      <p:sp>
        <p:nvSpPr>
          <p:cNvPr id="199" name="Google Shape;199;p27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06" name="Google Shape;206;p28"/>
          <p:cNvGraphicFramePr/>
          <p:nvPr/>
        </p:nvGraphicFramePr>
        <p:xfrm>
          <a:off x="1017925" y="15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{BC169882-E060-449A-BD28-CAAF3CE0A483}</a:tableStyleId>
              </a:tblPr>
              <a:tblGrid>
                <a:gridCol w="439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Linear Classification Models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Logistic Regression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Linear Discriminant Analysis (LDA)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Partial Least square discriminant analysis (PLSDA)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Penalized models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Nearest Shrunken </a:t>
                      </a: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centroids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28"/>
          <p:cNvGraphicFramePr/>
          <p:nvPr/>
        </p:nvGraphicFramePr>
        <p:xfrm>
          <a:off x="6633125" y="15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{BC169882-E060-449A-BD28-CAAF3CE0A483}</a:tableStyleId>
              </a:tblPr>
              <a:tblGrid>
                <a:gridCol w="439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Non</a:t>
                      </a:r>
                      <a:r>
                        <a:rPr b="1" lang="en-US" sz="220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Linear Classification Models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Nonlinear discriminant analysis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Neural Networks 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Flexible </a:t>
                      </a: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discriminant analysis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Support Vector machines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K-Nearest Neighbors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Naive Bayes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28"/>
          <p:cNvSpPr txBox="1"/>
          <p:nvPr/>
        </p:nvSpPr>
        <p:spPr>
          <a:xfrm>
            <a:off x="1017925" y="726675"/>
            <a:ext cx="10417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Classification</a:t>
            </a:r>
            <a:r>
              <a:rPr b="1" lang="en-US"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models</a:t>
            </a:r>
            <a:endParaRPr b="1" sz="2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LINEAR CLASSIFICATION MODELS</a:t>
            </a:r>
            <a:endParaRPr sz="4200"/>
          </a:p>
        </p:txBody>
      </p:sp>
      <p:sp>
        <p:nvSpPr>
          <p:cNvPr id="215" name="Google Shape;215;p29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07375" y="3587950"/>
            <a:ext cx="11161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Overview of characteristics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Tuning Results and Plot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Confusion Matrix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idx="1" type="subTitle"/>
          </p:nvPr>
        </p:nvSpPr>
        <p:spPr>
          <a:xfrm>
            <a:off x="139675" y="128475"/>
            <a:ext cx="6591600" cy="5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Logistic Regression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lrFull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Penalized Multinomial Regression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No pre-processing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Repeated Train/Test Splits Estimated (25 reps, 75%)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8039, 8039, 8039, 8039, 8039, 8039,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decay  Accuracy 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0e+00  0.5945780  0.4594408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1e-04  0.5945930  0.4594607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1e-01  0.5944137  0.4592214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 used for the model was decay = 1e-04.</a:t>
            </a:r>
            <a:r>
              <a:rPr b="1" lang="en-US" sz="1200">
                <a:highlight>
                  <a:srgbClr val="D0CECE"/>
                </a:highlight>
              </a:rPr>
              <a:t> </a:t>
            </a:r>
            <a:endParaRPr b="1" sz="1200">
              <a:highlight>
                <a:srgbClr val="D0CECE"/>
              </a:highlight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275" y="152400"/>
            <a:ext cx="5308324" cy="59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confusionMatrix(lrPred,testY)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482 187  72   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159 268 139  37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27 172 289 109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 1  42 169 518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0.5818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(0.5629, 0.6006)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0.4425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1.714e-07   </a:t>
            </a:r>
            <a:r>
              <a:rPr b="1"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230" name="Google Shape;230;p31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6138325" y="113350"/>
            <a:ext cx="57489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0.7205   0.4006   0.4320   0.7743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0.8685   0.8331   0.8465   0.8944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0.6461   0.4444   0.4841   0.7096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0.9031   0.8066   0.8172   0.9224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 0.2500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0.1801   0.1001   0.1080   0.1936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0.2788   0.2253   0.2231   0.2728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0.7945   0.6168   0.6393   0.8343</a:t>
            </a:r>
            <a:endParaRPr b="1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idx="1" type="subTitle"/>
          </p:nvPr>
        </p:nvSpPr>
        <p:spPr>
          <a:xfrm>
            <a:off x="124550" y="152400"/>
            <a:ext cx="6606900" cy="5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Linear Discriminant </a:t>
            </a:r>
            <a:r>
              <a:rPr b="1" lang="en-US" sz="2200"/>
              <a:t>Analysis</a:t>
            </a:r>
            <a:r>
              <a:rPr b="1" lang="en-US" sz="2200"/>
              <a:t> (LDA)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LDAFull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Linear Discriminant Analysis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No pre-processing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Cross-Validated (5 fold)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8574, 8574, 8573, 8573, 8574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Accuracy 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0.5936361  0.4581794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38" name="Google Shape;238;p32"/>
          <p:cNvSpPr txBox="1"/>
          <p:nvPr/>
        </p:nvSpPr>
        <p:spPr>
          <a:xfrm>
            <a:off x="6731450" y="2618700"/>
            <a:ext cx="530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NO PLOT 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(</a:t>
            </a:r>
            <a:r>
              <a:rPr b="1" lang="en-US" sz="1200">
                <a:solidFill>
                  <a:srgbClr val="C5060B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There are no tuning parameters for this model.</a:t>
            </a: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)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confusionMatrix(LDAPred,testY)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479 192  72   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165 269 140  38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25 171 301 117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 0  37 156 509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0.5822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(0.5633, 0.601)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0.4429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9.009e-07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245" name="Google Shape;245;p33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6138325" y="113350"/>
            <a:ext cx="5748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0.7160   0.4021   0.4499   0.7608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0.8660   0.8291   0.8440   0.9038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0.6404   0.4395   0.4902   0.7251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0.9015   0.8062   0.8215   0.9189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 0.2500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0.1790   0.1005   0.1125   0.1902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0.2795   0.2287   0.2294   0.2623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0.7910   0.6156   0.6470   0.8323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1" type="subTitle"/>
          </p:nvPr>
        </p:nvSpPr>
        <p:spPr>
          <a:xfrm>
            <a:off x="139675" y="152400"/>
            <a:ext cx="6591600" cy="5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Partial Least square discriminant analysis (PLSDA)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plsFit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Partial Least Squares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Pre-processing: centered (11), scaled (11)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Bootstrapped (25 reps)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10717, 10717, 10717, 10717, 10717, 10717,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ncomp  Accuracy 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1     0.4501972  0.2663917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6     0.5178862  0.3569375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7     0.5188414  0.3582046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8     0.5186626  0.3579707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9     0.5187861  0.3581344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 used for the model was ncomp = 7.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53" name="Google Shape;253;p34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275" y="152400"/>
            <a:ext cx="5308324" cy="59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confusionMatrix(plsPred,testY)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622 417 186  32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 15  27  24   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14  73 120  30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18 152 339 604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0.5131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(0.4939, 0.5322)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0.3508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&lt; 2.2e-16 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261" name="Google Shape;261;p35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6138325" y="113350"/>
            <a:ext cx="5748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0.9297  0.04036  0.17937   0.9028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0.6836  0.97907  0.94170   0.7464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0.4948  0.39130  0.50633   0.5427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0.9669  0.75374  0.77491   0.9584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0.25000  0.25000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0.2324  0.01009  0.04484   0.2257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0.4697  0.02578  0.08857   0.4159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0.8067  0.50972  0.56054   0.8246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Goal: </a:t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To build a predictive model to estimate or classify performance grades  (A, B, C, D) based on the given features. 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Data Source:</a:t>
            </a:r>
            <a:r>
              <a:rPr lang="en-US" sz="2200"/>
              <a:t>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https://www.kaggle.com/datasets/kukuroo3/body-performance-data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Data Structure:</a:t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13,393 Records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12 Features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1 Response Variable (Performance Grades)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10 Continuous Predictors, 1 Categorical Predictor</a:t>
            </a:r>
            <a:endParaRPr sz="2200"/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idx="1" type="subTitle"/>
          </p:nvPr>
        </p:nvSpPr>
        <p:spPr>
          <a:xfrm>
            <a:off x="139675" y="152400"/>
            <a:ext cx="6591600" cy="5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Penalized models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glmnTuned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glmnet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Pre-processing: centered (11), scaled (11)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Bootstrapped (25 reps)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10717, 10717, 10717, 10717, 10717, 10717,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alpha  lambda      Accuracy 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0.0    0.01000000  0.5826617  0.4436462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0.0    0.17888889  0.5421136  0.3897408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0.0    0.20000000  0.5392904  0.3859904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0.1    0.01000000  0.5884637  0.4513643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0.1    0.03111111  0.5766381  0.4356473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0.1    0.05222222  0.5653146  0.4205832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values used for the model were alpha = 0.1 and lambda = 0.01.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6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275" y="152400"/>
            <a:ext cx="5308324" cy="59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confusionMatrix(glmnPred,testY)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 and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499 203  82   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143 249 125  38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24 161 274  98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 3  56 188 525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0.5781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(0.5591, 0.5969)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0.4375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2.545e-15   </a:t>
            </a:r>
            <a:r>
              <a:rPr b="1"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277" name="Google Shape;277;p37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6138325" y="113350"/>
            <a:ext cx="5748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0.7459  0.37220   0.4096   0.7848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0.8540  0.84753   0.8590   0.8769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0.6301  0.44865   0.4919   0.6801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0.9098  0.80198   0.8136   0.9244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0.25000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0.1865  0.09305   0.1024   0.1962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0.2960  0.20740   0.2081   0.2885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0.8000  0.60987   0.6343   0.8308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idx="1" type="subTitle"/>
          </p:nvPr>
        </p:nvSpPr>
        <p:spPr>
          <a:xfrm>
            <a:off x="124550" y="128475"/>
            <a:ext cx="6606900" cy="5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Nearest Shrunken Centroids 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nsc_model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Nearest Shrunken Centroids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No pre-processing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Bootstrapped (25 reps)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10717, 10717, 10717, 10717, 10717, 10717,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threshold  Accuracy 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0.0        0.5141704  0.3524828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2.8        0.5225439  0.3638525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2.9        0.5227079  0.3640801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3.0        0.5228237  0.3642376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3.1        0.5227749  0.3641800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3.2        0.5227835  0.3641987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 used for the model was threshold = 3.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8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450" y="128475"/>
            <a:ext cx="5352276" cy="5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confusionMatrix(data = pred_nsc_model,reference = testY)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523 285 141  23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110 138  95  42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19 132 203  78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17 114 230 526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0.5194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(0.5003, 0.5385)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0.3592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&lt; 2.2e-16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293" name="Google Shape;293;p39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6138325" y="113350"/>
            <a:ext cx="57489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0.7818  0.20628  0.30344   0.7862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0.7763  0.87693  0.88590   0.8201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0.5381  0.35844  0.46991   0.5930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0.9143  0.76822  0.79234   0.9201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0.25000  0.25000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0.1954  0.05157  0.07586   0.1966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0.3632  0.14387  0.16143   0.3315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0.7790  0.54160  0.59467   0.8032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NON </a:t>
            </a:r>
            <a:r>
              <a:rPr lang="en-US" sz="4200"/>
              <a:t>LINEAR CLASSIFICATION MODELS</a:t>
            </a:r>
            <a:endParaRPr sz="4200"/>
          </a:p>
        </p:txBody>
      </p:sp>
      <p:sp>
        <p:nvSpPr>
          <p:cNvPr id="301" name="Google Shape;301;p40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407375" y="3587950"/>
            <a:ext cx="11161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Overview of characteristics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Tuning Results and Plot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Confusion Matrix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idx="1" type="subTitle"/>
          </p:nvPr>
        </p:nvSpPr>
        <p:spPr>
          <a:xfrm>
            <a:off x="109425" y="143600"/>
            <a:ext cx="6531300" cy="5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Non Linear Discriminant Analysis 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(Mixture Discriminant Analysis)</a:t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mdaFit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Mixture Discriminant Analysis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No pre-processing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Bootstrapped (25 reps)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10717, 10717, 10717, 10717, 10717, 10717,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subclasses  Accuracy 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1          0.5944420  0.4592794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4          0.5949429  0.4599039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5          0.5956870  0.4609041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6          0.5938899  0.4584962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 used for the model was subclasses = 5.</a:t>
            </a:r>
            <a:endParaRPr b="1" sz="120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 </a:t>
            </a:r>
            <a:endParaRPr b="1" sz="2200"/>
          </a:p>
        </p:txBody>
      </p:sp>
      <p:sp>
        <p:nvSpPr>
          <p:cNvPr id="309" name="Google Shape;309;p41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725" y="143600"/>
            <a:ext cx="5397625" cy="59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confusionMatrix(mdaPred,testY)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486 211  79   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149 255 129  34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32 164 336 106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 2  39 125 525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0.5987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(0.5798, 0.6173)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0.4649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1.517e-06    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317" name="Google Shape;317;p42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6138325" y="113350"/>
            <a:ext cx="5748900" cy="2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0.7265  0.38117   0.5022   0.7848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0.8535  0.84454   0.8495   0.9173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0.6231  0.44974   0.5266   0.7598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0.9035  0.80370   0.8366   0.9275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0.25000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0.1816  0.09529   0.1256   0.1962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0.2915  0.21188   0.2384   0.2582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0.7900  0.61286   0.6759   0.8510</a:t>
            </a:r>
            <a:endParaRPr b="1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idx="1" type="subTitle"/>
          </p:nvPr>
        </p:nvSpPr>
        <p:spPr>
          <a:xfrm>
            <a:off x="109425" y="143600"/>
            <a:ext cx="6531300" cy="5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Non Linear Discriminant Analysis 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(Regularized </a:t>
            </a:r>
            <a:r>
              <a:rPr lang="en-US" sz="2200"/>
              <a:t>Discriminant</a:t>
            </a:r>
            <a:r>
              <a:rPr lang="en-US" sz="2200"/>
              <a:t> Analysis)</a:t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rdaFit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Regularized Discriminant Analysis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No pre-processing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Bootstrapped (25 reps)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10717, 10717, 10717, 10717, 10717, 10717,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gamma  lambda  Accuracy   Kappa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1     0.0     0.5046417  0.339721545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1     0.1     0.5038834  0.338710020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1     1.0     0.4983261  0.331331569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10     2.0     0.2487572  0.000000000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values used for the model were gamma = 1 and lambda = 0.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 </a:t>
            </a:r>
            <a:endParaRPr b="1" sz="2200"/>
          </a:p>
        </p:txBody>
      </p:sp>
      <p:sp>
        <p:nvSpPr>
          <p:cNvPr id="325" name="Google Shape;325;p43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725" y="152400"/>
            <a:ext cx="5443001" cy="5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confusionMatrix(pred_rda_model,testY)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428 233 119  19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190 233 133  36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23  78 223 134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28 125 194 480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0.5097 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(0.4906, 0.5288)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0.3463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&lt; 2.2e-16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333" name="Google Shape;333;p44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4" name="Google Shape;334;p44"/>
          <p:cNvSpPr txBox="1"/>
          <p:nvPr/>
        </p:nvSpPr>
        <p:spPr>
          <a:xfrm>
            <a:off x="6138325" y="113350"/>
            <a:ext cx="57489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0.6398  0.34828  0.33333   0.7175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0.8151  0.82113  0.88291   0.8271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0.5357  0.39358  0.48690   0.5804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0.8716  0.79079  0.79892   0.8978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0.25000  0.25000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0.1599  0.08707  0.08333   0.1794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0.2986  0.22123  0.17115   0.3090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0.7275  0.58470  0.60812   0.7723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idx="1" type="subTitle"/>
          </p:nvPr>
        </p:nvSpPr>
        <p:spPr>
          <a:xfrm>
            <a:off x="109425" y="143600"/>
            <a:ext cx="6531300" cy="5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Non Linear Discriminant Analysis 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(Quadratic Discriminant Analysis)</a:t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qdaFit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Quadratic Discriminant Analysis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Pre-processing: centered (11), scaled (11)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Cross-Validated (5 fold)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8575, 8573, 8574, 8573, 8573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Accuracy  Kappa    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0.633948  0.5119333</a:t>
            </a:r>
            <a:endParaRPr b="1" sz="140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 </a:t>
            </a:r>
            <a:endParaRPr b="1" sz="2200"/>
          </a:p>
        </p:txBody>
      </p:sp>
      <p:sp>
        <p:nvSpPr>
          <p:cNvPr id="341" name="Google Shape;341;p45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6640725" y="2275400"/>
            <a:ext cx="53370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NO PLOT 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(</a:t>
            </a:r>
            <a:r>
              <a:rPr b="1" lang="en-US" sz="1200">
                <a:solidFill>
                  <a:srgbClr val="C5060B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There are no tuning parameters for this model.</a:t>
            </a: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)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12/08/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67" name="Google Shape;67;p10"/>
          <p:cNvGraphicFramePr/>
          <p:nvPr/>
        </p:nvGraphicFramePr>
        <p:xfrm>
          <a:off x="760625" y="44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{BC169882-E060-449A-BD28-CAAF3CE0A483}</a:tableStyleId>
              </a:tblPr>
              <a:tblGrid>
                <a:gridCol w="10688775"/>
              </a:tblGrid>
              <a:tr h="43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Categorical predictors</a:t>
                      </a:r>
                      <a:endParaRPr b="1" sz="21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4750">
                <a:tc>
                  <a:txBody>
                    <a:bodyPr/>
                    <a:lstStyle/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PT Sans"/>
                        <a:buChar char="●"/>
                      </a:pPr>
                      <a:r>
                        <a:rPr lang="en-US" sz="21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Gender</a:t>
                      </a:r>
                      <a:endParaRPr sz="21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Google Shape;68;p10"/>
          <p:cNvGraphicFramePr/>
          <p:nvPr/>
        </p:nvGraphicFramePr>
        <p:xfrm>
          <a:off x="760625" y="6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{BC169882-E060-449A-BD28-CAAF3CE0A483}</a:tableStyleId>
              </a:tblPr>
              <a:tblGrid>
                <a:gridCol w="5319350"/>
                <a:gridCol w="53694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Continuous Predictors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age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systolic: systolic blood pressure (min)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height_cm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gripForce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weight_kg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sit and bend forward_cm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body fat_%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sit-ups counts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diastolic:</a:t>
                      </a: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</a:t>
                      </a: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diastolic blood pressure (min)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683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T Sans"/>
                        <a:buChar char="●"/>
                      </a:pPr>
                      <a:r>
                        <a:rPr lang="en-US" sz="220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broad jump_cm</a:t>
                      </a:r>
                      <a:endParaRPr sz="220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confusionMatrix(qdaPred,testY)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 and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504 178  59   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150 332 153  40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11 126 347 105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 4  33 110 519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0.636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(0.6175, 0.6543)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0.5147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7.777e-07  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349" name="Google Shape;349;p46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6138325" y="113350"/>
            <a:ext cx="5748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0.7534   0.4963   0.5187   0.7758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0.8794   0.8291   0.8794   0.9268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0.6756   0.4919   0.5891   0.7793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0.9145   0.8316   0.8457   0.9254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 0.2500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0.1883   0.1241   0.1297   0.1939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0.2788   0.2522   0.2201   0.2489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0.8164   0.6627   0.6991   0.8513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idx="1" type="subTitle"/>
          </p:nvPr>
        </p:nvSpPr>
        <p:spPr>
          <a:xfrm>
            <a:off x="109425" y="158725"/>
            <a:ext cx="6546600" cy="5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Neural Networks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nnetFit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Neural Network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Pre-processing: centered (11), scaled (11), spatial sign transformation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11)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Bootstrapped (25 reps)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10717, 10717, 10717, 10717, 10717, 10717,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size  decay  Accuracy 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1   0.0   0.5736985  0.4315120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.	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.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7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2.0    0.6487375  0.5317173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8    0.0    0.6794265  0.5725643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8    0.1    0.6804294  0.5738997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8    1.0    0.6674332  0.5566110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8    2.0    0.6499464  0.5333166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values used for the model were size = 8 and decay = 0.1.</a:t>
            </a:r>
            <a:endParaRPr b="1"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57" name="Google Shape;357;p47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975" y="158725"/>
            <a:ext cx="5427174" cy="59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confusionMatrix(nnetPred,testY)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551 167  62   3							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114 367 118  38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 4 118 422 118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 0  17  67 510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0.6913 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(0.6734, 0.7088)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0.5884 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365" name="Google Shape;365;p48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48"/>
          <p:cNvSpPr txBox="1"/>
          <p:nvPr/>
        </p:nvSpPr>
        <p:spPr>
          <a:xfrm>
            <a:off x="6138325" y="113350"/>
            <a:ext cx="57489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0.8236   0.5486   0.6308   0.7623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0.8844   0.8655   0.8804   0.9581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0.7037   0.5761   0.6375   0.8586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0.9377   0.8519   0.8774   0.9236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 0.2500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0.2059   0.1371   0.1577   0.1906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0.2926   0.2380   0.2474   0.2220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0.8540   0.7070   0.7556   0.8602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idx="1" type="subTitle"/>
          </p:nvPr>
        </p:nvSpPr>
        <p:spPr>
          <a:xfrm>
            <a:off x="94300" y="143600"/>
            <a:ext cx="6561900" cy="5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Flexible Discriminant Analysis 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fdaTuned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Flexible Discriminant Analysis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No pre-processing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Cross-Validated (10 fold)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9645, 9645, 9645, 9645, 9645, 9645,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degree  nprune  Accuracy   Kappa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1        2      0.4560974  0.2747951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2       17      0.6277842  0.5037151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2       18      0.6277836  0.5037148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2       19      0.6286224  0.5048325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2       20      0.6301160  0.5068240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2       21      0.6301160  0.5068240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2       22      0.6301160  0.5068240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values used for the model were degree = 2 and nprune = 20.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49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100" y="143600"/>
            <a:ext cx="5382250" cy="5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confusionMatrix(fdaPred,testY)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480 154  72   7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182 334 138  39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 7 157 384 141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 0  24  75 482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0.6278 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(0.6092, 0.6462)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0.5037 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&lt; 2.2e-16   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381" name="Google Shape;381;p50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" name="Google Shape;382;p50"/>
          <p:cNvSpPr txBox="1"/>
          <p:nvPr/>
        </p:nvSpPr>
        <p:spPr>
          <a:xfrm>
            <a:off x="6138325" y="113350"/>
            <a:ext cx="57489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0.7175   0.4993   0.5740   0.7205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0.8839   0.8211   0.8480   0.9507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0.6732   0.4820   0.5573   0.8296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0.9037   0.8311   0.8566   0.9107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 0.2500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0.1794   0.1248   0.1435   0.1801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0.2664   0.2590   0.2575   0.2171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0.8007   0.6602   0.7110   0.8356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idx="1" type="subTitle"/>
          </p:nvPr>
        </p:nvSpPr>
        <p:spPr>
          <a:xfrm>
            <a:off x="109425" y="143600"/>
            <a:ext cx="6546600" cy="5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Support Vector Machines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svmRModel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Support Vector Machines with Radial Basis Function Kernel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Pre-processing: centered (11), scaled (11)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Bootstrapped (25 reps)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10717, 10717, 10717, 10717, 10717, 10717,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C          Accuracy 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0.0625  0.6013189  0.4683761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32.0000  0.6653507  0.5537828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64.0000  0.6690590  0.5586943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128.0000  0.6668177  0.5557055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256.0000  0.6659476  0.5545723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Tuning parameter 'sigma' was held constant at a value of 0.02795102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values used for the model were sigma = 0.02795102 and C = 64.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389" name="Google Shape;389;p51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0" name="Google Shape;3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025" y="143600"/>
            <a:ext cx="5397450" cy="5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confusionMatrix(svmPred,testY)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 and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537 169  56  12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129 345 130  40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 3 136 423 123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 0  19  60 494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0.6723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(0.6541, 0.69)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0.563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&lt; 2.2e-16 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397" name="Google Shape;397;p52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8" name="Google Shape;398;p52"/>
          <p:cNvSpPr txBox="1"/>
          <p:nvPr/>
        </p:nvSpPr>
        <p:spPr>
          <a:xfrm>
            <a:off x="6138325" y="113350"/>
            <a:ext cx="57489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0.8027   0.5157   0.6323   0.7384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0.8819   0.8510   0.8695   0.9606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0.6938   0.5357   0.6175   0.8621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0.9306   0.8406   0.8764   0.9168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 0.2500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0.2007   0.1289   0.1581   0.1846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0.2892   0.2407   0.2560   0.2141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0.8423   0.6834   0.7509   0.8495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idx="1" type="subTitle"/>
          </p:nvPr>
        </p:nvSpPr>
        <p:spPr>
          <a:xfrm>
            <a:off x="109425" y="143600"/>
            <a:ext cx="6546600" cy="5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K-Nearest Neighbours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knnFit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k-Nearest Neighbors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Pre-processing: centered (11), scaled (11)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Bootstrapped (25 reps)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10717, 10717, 10717, 10717, 10717, 10717,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 across tuning parameters: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k    Accuracy 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1  0.5349923  0.3799595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66  0.5921279  0.4560861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67  0.5922816  0.4562921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68  0.5928277  0.4570161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69  0.5923807  0.4564185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70  0.5925259  0.4566126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71  0.5924039  0.4564456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Kappa was used to select the optimal model using the largest value.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 final value used for the model was k = 68.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405" name="Google Shape;405;p53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6" name="Google Shape;4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025" y="143600"/>
            <a:ext cx="5321850" cy="5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confusionMatrix(knnPred,testY)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549 272 103  13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113 236 157  42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 6 118 307 111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 1  43 102 503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0.596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(0.5772, 0.6147)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0.4614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&lt; 2.2e-16  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413" name="Google Shape;413;p54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4" name="Google Shape;414;p54"/>
          <p:cNvSpPr txBox="1"/>
          <p:nvPr/>
        </p:nvSpPr>
        <p:spPr>
          <a:xfrm>
            <a:off x="6138325" y="113350"/>
            <a:ext cx="57489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0.8206  0.35277   0.4589   0.7519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0.8067  0.84454   0.8829   0.9273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0.5859  0.43066   0.5664   0.7750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0.9310  0.79652   0.8304   0.9181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0.25000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0.2052  0.08819   0.1147   0.1880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0.3501  0.20478   0.2025   0.2425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0.8137  0.59865   0.6709   0.8396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idx="1" type="subTitle"/>
          </p:nvPr>
        </p:nvSpPr>
        <p:spPr>
          <a:xfrm>
            <a:off x="124550" y="143600"/>
            <a:ext cx="6531300" cy="5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Naive Bayes</a:t>
            </a:r>
            <a:endParaRPr b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nbFit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Naive Bayes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10717 samples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11 predictor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4 classes: 'A', 'B', 'C', 'D'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No pre-processing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Resampling: Bootstrapped (25 reps)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sample sizes: 10717, 10717, 10717, 10717, 10717, 10717, ...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Resampling results: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Accuracy  Kappa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0.550101  0.4001948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Tuning parameter 'fL' was held constant at a value of 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Tuning parameter 'usekernel'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was held constant at a value of TRUE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Tuning parameter 'adjust' was held constant at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a value of TRUE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421" name="Google Shape;421;p55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2" name="Google Shape;422;p55"/>
          <p:cNvSpPr txBox="1"/>
          <p:nvPr/>
        </p:nvSpPr>
        <p:spPr>
          <a:xfrm>
            <a:off x="6655850" y="2078825"/>
            <a:ext cx="529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NO PLOT 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(</a:t>
            </a:r>
            <a:r>
              <a:rPr b="1" lang="en-US" sz="1200">
                <a:solidFill>
                  <a:srgbClr val="C5060B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There are no tuning parameters with more than 1 value</a:t>
            </a: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)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BEFORE TRANSFORMATIONS</a:t>
            </a:r>
            <a:endParaRPr sz="4200"/>
          </a:p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 txBox="1"/>
          <p:nvPr>
            <p:ph idx="1" type="subTitle"/>
          </p:nvPr>
        </p:nvSpPr>
        <p:spPr>
          <a:xfrm>
            <a:off x="94300" y="113350"/>
            <a:ext cx="5820900" cy="5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highlight>
                  <a:srgbClr val="D0CECE"/>
                </a:highlight>
              </a:rPr>
              <a:t>Confusion Matrix and Statistics</a:t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D0CEC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confusionMatrix(nbPred,testY)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A   B   C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 497 221 110  18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B 129 243 127  39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C  21 104 247 100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D  22 101 185 512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Overall Statistics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0.5602 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(0.5411, 0.5791)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0.25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&lt; 2.2e-16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Kappa : 0.4136 </a:t>
            </a: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&lt; 2.2e-16 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</a:endParaRPr>
          </a:p>
        </p:txBody>
      </p:sp>
      <p:sp>
        <p:nvSpPr>
          <p:cNvPr id="429" name="Google Shape;429;p56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0" name="Google Shape;430;p56"/>
          <p:cNvSpPr txBox="1"/>
          <p:nvPr/>
        </p:nvSpPr>
        <p:spPr>
          <a:xfrm>
            <a:off x="6138325" y="113350"/>
            <a:ext cx="57489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D0CECE"/>
                </a:highlight>
                <a:latin typeface="PT Sans"/>
                <a:ea typeface="PT Sans"/>
                <a:cs typeface="PT Sans"/>
                <a:sym typeface="PT Sans"/>
              </a:rPr>
              <a:t>Statistics by Class:</a:t>
            </a:r>
            <a:endParaRPr b="1" sz="2200">
              <a:solidFill>
                <a:schemeClr val="dk1"/>
              </a:solidFill>
              <a:highlight>
                <a:srgbClr val="D0CECE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Class: A Class: B Class: C Class: D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           0.7429  0.36323   0.3692   0.7653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            0.8261  0.85301   0.8879   0.8465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Pos Pred Value         0.5875  0.45167   0.5233   0.6244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Neg Pred Value         0.9060  0.80075   0.8085   0.9154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Prevalence             0.2500  0.25000   0.2500   0.2500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Rate         0.1857  0.09081   0.0923   0.1913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Detection Prevalence   0.3161  0.20105   0.1764   0.3064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Balanced Accuracy      0.7845  0.60812   0.6286   0.8059</a:t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SUMMARY TABLE</a:t>
            </a:r>
            <a:endParaRPr sz="4200"/>
          </a:p>
        </p:txBody>
      </p:sp>
      <p:sp>
        <p:nvSpPr>
          <p:cNvPr id="437" name="Google Shape;437;p57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8" name="Google Shape;438;p57"/>
          <p:cNvSpPr txBox="1"/>
          <p:nvPr/>
        </p:nvSpPr>
        <p:spPr>
          <a:xfrm>
            <a:off x="407375" y="3587950"/>
            <a:ext cx="111612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Top 2 models (Metric = Kappa)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Important Predictors of Best Models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5" name="Google Shape;445;p58"/>
          <p:cNvSpPr txBox="1"/>
          <p:nvPr/>
        </p:nvSpPr>
        <p:spPr>
          <a:xfrm>
            <a:off x="1017925" y="726675"/>
            <a:ext cx="10417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Summary Results</a:t>
            </a:r>
            <a:endParaRPr b="1" sz="2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aphicFrame>
        <p:nvGraphicFramePr>
          <p:cNvPr id="446" name="Google Shape;446;p58"/>
          <p:cNvGraphicFramePr/>
          <p:nvPr/>
        </p:nvGraphicFramePr>
        <p:xfrm>
          <a:off x="952500" y="121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{BC169882-E060-449A-BD28-CAAF3CE0A483}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6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CLASSIFICATION MODEL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TRAINING KAPPA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TESTING KAPPA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BEST TUNING PARAMETER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Logistic Regression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0.4594607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0.4425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Decay = 1e-04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Linear Discriminant Analysis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0.4581794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0.4429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NA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Partial Least Square Discriminant Analysis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0.3582046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0.3508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ncomp = 7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Penalized Models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0.4513643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0.4375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alpha = 0.1, lambda = 0.01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Nearest Shrunken Centroids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0.3642376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0.3592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threshold = 3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Mixture Discriminant Analysis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0.4609041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0.4649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subclasses = 5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453" name="Google Shape;453;p59"/>
          <p:cNvGraphicFramePr/>
          <p:nvPr/>
        </p:nvGraphicFramePr>
        <p:xfrm>
          <a:off x="952500" y="58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{BC169882-E060-449A-BD28-CAAF3CE0A483}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68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CLASSIFICATION MODEL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TRAINING KAPPA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TESTING KAPPA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BEST TUNING PARAMETER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Regularized </a:t>
                      </a: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Discriminant Analysis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0.339721545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0.3463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gamma = 1, lambda = 0.0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Quadratic </a:t>
                      </a: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Discriminant Analysis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0.5119333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0.5147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NA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Neural Networks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0.5738997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0.5884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size = 8, decay = 0.1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Flexible Discriminant Analysis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0.5068240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0.5037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degree = 2, nprune = 20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Support Vector Machines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0.5586943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0.563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sigma = 0.02795102, C = 64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solidFill>
                      <a:srgbClr val="FFC000"/>
                    </a:solidFill>
                  </a:tcPr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K-Nearest Neighbours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0.4570161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0.4614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k = 68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Naive Bayes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0.4001948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0.4136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Tuning parameter ‘fL’ was held constant at a value of 2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60" name="Google Shape;460;p60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61" name="Google Shape;4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250" y="535400"/>
            <a:ext cx="10477499" cy="55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0"/>
          <p:cNvSpPr txBox="1"/>
          <p:nvPr/>
        </p:nvSpPr>
        <p:spPr>
          <a:xfrm>
            <a:off x="4379100" y="2634725"/>
            <a:ext cx="351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Neural Networks</a:t>
            </a:r>
            <a:endParaRPr b="1" sz="2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63" name="Google Shape;463;p60"/>
          <p:cNvSpPr txBox="1"/>
          <p:nvPr/>
        </p:nvSpPr>
        <p:spPr>
          <a:xfrm>
            <a:off x="1616375" y="325871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SVM</a:t>
            </a:r>
            <a:endParaRPr b="1" sz="2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64" name="Google Shape;464;p60"/>
          <p:cNvSpPr txBox="1"/>
          <p:nvPr/>
        </p:nvSpPr>
        <p:spPr>
          <a:xfrm>
            <a:off x="7632600" y="325871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QDA</a:t>
            </a:r>
            <a:endParaRPr b="1" sz="2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65" name="Google Shape;465;p60"/>
          <p:cNvSpPr txBox="1"/>
          <p:nvPr/>
        </p:nvSpPr>
        <p:spPr>
          <a:xfrm>
            <a:off x="1387650" y="974675"/>
            <a:ext cx="94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“BEST CLASSIFICATION MODEL”</a:t>
            </a:r>
            <a:endParaRPr b="1" sz="2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1"/>
          <p:cNvSpPr txBox="1"/>
          <p:nvPr>
            <p:ph idx="1" type="subTitle"/>
          </p:nvPr>
        </p:nvSpPr>
        <p:spPr>
          <a:xfrm>
            <a:off x="137425" y="152400"/>
            <a:ext cx="6518700" cy="5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/>
              <a:t>Important Predictors of Neural Networks</a:t>
            </a:r>
            <a:endParaRPr b="1" sz="23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top_5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nnet variable importance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variables are sorted by maximum importance across the classes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Overall       A       B       C    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sit.and.bend.forward_cm 100.000 100.000 100.000 100.000 100.000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age                      85.599  85.599  85.599  85.599  85.599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       84.230  84.230  84.230  84.230  84.230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sit.ups.counts           65.053  65.053  65.053  65.053  65.053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body.fat_.               58.141  58.141  58.141  58.141  58.141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gripForce                56.380  56.380  56.380  56.380  56.380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BMI                      37.982  37.982  37.982  37.982  37.982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broad.jump_cm            19.318  19.318  19.318  19.318  19.318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height_cm                15.558  15.558  15.558  15.558  15.558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systolic                  2.337   2.337   2.337   2.337   2.337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diastolic                 0.000   0.000   0.000   0.000   0.000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72" name="Google Shape;472;p61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3" name="Google Shape;4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125" y="152400"/>
            <a:ext cx="5417301" cy="5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/>
          <p:nvPr>
            <p:ph idx="1" type="subTitle"/>
          </p:nvPr>
        </p:nvSpPr>
        <p:spPr>
          <a:xfrm>
            <a:off x="137425" y="143600"/>
            <a:ext cx="6518700" cy="5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/>
              <a:t>Important Predictors of Support Vector Machine</a:t>
            </a:r>
            <a:endParaRPr b="1" sz="23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top5</a:t>
            </a:r>
            <a:endParaRPr b="1" sz="1200">
              <a:solidFill>
                <a:srgbClr val="0000FF"/>
              </a:solidFill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ROC curve variable importance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variables are sorted by maximum importance across the classes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A       B      C       D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sit.and.bend.forward_cm 77.855 100.000 53.210 100.000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sit.ups.counts          41.721  77.957 22.950  77.957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body.fat_.              13.758  56.848  8.008  56.848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BMI                     13.259  49.565 13.220  49.565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broad.jump_cm           14.570  40.371  6.009  40.371</a:t>
            </a:r>
            <a:endParaRPr b="1"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gripForce                3.557  14.279  2.409  14.279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height_cm               14.037  10.197  5.061  14.037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      10.274   9.061  6.742  10.274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diastolic                0.000   9.596  0.000   9.596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systolic                 1.943   4.993  1.943   4.993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D0CECE"/>
                </a:highlight>
                <a:latin typeface="Courier New"/>
                <a:ea typeface="Courier New"/>
                <a:cs typeface="Courier New"/>
                <a:sym typeface="Courier New"/>
              </a:rPr>
              <a:t>age                      3.234   4.069  3.234   4.069</a:t>
            </a:r>
            <a:endParaRPr b="1" sz="1200">
              <a:highlight>
                <a:srgbClr val="D0CEC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80" name="Google Shape;480;p62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1" name="Google Shape;48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125" y="152400"/>
            <a:ext cx="5383475" cy="5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THANK YOU..!!</a:t>
            </a:r>
            <a:endParaRPr sz="4200"/>
          </a:p>
        </p:txBody>
      </p:sp>
      <p:sp>
        <p:nvSpPr>
          <p:cNvPr id="488" name="Google Shape;488;p63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Checking For Missing Values:</a:t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Dataset had no missing values.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Adding Predictors:</a:t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BMI has been added based on Height and Weight.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Created dummy variables for Gender.</a:t>
            </a:r>
            <a:endParaRPr sz="2200"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/08/20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00" y="1854400"/>
            <a:ext cx="10173474" cy="18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Checking For Near Zero Variance:</a:t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Dataset has no predictors for near zero variance.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/08/20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71869"/>
          <a:stretch/>
        </p:blipFill>
        <p:spPr>
          <a:xfrm>
            <a:off x="1009275" y="1899800"/>
            <a:ext cx="10173450" cy="1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Bar Plot for Categorical Predictors</a:t>
            </a:r>
            <a:endParaRPr b="1" sz="22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00" y="1324525"/>
            <a:ext cx="10188600" cy="47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017800" y="688675"/>
            <a:ext cx="10082400" cy="5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Data Distribution of Continuous Predictors Before Transformations</a:t>
            </a:r>
            <a:endParaRPr sz="2200"/>
          </a:p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>
                <a:solidFill>
                  <a:schemeClr val="dk1"/>
                </a:solidFill>
              </a:rPr>
              <a:t>2/08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/20</a:t>
            </a:r>
            <a:r>
              <a:rPr lang="en-US">
                <a:solidFill>
                  <a:schemeClr val="dk1"/>
                </a:solidFill>
              </a:rPr>
              <a:t>23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00" y="1354800"/>
            <a:ext cx="10188600" cy="47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