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146847058" r:id="rId10"/>
    <p:sldId id="267" r:id="rId11"/>
    <p:sldId id="2146847056" r:id="rId12"/>
    <p:sldId id="214684705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57A4A-9BDA-44F9-AA66-B0EEF5C45346}" v="9" dt="2025-07-18T14:24:13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Rathore" userId="a346d3f18af70e8e" providerId="LiveId" clId="{1E457A4A-9BDA-44F9-AA66-B0EEF5C45346}"/>
    <pc:docChg chg="undo custSel addSld modSld">
      <pc:chgData name="Vinay Rathore" userId="a346d3f18af70e8e" providerId="LiveId" clId="{1E457A4A-9BDA-44F9-AA66-B0EEF5C45346}" dt="2025-07-18T14:24:25.272" v="103" actId="2711"/>
      <pc:docMkLst>
        <pc:docMk/>
      </pc:docMkLst>
      <pc:sldChg chg="modSp mod">
        <pc:chgData name="Vinay Rathore" userId="a346d3f18af70e8e" providerId="LiveId" clId="{1E457A4A-9BDA-44F9-AA66-B0EEF5C45346}" dt="2025-07-18T14:24:25.272" v="103" actId="2711"/>
        <pc:sldMkLst>
          <pc:docMk/>
          <pc:sldMk cId="4154508776" sldId="266"/>
        </pc:sldMkLst>
        <pc:spChg chg="mod">
          <ac:chgData name="Vinay Rathore" userId="a346d3f18af70e8e" providerId="LiveId" clId="{1E457A4A-9BDA-44F9-AA66-B0EEF5C45346}" dt="2025-07-18T14:24:25.272" v="103" actId="2711"/>
          <ac:spMkLst>
            <pc:docMk/>
            <pc:sldMk cId="4154508776" sldId="266"/>
            <ac:spMk id="3" creationId="{494B187B-40ED-0F91-AF48-87F9CCE879BC}"/>
          </ac:spMkLst>
        </pc:spChg>
      </pc:sldChg>
      <pc:sldChg chg="addSp modSp new mod">
        <pc:chgData name="Vinay Rathore" userId="a346d3f18af70e8e" providerId="LiveId" clId="{1E457A4A-9BDA-44F9-AA66-B0EEF5C45346}" dt="2025-07-18T14:24:13.690" v="100" actId="1076"/>
        <pc:sldMkLst>
          <pc:docMk/>
          <pc:sldMk cId="3014824422" sldId="2146847058"/>
        </pc:sldMkLst>
        <pc:spChg chg="mod">
          <ac:chgData name="Vinay Rathore" userId="a346d3f18af70e8e" providerId="LiveId" clId="{1E457A4A-9BDA-44F9-AA66-B0EEF5C45346}" dt="2025-07-18T14:21:24.747" v="41" actId="1076"/>
          <ac:spMkLst>
            <pc:docMk/>
            <pc:sldMk cId="3014824422" sldId="2146847058"/>
            <ac:spMk id="2" creationId="{05AD90AD-1CA9-D33C-A1CA-F815CB9561DE}"/>
          </ac:spMkLst>
        </pc:spChg>
        <pc:spChg chg="mod">
          <ac:chgData name="Vinay Rathore" userId="a346d3f18af70e8e" providerId="LiveId" clId="{1E457A4A-9BDA-44F9-AA66-B0EEF5C45346}" dt="2025-07-18T14:20:37.116" v="11" actId="27636"/>
          <ac:spMkLst>
            <pc:docMk/>
            <pc:sldMk cId="3014824422" sldId="2146847058"/>
            <ac:spMk id="3" creationId="{ACF5ED0A-4817-B593-F908-C9896C7DD6C6}"/>
          </ac:spMkLst>
        </pc:spChg>
        <pc:spChg chg="add mod">
          <ac:chgData name="Vinay Rathore" userId="a346d3f18af70e8e" providerId="LiveId" clId="{1E457A4A-9BDA-44F9-AA66-B0EEF5C45346}" dt="2025-07-18T14:24:07.144" v="99" actId="255"/>
          <ac:spMkLst>
            <pc:docMk/>
            <pc:sldMk cId="3014824422" sldId="2146847058"/>
            <ac:spMk id="5" creationId="{22427306-0829-D18B-8C11-4F504FEF033B}"/>
          </ac:spMkLst>
        </pc:spChg>
        <pc:spChg chg="add">
          <ac:chgData name="Vinay Rathore" userId="a346d3f18af70e8e" providerId="LiveId" clId="{1E457A4A-9BDA-44F9-AA66-B0EEF5C45346}" dt="2025-07-18T14:21:09.730" v="39"/>
          <ac:spMkLst>
            <pc:docMk/>
            <pc:sldMk cId="3014824422" sldId="2146847058"/>
            <ac:spMk id="6" creationId="{48A25C57-8EE9-1428-8577-EC76F6F05D18}"/>
          </ac:spMkLst>
        </pc:spChg>
        <pc:spChg chg="add mod">
          <ac:chgData name="Vinay Rathore" userId="a346d3f18af70e8e" providerId="LiveId" clId="{1E457A4A-9BDA-44F9-AA66-B0EEF5C45346}" dt="2025-07-18T14:24:13.690" v="100" actId="1076"/>
          <ac:spMkLst>
            <pc:docMk/>
            <pc:sldMk cId="3014824422" sldId="2146847058"/>
            <ac:spMk id="7" creationId="{E23820A3-FC42-24A4-520B-5D21E3F154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7" Type="http://schemas.openxmlformats.org/officeDocument/2006/relationships/hyperlink" Target="https://docs.python.org/3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joblib.readthedocs.io/" TargetMode="External"/><Relationship Id="rId4" Type="http://schemas.openxmlformats.org/officeDocument/2006/relationships/hyperlink" Target="https://github.com/alexdlaird/pyngro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ayR-cmd/Employee_Salary_Prediction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1506" y="3776134"/>
            <a:ext cx="60688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Vinay Rathore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C39B2-10A5-EE49-9D30-D1C618741919}"/>
              </a:ext>
            </a:extLst>
          </p:cNvPr>
          <p:cNvSpPr txBox="1"/>
          <p:nvPr/>
        </p:nvSpPr>
        <p:spPr>
          <a:xfrm>
            <a:off x="3201506" y="4176244"/>
            <a:ext cx="60688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KIET group of institutions (Delhi –NCR)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E063F-C952-C4D3-4E49-35BB3C1ED1D9}"/>
              </a:ext>
            </a:extLst>
          </p:cNvPr>
          <p:cNvSpPr txBox="1"/>
          <p:nvPr/>
        </p:nvSpPr>
        <p:spPr>
          <a:xfrm>
            <a:off x="3201506" y="4976464"/>
            <a:ext cx="60688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STU67827d5674a651736605014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E99B7-5B0B-3406-A881-11F9300219FF}"/>
              </a:ext>
            </a:extLst>
          </p:cNvPr>
          <p:cNvSpPr txBox="1"/>
          <p:nvPr/>
        </p:nvSpPr>
        <p:spPr>
          <a:xfrm>
            <a:off x="3201506" y="4576354"/>
            <a:ext cx="606880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(AI)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F65A2D-5059-F596-B327-0F6C76049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725" y="1536174"/>
            <a:ext cx="1102961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📊 Findings &amp; Discussion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accurately classifies employee income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&gt;50K or ≤50K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demographic and work-related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enables both real-time and batch predictions with a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 consistency was a key challenge, especially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categorical 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Temporary deployment via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ngrok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had limitations (max 3 tunnels).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improvements: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OneHotEncoder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better unseen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encoders with the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on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stability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confidence 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1CB311-65EA-D6A6-0A5A-74BC9A10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59" y="1577831"/>
            <a:ext cx="927400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🔮 Future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on cloud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Cloud, Heroku, or AWS for 24/7 accessibility without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ngrok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confidence 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predict_proba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to show prediction certainty.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OneHotEncoder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OrdinalEncoder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better handle unseen input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(charts/graphs) for feature importance and prediction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Extend to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regression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predict exact salary range instead of just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saving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personalize predictions for HR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C82948-A181-B9B0-E922-BEEB356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592" y="6013341"/>
            <a:ext cx="4422608" cy="3810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26" y="1371600"/>
            <a:ext cx="11029615" cy="4917017"/>
          </a:xfrm>
        </p:spPr>
        <p:txBody>
          <a:bodyPr>
            <a:noAutofit/>
          </a:bodyPr>
          <a:lstStyle/>
          <a:p>
            <a:r>
              <a:rPr lang="en-IN" sz="1400" dirty="0"/>
              <a:t>💻 </a:t>
            </a:r>
            <a:r>
              <a:rPr lang="en-IN" sz="1400" b="1" dirty="0"/>
              <a:t>Google </a:t>
            </a:r>
            <a:r>
              <a:rPr lang="en-IN" sz="1400" b="1" dirty="0" err="1"/>
              <a:t>Colab</a:t>
            </a:r>
            <a:r>
              <a:rPr lang="en-IN" sz="1400" dirty="0"/>
              <a:t> (Model development &amp; testing):</a:t>
            </a:r>
            <a:br>
              <a:rPr lang="en-IN" sz="1400" dirty="0"/>
            </a:br>
            <a:r>
              <a:rPr lang="en-IN" sz="1400" dirty="0"/>
              <a:t>https://colab.research.google.com</a:t>
            </a:r>
          </a:p>
          <a:p>
            <a:r>
              <a:rPr lang="en-IN" sz="1400" dirty="0"/>
              <a:t>🧠 </a:t>
            </a:r>
            <a:r>
              <a:rPr lang="en-IN" sz="1400" b="1" dirty="0"/>
              <a:t>Scikit-Learn (ML Library)</a:t>
            </a:r>
            <a:r>
              <a:rPr lang="en-IN" sz="1400" dirty="0"/>
              <a:t>:</a:t>
            </a:r>
            <a:br>
              <a:rPr lang="en-IN" sz="1400" dirty="0"/>
            </a:br>
            <a:r>
              <a:rPr lang="en-IN" sz="1400" dirty="0">
                <a:hlinkClick r:id="rId2"/>
              </a:rPr>
              <a:t>https://scikit-learn.org</a:t>
            </a:r>
            <a:endParaRPr lang="en-IN" sz="1400" dirty="0"/>
          </a:p>
          <a:p>
            <a:r>
              <a:rPr lang="en-IN" sz="1400" dirty="0"/>
              <a:t>📄 </a:t>
            </a:r>
            <a:r>
              <a:rPr lang="en-IN" sz="1400" b="1" dirty="0"/>
              <a:t>Pandas Documentation</a:t>
            </a:r>
            <a:r>
              <a:rPr lang="en-IN" sz="1400" dirty="0"/>
              <a:t> (Data Manipulation):</a:t>
            </a:r>
            <a:br>
              <a:rPr lang="en-IN" sz="1400" dirty="0"/>
            </a:br>
            <a:r>
              <a:rPr lang="en-IN" sz="1400" dirty="0"/>
              <a:t>https://pandas.pydata.org/docs</a:t>
            </a:r>
          </a:p>
          <a:p>
            <a:r>
              <a:rPr lang="en-IN" sz="1400" dirty="0"/>
              <a:t>🌐 </a:t>
            </a:r>
            <a:r>
              <a:rPr lang="en-IN" sz="1400" b="1" dirty="0" err="1"/>
              <a:t>Streamlit</a:t>
            </a:r>
            <a:r>
              <a:rPr lang="en-IN" sz="1400" b="1" dirty="0"/>
              <a:t> (Web App Framework)</a:t>
            </a:r>
            <a:r>
              <a:rPr lang="en-IN" sz="1400" dirty="0"/>
              <a:t>:</a:t>
            </a:r>
            <a:br>
              <a:rPr lang="en-IN" sz="1400" dirty="0"/>
            </a:br>
            <a:r>
              <a:rPr lang="en-IN" sz="1400" dirty="0">
                <a:hlinkClick r:id="rId3"/>
              </a:rPr>
              <a:t>https://streamlit.io</a:t>
            </a:r>
            <a:endParaRPr lang="en-IN" sz="1400" dirty="0"/>
          </a:p>
          <a:p>
            <a:r>
              <a:rPr lang="en-IN" sz="1400" dirty="0"/>
              <a:t>🌍 </a:t>
            </a:r>
            <a:r>
              <a:rPr lang="en-IN" sz="1400" b="1" dirty="0" err="1"/>
              <a:t>Pyngrok</a:t>
            </a:r>
            <a:r>
              <a:rPr lang="en-IN" sz="1400" b="1" dirty="0"/>
              <a:t> (Expose local app online)</a:t>
            </a:r>
            <a:r>
              <a:rPr lang="en-IN" sz="1400" dirty="0"/>
              <a:t>:</a:t>
            </a:r>
            <a:br>
              <a:rPr lang="en-IN" sz="1400" dirty="0"/>
            </a:br>
            <a:r>
              <a:rPr lang="en-IN" sz="1400" dirty="0">
                <a:hlinkClick r:id="rId4"/>
              </a:rPr>
              <a:t>https://github.com/alexdlaird/pyngrok</a:t>
            </a:r>
            <a:endParaRPr lang="en-IN" sz="1400" dirty="0"/>
          </a:p>
          <a:p>
            <a:r>
              <a:rPr lang="en-IN" sz="1400" dirty="0"/>
              <a:t>📘 </a:t>
            </a:r>
            <a:r>
              <a:rPr lang="en-IN" sz="1400" b="1" dirty="0" err="1"/>
              <a:t>Joblib</a:t>
            </a:r>
            <a:r>
              <a:rPr lang="en-IN" sz="1400" b="1" dirty="0"/>
              <a:t> (Model Saving &amp; Loading)</a:t>
            </a:r>
            <a:r>
              <a:rPr lang="en-IN" sz="1400" dirty="0"/>
              <a:t>:</a:t>
            </a:r>
            <a:br>
              <a:rPr lang="en-IN" sz="1400" dirty="0"/>
            </a:br>
            <a:r>
              <a:rPr lang="en-IN" sz="1400" dirty="0">
                <a:hlinkClick r:id="rId5"/>
              </a:rPr>
              <a:t>https://joblib.readthedocs.io</a:t>
            </a:r>
            <a:endParaRPr lang="en-IN" sz="1400" dirty="0"/>
          </a:p>
          <a:p>
            <a:r>
              <a:rPr lang="en-IN" sz="1400" dirty="0"/>
              <a:t>🧾 </a:t>
            </a:r>
            <a:r>
              <a:rPr lang="en-IN" sz="1400" b="1" dirty="0"/>
              <a:t>GitHub</a:t>
            </a:r>
            <a:r>
              <a:rPr lang="en-IN" sz="1400" dirty="0"/>
              <a:t> (Project hosting &amp; version control):</a:t>
            </a:r>
            <a:br>
              <a:rPr lang="en-IN" sz="1400" dirty="0"/>
            </a:br>
            <a:r>
              <a:rPr lang="en-IN" sz="1400" dirty="0">
                <a:hlinkClick r:id="rId6"/>
              </a:rPr>
              <a:t>https://github.com</a:t>
            </a:r>
            <a:endParaRPr lang="en-IN" sz="1400" dirty="0"/>
          </a:p>
          <a:p>
            <a:r>
              <a:rPr lang="en-IN" sz="1400" dirty="0"/>
              <a:t>📚 </a:t>
            </a:r>
            <a:r>
              <a:rPr lang="en-IN" sz="1400" b="1" dirty="0"/>
              <a:t>Python Official Docs</a:t>
            </a:r>
            <a:r>
              <a:rPr lang="en-IN" sz="1400" dirty="0"/>
              <a:t>:</a:t>
            </a:r>
            <a:br>
              <a:rPr lang="en-IN" sz="1400" dirty="0"/>
            </a:br>
            <a:r>
              <a:rPr lang="en-IN" sz="1400" dirty="0">
                <a:hlinkClick r:id="rId7"/>
              </a:rPr>
              <a:t>https://docs.python.org/3/</a:t>
            </a:r>
            <a:endParaRPr lang="en-IN" sz="1400" dirty="0"/>
          </a:p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04" y="1549399"/>
            <a:ext cx="10342596" cy="2523067"/>
          </a:xfrm>
        </p:spPr>
        <p:txBody>
          <a:bodyPr>
            <a:normAutofit/>
          </a:bodyPr>
          <a:lstStyle/>
          <a:p>
            <a:r>
              <a:rPr lang="en-US" sz="2000" dirty="0"/>
              <a:t>Predicting employee income level is crucial for workforce analysis and HR decision-making.</a:t>
            </a:r>
          </a:p>
          <a:p>
            <a:r>
              <a:rPr lang="en-US" sz="2000" dirty="0"/>
              <a:t>The goal is to classify w</a:t>
            </a:r>
            <a:r>
              <a:rPr lang="en-US" dirty="0"/>
              <a:t>hether an individual earns </a:t>
            </a:r>
            <a:r>
              <a:rPr lang="en-US" b="1" dirty="0"/>
              <a:t>&gt;50K or ≤50K</a:t>
            </a:r>
            <a:r>
              <a:rPr lang="en-US" dirty="0"/>
              <a:t> annually.</a:t>
            </a:r>
          </a:p>
          <a:p>
            <a:r>
              <a:rPr lang="en-US" dirty="0"/>
              <a:t>Uses input features like </a:t>
            </a:r>
            <a:r>
              <a:rPr lang="en-US" b="1" dirty="0"/>
              <a:t>age, education level, occupation, working hours</a:t>
            </a:r>
            <a:r>
              <a:rPr lang="en-US" dirty="0"/>
              <a:t>, and </a:t>
            </a:r>
            <a:r>
              <a:rPr lang="en-US" b="1" dirty="0"/>
              <a:t>native country</a:t>
            </a:r>
            <a:r>
              <a:rPr lang="en-US" dirty="0"/>
              <a:t>.</a:t>
            </a:r>
          </a:p>
          <a:p>
            <a:r>
              <a:rPr lang="en-US" dirty="0"/>
              <a:t>Manual classification is </a:t>
            </a:r>
            <a:r>
              <a:rPr lang="en-US" b="1" dirty="0"/>
              <a:t>time-consuming</a:t>
            </a:r>
            <a:r>
              <a:rPr lang="en-US" dirty="0"/>
              <a:t>, </a:t>
            </a:r>
            <a:r>
              <a:rPr lang="en-US" b="1" dirty="0"/>
              <a:t>inaccurate</a:t>
            </a:r>
            <a:r>
              <a:rPr lang="en-US" dirty="0"/>
              <a:t>, and </a:t>
            </a:r>
            <a:r>
              <a:rPr lang="en-US" b="1" dirty="0"/>
              <a:t>prone to bias</a:t>
            </a:r>
            <a:r>
              <a:rPr lang="en-US" dirty="0"/>
              <a:t>.</a:t>
            </a:r>
          </a:p>
          <a:p>
            <a:r>
              <a:rPr lang="en-US" dirty="0"/>
              <a:t>A machine learning model helps automate and </a:t>
            </a:r>
            <a:r>
              <a:rPr lang="en-US" b="1" dirty="0"/>
              <a:t>accurately predict income class</a:t>
            </a:r>
            <a:r>
              <a:rPr lang="en-US" dirty="0"/>
              <a:t>, improving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A914165-17E4-5B56-6C2F-3F2E4732E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658" y="1192868"/>
            <a:ext cx="930158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1. System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 i5 or higher (recommended for faster computation)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Minimum 4 GB (8 GB recommended)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 least 1 GB of free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Windows, Linux,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Chrome, Firefox (for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 3.7 or higher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📚 2. Required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 – for data loading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numerical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 – for preprocessing, model training,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saving and loading trained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building the interactive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pyngrok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exposing local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to the internet (optional, for 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4B187B-40ED-0F91-AF48-87F9CCE87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2930" y="967304"/>
            <a:ext cx="1089387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Loaded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Adult Salary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(also known as the Census Income dataset) containing demographic and employment-related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Handled missing values, dropped unnecessary columns (like 'education'), and 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categorical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Building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multiple classification models (e.g., Decision Tree, Random Forest, etc.) and selected the best-performing one based 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Saving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Saved the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future use without retraining.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App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an interactive user interface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take employee inputs and show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 Logic for Inputs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the same encoding used during training to ensure consistent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Prediction Feature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CSV upload functionality to perform predictions on multiple employees at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pyngrok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deploy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and make it accessible via a public URL.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90AD-1CA9-D33C-A1CA-F815CB95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ED0A-4817-B593-F908-C9896C7DD6C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81192" y="5975349"/>
            <a:ext cx="331347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7306-0829-D18B-8C11-4F504FEF033B}"/>
              </a:ext>
            </a:extLst>
          </p:cNvPr>
          <p:cNvSpPr txBox="1"/>
          <p:nvPr/>
        </p:nvSpPr>
        <p:spPr>
          <a:xfrm>
            <a:off x="474133" y="1469519"/>
            <a:ext cx="10566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 Logic for Inputs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the same encoding used during training to ensure consistent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Prediction Feature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CSV upload functionality to perform predictions on multiple employees at once.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pyngrok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deploy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and make it accessible via a public URL.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3820A3-FC42-24A4-520B-5D21E3F1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72" y="3359946"/>
            <a:ext cx="1116523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Evaluated model performance using metrics like accuracy, precision, recall,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10.Testing &amp; Validation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Performed testing on various input combinations to validate prediction consistency.</a:t>
            </a:r>
          </a:p>
        </p:txBody>
      </p:sp>
    </p:spTree>
    <p:extLst>
      <p:ext uri="{BB962C8B-B14F-4D97-AF65-F5344CB8AC3E}">
        <p14:creationId xmlns:p14="http://schemas.microsoft.com/office/powerpoint/2010/main" val="301482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3A0BD3-C5F1-1EEC-2CA8-58406AD82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112" y="1371598"/>
            <a:ext cx="5318356" cy="40640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B9BDA-B957-7BF9-3998-118D489B8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34" y="1371598"/>
            <a:ext cx="5514808" cy="40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6BB-3C73-98B6-1A51-6F69053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58" y="727556"/>
            <a:ext cx="11029616" cy="53029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76CFE-DBBF-5EC3-8532-595DD40C3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24" y="1422398"/>
            <a:ext cx="4812075" cy="418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3AAFD-3716-32C3-CF46-D01EF590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8" y="1422398"/>
            <a:ext cx="5173134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4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4EC-E620-89AE-BB79-78B73F07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4413F-813B-8E90-CEDB-58294BD4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2452"/>
            <a:ext cx="9824341" cy="35342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BE1BA-50A0-1B3E-9987-25071F8AEB5B}"/>
              </a:ext>
            </a:extLst>
          </p:cNvPr>
          <p:cNvSpPr txBox="1"/>
          <p:nvPr/>
        </p:nvSpPr>
        <p:spPr>
          <a:xfrm>
            <a:off x="581191" y="4986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</a:t>
            </a:r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Link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3134B-5EBD-528C-D14D-5BA4CCDA4B58}"/>
              </a:ext>
            </a:extLst>
          </p:cNvPr>
          <p:cNvSpPr txBox="1"/>
          <p:nvPr/>
        </p:nvSpPr>
        <p:spPr>
          <a:xfrm>
            <a:off x="581190" y="5440882"/>
            <a:ext cx="7851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https://github.com/vinayR-cmd/Employee_Salary_Prediction.git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005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110</TotalTime>
  <Words>843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 ALGORITHM</vt:lpstr>
      <vt:lpstr>OUTLINE</vt:lpstr>
      <vt:lpstr>Problem Statement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Vinay Rathore</cp:lastModifiedBy>
  <cp:revision>38</cp:revision>
  <dcterms:created xsi:type="dcterms:W3CDTF">2021-05-26T16:50:10Z</dcterms:created>
  <dcterms:modified xsi:type="dcterms:W3CDTF">2025-07-18T14:24:33Z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