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7"/>
  </p:notesMasterIdLst>
  <p:sldIdLst>
    <p:sldId id="256" r:id="rId2"/>
    <p:sldId id="273" r:id="rId3"/>
    <p:sldId id="283" r:id="rId4"/>
    <p:sldId id="257" r:id="rId5"/>
    <p:sldId id="258" r:id="rId6"/>
    <p:sldId id="259" r:id="rId7"/>
    <p:sldId id="274" r:id="rId8"/>
    <p:sldId id="261" r:id="rId9"/>
    <p:sldId id="276" r:id="rId10"/>
    <p:sldId id="278" r:id="rId11"/>
    <p:sldId id="279" r:id="rId12"/>
    <p:sldId id="280" r:id="rId13"/>
    <p:sldId id="262" r:id="rId14"/>
    <p:sldId id="264" r:id="rId15"/>
    <p:sldId id="281" r:id="rId16"/>
    <p:sldId id="282" r:id="rId17"/>
    <p:sldId id="266" r:id="rId18"/>
    <p:sldId id="267" r:id="rId19"/>
    <p:sldId id="268" r:id="rId20"/>
    <p:sldId id="284" r:id="rId21"/>
    <p:sldId id="285" r:id="rId22"/>
    <p:sldId id="269" r:id="rId23"/>
    <p:sldId id="270"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12"/>
  </p:normalViewPr>
  <p:slideViewPr>
    <p:cSldViewPr snapToGrid="0">
      <p:cViewPr varScale="1">
        <p:scale>
          <a:sx n="103" d="100"/>
          <a:sy n="103" d="100"/>
        </p:scale>
        <p:origin x="8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A6A9B-02FA-464D-8DA1-F597653855BC}" type="datetimeFigureOut">
              <a:rPr lang="en-US" smtClean="0"/>
              <a:t>10/23/23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1EC9F-1E60-4188-BBEA-A2871E828479}" type="slidenum">
              <a:rPr lang="en-US" smtClean="0"/>
              <a:t>‹#›</a:t>
            </a:fld>
            <a:endParaRPr lang="en-US"/>
          </a:p>
        </p:txBody>
      </p:sp>
    </p:spTree>
    <p:extLst>
      <p:ext uri="{BB962C8B-B14F-4D97-AF65-F5344CB8AC3E}">
        <p14:creationId xmlns:p14="http://schemas.microsoft.com/office/powerpoint/2010/main" val="1782251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1EC9F-1E60-4188-BBEA-A2871E828479}" type="slidenum">
              <a:rPr lang="en-US" smtClean="0"/>
              <a:t>2</a:t>
            </a:fld>
            <a:endParaRPr lang="en-US"/>
          </a:p>
        </p:txBody>
      </p:sp>
    </p:spTree>
    <p:extLst>
      <p:ext uri="{BB962C8B-B14F-4D97-AF65-F5344CB8AC3E}">
        <p14:creationId xmlns:p14="http://schemas.microsoft.com/office/powerpoint/2010/main" val="365649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10/23/23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2896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10/23/23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6788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10/23/23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53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10/23/23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179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10/23/23</a:t>
            </a:fld>
            <a:endParaRPr lang="en-US" dirty="0"/>
          </a:p>
        </p:txBody>
      </p:sp>
    </p:spTree>
    <p:extLst>
      <p:ext uri="{BB962C8B-B14F-4D97-AF65-F5344CB8AC3E}">
        <p14:creationId xmlns:p14="http://schemas.microsoft.com/office/powerpoint/2010/main" val="23364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10/23/23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8956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10/23/23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479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10/23/23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987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10/23/23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8641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10/23/23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038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10/23/23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2447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10/23/23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3985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oxfordmartin.ox.ac.uk/downloads/academic/The_Future_of_Employment.pdf" TargetMode="External"/><Relationship Id="rId3" Type="http://schemas.openxmlformats.org/officeDocument/2006/relationships/hyperlink" Target="https://www.bls.gov/oes/current/oes_nat.htm#17-0000" TargetMode="External"/><Relationship Id="rId7" Type="http://schemas.openxmlformats.org/officeDocument/2006/relationships/hyperlink" Target="https://www.bls.gov/oes/current/oes_research_estimates.htm" TargetMode="External"/><Relationship Id="rId2" Type="http://schemas.openxmlformats.org/officeDocument/2006/relationships/hyperlink" Target="https://www.bls.gov/emp/tables/occupational-projections-and-characteristics.htm" TargetMode="External"/><Relationship Id="rId1" Type="http://schemas.openxmlformats.org/officeDocument/2006/relationships/slideLayout" Target="../slideLayouts/slideLayout2.xml"/><Relationship Id="rId6" Type="http://schemas.openxmlformats.org/officeDocument/2006/relationships/hyperlink" Target="https://www.kaggle.com/datasets/andrewmvd/occupation-salary-and-likelihood-of-automation/" TargetMode="External"/><Relationship Id="rId5" Type="http://schemas.openxmlformats.org/officeDocument/2006/relationships/hyperlink" Target="https://www.bls.gov/emp/tables/unemployment-earnings-education.htm" TargetMode="External"/><Relationship Id="rId4" Type="http://schemas.openxmlformats.org/officeDocument/2006/relationships/hyperlink" Target="https://www.bls.gov/emp/tables/occupational-separations-and-openings.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4912248-9CFD-6EF6-F270-EE482E36FE78}"/>
              </a:ext>
            </a:extLst>
          </p:cNvPr>
          <p:cNvSpPr>
            <a:spLocks noGrp="1"/>
          </p:cNvSpPr>
          <p:nvPr>
            <p:ph type="ctrTitle"/>
          </p:nvPr>
        </p:nvSpPr>
        <p:spPr>
          <a:xfrm>
            <a:off x="5396027" y="1346200"/>
            <a:ext cx="6826381" cy="1930400"/>
          </a:xfrm>
        </p:spPr>
        <p:txBody>
          <a:bodyPr anchor="b">
            <a:noAutofit/>
          </a:bodyPr>
          <a:lstStyle/>
          <a:p>
            <a:pPr algn="ctr"/>
            <a:r>
              <a:rPr lang="en-US" sz="4700" i="0" dirty="0">
                <a:solidFill>
                  <a:srgbClr val="374151"/>
                </a:solidFill>
                <a:effectLst/>
                <a:latin typeface="Söhne"/>
              </a:rPr>
              <a:t>Impact of Automation on Occupations</a:t>
            </a:r>
            <a:endParaRPr lang="en-US" sz="4700" dirty="0"/>
          </a:p>
        </p:txBody>
      </p:sp>
      <p:sp>
        <p:nvSpPr>
          <p:cNvPr id="3" name="Subtitle 2">
            <a:extLst>
              <a:ext uri="{FF2B5EF4-FFF2-40B4-BE49-F238E27FC236}">
                <a16:creationId xmlns:a16="http://schemas.microsoft.com/office/drawing/2014/main" id="{AE64C743-CD24-8A5F-8E54-8D3F1866058A}"/>
              </a:ext>
            </a:extLst>
          </p:cNvPr>
          <p:cNvSpPr>
            <a:spLocks noGrp="1"/>
          </p:cNvSpPr>
          <p:nvPr>
            <p:ph type="subTitle" idx="1"/>
          </p:nvPr>
        </p:nvSpPr>
        <p:spPr>
          <a:xfrm>
            <a:off x="6226998" y="3610430"/>
            <a:ext cx="5834374" cy="2939226"/>
          </a:xfrm>
        </p:spPr>
        <p:txBody>
          <a:bodyPr anchor="t">
            <a:normAutofit/>
          </a:bodyPr>
          <a:lstStyle/>
          <a:p>
            <a:r>
              <a:rPr lang="en-US" sz="1600" b="1" i="0" dirty="0">
                <a:solidFill>
                  <a:srgbClr val="374151"/>
                </a:solidFill>
                <a:effectLst/>
                <a:latin typeface="Söhne"/>
              </a:rPr>
              <a:t>Navigating the Workforce of Tomorrow</a:t>
            </a:r>
          </a:p>
          <a:p>
            <a:endParaRPr lang="en-US" sz="1600" b="0" i="0" dirty="0">
              <a:solidFill>
                <a:srgbClr val="374151"/>
              </a:solidFill>
              <a:effectLst/>
              <a:latin typeface="Söhne"/>
            </a:endParaRPr>
          </a:p>
          <a:p>
            <a:r>
              <a:rPr lang="en-US" sz="1600" dirty="0">
                <a:solidFill>
                  <a:schemeClr val="tx1">
                    <a:lumMod val="85000"/>
                    <a:lumOff val="15000"/>
                  </a:schemeClr>
                </a:solidFill>
              </a:rPr>
              <a:t>TEAM:</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Bryson Wersonke, Madhavi Pandey, Pallavi Tripathi, Ranjini Rao &amp; Vinaya Kusuma</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solidFill>
                <a:srgbClr val="374151"/>
              </a:solidFill>
              <a:latin typeface="Söhne"/>
            </a:endParaRPr>
          </a:p>
          <a:p>
            <a:endParaRPr lang="en-US" sz="1600" dirty="0"/>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Triangular abstract background">
            <a:extLst>
              <a:ext uri="{FF2B5EF4-FFF2-40B4-BE49-F238E27FC236}">
                <a16:creationId xmlns:a16="http://schemas.microsoft.com/office/drawing/2014/main" id="{DB55AA51-7782-305A-4524-9BF1FA863BBA}"/>
              </a:ext>
            </a:extLst>
          </p:cNvPr>
          <p:cNvPicPr>
            <a:picLocks noChangeAspect="1"/>
          </p:cNvPicPr>
          <p:nvPr/>
        </p:nvPicPr>
        <p:blipFill rotWithShape="1">
          <a:blip r:embed="rId2"/>
          <a:srcRect l="22125" r="28887"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94181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2E90-55F4-1E05-F4A9-3A17DF6D0A71}"/>
              </a:ext>
            </a:extLst>
          </p:cNvPr>
          <p:cNvSpPr>
            <a:spLocks noGrp="1"/>
          </p:cNvSpPr>
          <p:nvPr>
            <p:ph type="title"/>
          </p:nvPr>
        </p:nvSpPr>
        <p:spPr/>
        <p:txBody>
          <a:bodyPr/>
          <a:lstStyle/>
          <a:p>
            <a:pPr algn="ctr"/>
            <a:r>
              <a:rPr lang="en-US" dirty="0"/>
              <a:t>Employment Change Profile</a:t>
            </a:r>
          </a:p>
        </p:txBody>
      </p:sp>
      <p:pic>
        <p:nvPicPr>
          <p:cNvPr id="7" name="Picture 6">
            <a:extLst>
              <a:ext uri="{FF2B5EF4-FFF2-40B4-BE49-F238E27FC236}">
                <a16:creationId xmlns:a16="http://schemas.microsoft.com/office/drawing/2014/main" id="{C92A40D9-B27E-E4A9-7535-D75DB9A0519C}"/>
              </a:ext>
            </a:extLst>
          </p:cNvPr>
          <p:cNvPicPr>
            <a:picLocks noChangeAspect="1"/>
          </p:cNvPicPr>
          <p:nvPr/>
        </p:nvPicPr>
        <p:blipFill>
          <a:blip r:embed="rId2"/>
          <a:stretch>
            <a:fillRect/>
          </a:stretch>
        </p:blipFill>
        <p:spPr>
          <a:xfrm>
            <a:off x="1920240" y="2312276"/>
            <a:ext cx="8569483" cy="4407532"/>
          </a:xfrm>
          <a:prstGeom prst="rect">
            <a:avLst/>
          </a:prstGeom>
        </p:spPr>
      </p:pic>
      <p:sp>
        <p:nvSpPr>
          <p:cNvPr id="6" name="Content Placeholder 5">
            <a:extLst>
              <a:ext uri="{FF2B5EF4-FFF2-40B4-BE49-F238E27FC236}">
                <a16:creationId xmlns:a16="http://schemas.microsoft.com/office/drawing/2014/main" id="{39E5943B-E876-3960-C5B3-071DEAE13D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6718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1DAC-10FF-21EE-AC89-262C37DF9B05}"/>
              </a:ext>
            </a:extLst>
          </p:cNvPr>
          <p:cNvSpPr>
            <a:spLocks noGrp="1"/>
          </p:cNvSpPr>
          <p:nvPr>
            <p:ph type="title"/>
          </p:nvPr>
        </p:nvSpPr>
        <p:spPr/>
        <p:txBody>
          <a:bodyPr>
            <a:normAutofit/>
          </a:bodyPr>
          <a:lstStyle/>
          <a:p>
            <a:pPr algn="ctr"/>
            <a:r>
              <a:rPr lang="en-US" dirty="0"/>
              <a:t>Top 10 Fastest growing Occupations</a:t>
            </a:r>
          </a:p>
        </p:txBody>
      </p:sp>
      <p:pic>
        <p:nvPicPr>
          <p:cNvPr id="3" name="Picture 2">
            <a:extLst>
              <a:ext uri="{FF2B5EF4-FFF2-40B4-BE49-F238E27FC236}">
                <a16:creationId xmlns:a16="http://schemas.microsoft.com/office/drawing/2014/main" id="{47AF2D2A-16CD-A0FE-B033-D691D4F68D45}"/>
              </a:ext>
            </a:extLst>
          </p:cNvPr>
          <p:cNvPicPr>
            <a:picLocks noChangeAspect="1"/>
          </p:cNvPicPr>
          <p:nvPr/>
        </p:nvPicPr>
        <p:blipFill>
          <a:blip r:embed="rId2"/>
          <a:stretch>
            <a:fillRect/>
          </a:stretch>
        </p:blipFill>
        <p:spPr>
          <a:xfrm>
            <a:off x="142335" y="2601823"/>
            <a:ext cx="6375728" cy="3225966"/>
          </a:xfrm>
          <a:prstGeom prst="rect">
            <a:avLst/>
          </a:prstGeom>
        </p:spPr>
      </p:pic>
      <p:pic>
        <p:nvPicPr>
          <p:cNvPr id="4" name="Picture 3">
            <a:extLst>
              <a:ext uri="{FF2B5EF4-FFF2-40B4-BE49-F238E27FC236}">
                <a16:creationId xmlns:a16="http://schemas.microsoft.com/office/drawing/2014/main" id="{ABA12AC8-209A-FC9A-6FA1-92A7199A14AA}"/>
              </a:ext>
            </a:extLst>
          </p:cNvPr>
          <p:cNvPicPr>
            <a:picLocks noChangeAspect="1"/>
          </p:cNvPicPr>
          <p:nvPr/>
        </p:nvPicPr>
        <p:blipFill>
          <a:blip r:embed="rId3"/>
          <a:stretch>
            <a:fillRect/>
          </a:stretch>
        </p:blipFill>
        <p:spPr>
          <a:xfrm>
            <a:off x="6598866" y="2522863"/>
            <a:ext cx="3937202" cy="3270418"/>
          </a:xfrm>
          <a:prstGeom prst="rect">
            <a:avLst/>
          </a:prstGeom>
        </p:spPr>
      </p:pic>
      <p:graphicFrame>
        <p:nvGraphicFramePr>
          <p:cNvPr id="10" name="Table 9">
            <a:extLst>
              <a:ext uri="{FF2B5EF4-FFF2-40B4-BE49-F238E27FC236}">
                <a16:creationId xmlns:a16="http://schemas.microsoft.com/office/drawing/2014/main" id="{81B2E196-4AD1-8DC0-F608-2A055E3F3006}"/>
              </a:ext>
            </a:extLst>
          </p:cNvPr>
          <p:cNvGraphicFramePr>
            <a:graphicFrameLocks noGrp="1"/>
          </p:cNvGraphicFramePr>
          <p:nvPr>
            <p:extLst>
              <p:ext uri="{D42A27DB-BD31-4B8C-83A1-F6EECF244321}">
                <p14:modId xmlns:p14="http://schemas.microsoft.com/office/powerpoint/2010/main" val="11599240"/>
              </p:ext>
            </p:extLst>
          </p:nvPr>
        </p:nvGraphicFramePr>
        <p:xfrm>
          <a:off x="10645965" y="2110105"/>
          <a:ext cx="1139825" cy="3325495"/>
        </p:xfrm>
        <a:graphic>
          <a:graphicData uri="http://schemas.openxmlformats.org/drawingml/2006/table">
            <a:tbl>
              <a:tblPr firstRow="1" firstCol="1" bandRow="1">
                <a:tableStyleId>{5C22544A-7EE6-4342-B048-85BDC9FD1C3A}</a:tableStyleId>
              </a:tblPr>
              <a:tblGrid>
                <a:gridCol w="1139825">
                  <a:extLst>
                    <a:ext uri="{9D8B030D-6E8A-4147-A177-3AD203B41FA5}">
                      <a16:colId xmlns:a16="http://schemas.microsoft.com/office/drawing/2014/main" val="3849027981"/>
                    </a:ext>
                  </a:extLst>
                </a:gridCol>
              </a:tblGrid>
              <a:tr h="450850">
                <a:tc>
                  <a:txBody>
                    <a:bodyPr/>
                    <a:lstStyle/>
                    <a:p>
                      <a:pPr marL="0" marR="0">
                        <a:lnSpc>
                          <a:spcPct val="107000"/>
                        </a:lnSpc>
                        <a:spcBef>
                          <a:spcPts val="0"/>
                        </a:spcBef>
                        <a:spcAft>
                          <a:spcPts val="0"/>
                        </a:spcAft>
                      </a:pPr>
                      <a:r>
                        <a:rPr lang="en-US" sz="1100" kern="100">
                          <a:solidFill>
                            <a:schemeClr val="tx1"/>
                          </a:solidFill>
                          <a:effectLst/>
                        </a:rPr>
                        <a:t>Automation Probability</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4172899293"/>
                  </a:ext>
                </a:extLst>
              </a:tr>
              <a:tr h="327025">
                <a:tc>
                  <a:txBody>
                    <a:bodyPr/>
                    <a:lstStyle/>
                    <a:p>
                      <a:pPr marL="0" marR="0">
                        <a:lnSpc>
                          <a:spcPct val="107000"/>
                        </a:lnSpc>
                        <a:spcBef>
                          <a:spcPts val="0"/>
                        </a:spcBef>
                        <a:spcAft>
                          <a:spcPts val="0"/>
                        </a:spcAft>
                      </a:pPr>
                      <a:r>
                        <a:rPr lang="en-US" sz="1100" kern="100">
                          <a:solidFill>
                            <a:schemeClr val="tx1"/>
                          </a:solidFill>
                          <a:effectLst/>
                        </a:rPr>
                        <a:t>0.009</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366079831"/>
                  </a:ext>
                </a:extLst>
              </a:tr>
              <a:tr h="315595">
                <a:tc>
                  <a:txBody>
                    <a:bodyPr/>
                    <a:lstStyle/>
                    <a:p>
                      <a:pPr marL="0" marR="0">
                        <a:lnSpc>
                          <a:spcPct val="107000"/>
                        </a:lnSpc>
                        <a:spcBef>
                          <a:spcPts val="0"/>
                        </a:spcBef>
                        <a:spcAft>
                          <a:spcPts val="0"/>
                        </a:spcAft>
                      </a:pPr>
                      <a:r>
                        <a:rPr lang="en-US" sz="1100" kern="100">
                          <a:solidFill>
                            <a:schemeClr val="tx1"/>
                          </a:solidFill>
                          <a:effectLst/>
                        </a:rPr>
                        <a:t>0.22</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3349431"/>
                  </a:ext>
                </a:extLst>
              </a:tr>
              <a:tr h="315595">
                <a:tc>
                  <a:txBody>
                    <a:bodyPr/>
                    <a:lstStyle/>
                    <a:p>
                      <a:pPr marL="0" marR="0">
                        <a:lnSpc>
                          <a:spcPct val="107000"/>
                        </a:lnSpc>
                        <a:spcBef>
                          <a:spcPts val="0"/>
                        </a:spcBef>
                        <a:spcAft>
                          <a:spcPts val="0"/>
                        </a:spcAft>
                      </a:pPr>
                      <a:r>
                        <a:rPr lang="en-US" sz="1100" kern="100">
                          <a:solidFill>
                            <a:schemeClr val="tx1"/>
                          </a:solidFill>
                          <a:effectLst/>
                        </a:rPr>
                        <a:t>0.22</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544280101"/>
                  </a:ext>
                </a:extLst>
              </a:tr>
              <a:tr h="315595">
                <a:tc>
                  <a:txBody>
                    <a:bodyPr/>
                    <a:lstStyle/>
                    <a:p>
                      <a:pPr marL="0" marR="0">
                        <a:lnSpc>
                          <a:spcPct val="107000"/>
                        </a:lnSpc>
                        <a:spcBef>
                          <a:spcPts val="0"/>
                        </a:spcBef>
                        <a:spcAft>
                          <a:spcPts val="0"/>
                        </a:spcAft>
                      </a:pPr>
                      <a:r>
                        <a:rPr lang="en-US" sz="1100" kern="100" dirty="0">
                          <a:solidFill>
                            <a:schemeClr val="tx1"/>
                          </a:solidFill>
                          <a:effectLst/>
                        </a:rPr>
                        <a:t>0.21</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584943875"/>
                  </a:ext>
                </a:extLst>
              </a:tr>
              <a:tr h="327025">
                <a:tc>
                  <a:txBody>
                    <a:bodyPr/>
                    <a:lstStyle/>
                    <a:p>
                      <a:pPr marL="0" marR="0">
                        <a:lnSpc>
                          <a:spcPct val="107000"/>
                        </a:lnSpc>
                        <a:spcBef>
                          <a:spcPts val="0"/>
                        </a:spcBef>
                        <a:spcAft>
                          <a:spcPts val="0"/>
                        </a:spcAft>
                      </a:pPr>
                      <a:r>
                        <a:rPr lang="en-US" sz="1100" kern="100">
                          <a:solidFill>
                            <a:schemeClr val="tx1"/>
                          </a:solidFill>
                          <a:effectLst/>
                        </a:rPr>
                        <a:t>0.0073</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857075261"/>
                  </a:ext>
                </a:extLst>
              </a:tr>
              <a:tr h="315595">
                <a:tc>
                  <a:txBody>
                    <a:bodyPr/>
                    <a:lstStyle/>
                    <a:p>
                      <a:pPr marL="0" marR="0">
                        <a:lnSpc>
                          <a:spcPct val="107000"/>
                        </a:lnSpc>
                        <a:spcBef>
                          <a:spcPts val="0"/>
                        </a:spcBef>
                        <a:spcAft>
                          <a:spcPts val="0"/>
                        </a:spcAft>
                      </a:pPr>
                      <a:r>
                        <a:rPr lang="en-US" sz="1100" kern="100">
                          <a:solidFill>
                            <a:schemeClr val="tx1"/>
                          </a:solidFill>
                          <a:effectLst/>
                        </a:rPr>
                        <a:t>0.2</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170235445"/>
                  </a:ext>
                </a:extLst>
              </a:tr>
              <a:tr h="315595">
                <a:tc>
                  <a:txBody>
                    <a:bodyPr/>
                    <a:lstStyle/>
                    <a:p>
                      <a:pPr marL="0" marR="0">
                        <a:lnSpc>
                          <a:spcPct val="107000"/>
                        </a:lnSpc>
                        <a:spcBef>
                          <a:spcPts val="0"/>
                        </a:spcBef>
                        <a:spcAft>
                          <a:spcPts val="0"/>
                        </a:spcAft>
                      </a:pPr>
                      <a:r>
                        <a:rPr lang="en-US" sz="1100" kern="100">
                          <a:solidFill>
                            <a:schemeClr val="tx1"/>
                          </a:solidFill>
                          <a:effectLst/>
                        </a:rPr>
                        <a:t>0.14</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6384603"/>
                  </a:ext>
                </a:extLst>
              </a:tr>
              <a:tr h="315595">
                <a:tc>
                  <a:txBody>
                    <a:bodyPr/>
                    <a:lstStyle/>
                    <a:p>
                      <a:pPr marL="0" marR="0">
                        <a:lnSpc>
                          <a:spcPct val="107000"/>
                        </a:lnSpc>
                        <a:spcBef>
                          <a:spcPts val="0"/>
                        </a:spcBef>
                        <a:spcAft>
                          <a:spcPts val="0"/>
                        </a:spcAft>
                      </a:pPr>
                      <a:r>
                        <a:rPr lang="en-US" sz="1100" kern="100">
                          <a:solidFill>
                            <a:schemeClr val="tx1"/>
                          </a:solidFill>
                          <a:effectLst/>
                        </a:rPr>
                        <a:t>0.021</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784350836"/>
                  </a:ext>
                </a:extLst>
              </a:tr>
              <a:tr h="327025">
                <a:tc>
                  <a:txBody>
                    <a:bodyPr/>
                    <a:lstStyle/>
                    <a:p>
                      <a:pPr marL="0" marR="0">
                        <a:lnSpc>
                          <a:spcPct val="107000"/>
                        </a:lnSpc>
                        <a:spcBef>
                          <a:spcPts val="0"/>
                        </a:spcBef>
                        <a:spcAft>
                          <a:spcPts val="0"/>
                        </a:spcAft>
                      </a:pPr>
                      <a:r>
                        <a:rPr lang="en-US" sz="1100" kern="100" dirty="0">
                          <a:solidFill>
                            <a:schemeClr val="tx1"/>
                          </a:solidFill>
                          <a:effectLst/>
                        </a:rPr>
                        <a:t>0.13</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4063746581"/>
                  </a:ext>
                </a:extLst>
              </a:tr>
            </a:tbl>
          </a:graphicData>
        </a:graphic>
      </p:graphicFrame>
    </p:spTree>
    <p:extLst>
      <p:ext uri="{BB962C8B-B14F-4D97-AF65-F5344CB8AC3E}">
        <p14:creationId xmlns:p14="http://schemas.microsoft.com/office/powerpoint/2010/main" val="57764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E1D9-6E0F-4C76-551B-047BD852A078}"/>
              </a:ext>
            </a:extLst>
          </p:cNvPr>
          <p:cNvSpPr>
            <a:spLocks noGrp="1"/>
          </p:cNvSpPr>
          <p:nvPr>
            <p:ph type="title"/>
          </p:nvPr>
        </p:nvSpPr>
        <p:spPr/>
        <p:txBody>
          <a:bodyPr>
            <a:normAutofit/>
          </a:bodyPr>
          <a:lstStyle/>
          <a:p>
            <a:pPr algn="ctr"/>
            <a:r>
              <a:rPr lang="en-US" dirty="0"/>
              <a:t>Job Trends in Healthcare industry</a:t>
            </a:r>
          </a:p>
        </p:txBody>
      </p:sp>
      <p:pic>
        <p:nvPicPr>
          <p:cNvPr id="5" name="Content Placeholder 4">
            <a:extLst>
              <a:ext uri="{FF2B5EF4-FFF2-40B4-BE49-F238E27FC236}">
                <a16:creationId xmlns:a16="http://schemas.microsoft.com/office/drawing/2014/main" id="{03A6D14D-15E2-F7F9-F810-2ABC16D877B2}"/>
              </a:ext>
            </a:extLst>
          </p:cNvPr>
          <p:cNvPicPr>
            <a:picLocks noGrp="1" noChangeAspect="1"/>
          </p:cNvPicPr>
          <p:nvPr>
            <p:ph idx="1"/>
          </p:nvPr>
        </p:nvPicPr>
        <p:blipFill>
          <a:blip r:embed="rId2"/>
          <a:stretch>
            <a:fillRect/>
          </a:stretch>
        </p:blipFill>
        <p:spPr>
          <a:xfrm>
            <a:off x="595222" y="2340579"/>
            <a:ext cx="8262759" cy="4407879"/>
          </a:xfrm>
        </p:spPr>
      </p:pic>
      <p:sp>
        <p:nvSpPr>
          <p:cNvPr id="7" name="TextBox 6">
            <a:extLst>
              <a:ext uri="{FF2B5EF4-FFF2-40B4-BE49-F238E27FC236}">
                <a16:creationId xmlns:a16="http://schemas.microsoft.com/office/drawing/2014/main" id="{A78A2D58-7989-AFC7-B5DB-A9641CB83251}"/>
              </a:ext>
            </a:extLst>
          </p:cNvPr>
          <p:cNvSpPr txBox="1"/>
          <p:nvPr/>
        </p:nvSpPr>
        <p:spPr>
          <a:xfrm>
            <a:off x="9445924" y="5391113"/>
            <a:ext cx="2570671" cy="646331"/>
          </a:xfrm>
          <a:prstGeom prst="rect">
            <a:avLst/>
          </a:prstGeom>
          <a:noFill/>
        </p:spPr>
        <p:txBody>
          <a:bodyPr wrap="square" rtlCol="0">
            <a:spAutoFit/>
          </a:bodyPr>
          <a:lstStyle/>
          <a:p>
            <a:r>
              <a:rPr lang="en-US" b="1" dirty="0"/>
              <a:t>Data Source : BLS Public Data API</a:t>
            </a:r>
          </a:p>
        </p:txBody>
      </p:sp>
    </p:spTree>
    <p:extLst>
      <p:ext uri="{BB962C8B-B14F-4D97-AF65-F5344CB8AC3E}">
        <p14:creationId xmlns:p14="http://schemas.microsoft.com/office/powerpoint/2010/main" val="1571691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98AE-7509-D80D-EFB1-B27BC31875E3}"/>
              </a:ext>
            </a:extLst>
          </p:cNvPr>
          <p:cNvSpPr>
            <a:spLocks noGrp="1"/>
          </p:cNvSpPr>
          <p:nvPr>
            <p:ph type="title"/>
          </p:nvPr>
        </p:nvSpPr>
        <p:spPr/>
        <p:txBody>
          <a:bodyPr>
            <a:normAutofit/>
          </a:bodyPr>
          <a:lstStyle/>
          <a:p>
            <a:r>
              <a:rPr lang="en-US" dirty="0"/>
              <a:t>Distribution of the wages in sectors</a:t>
            </a:r>
          </a:p>
        </p:txBody>
      </p:sp>
      <p:sp>
        <p:nvSpPr>
          <p:cNvPr id="3" name="Content Placeholder 2">
            <a:extLst>
              <a:ext uri="{FF2B5EF4-FFF2-40B4-BE49-F238E27FC236}">
                <a16:creationId xmlns:a16="http://schemas.microsoft.com/office/drawing/2014/main" id="{698876AD-4421-488E-E548-563BA8B50982}"/>
              </a:ext>
            </a:extLst>
          </p:cNvPr>
          <p:cNvSpPr>
            <a:spLocks noGrp="1"/>
          </p:cNvSpPr>
          <p:nvPr>
            <p:ph idx="1"/>
          </p:nvPr>
        </p:nvSpPr>
        <p:spPr/>
        <p:txBody>
          <a:bodyPr/>
          <a:lstStyle/>
          <a:p>
            <a:r>
              <a:rPr lang="en-US" dirty="0"/>
              <a:t>Answer to question 2</a:t>
            </a:r>
          </a:p>
        </p:txBody>
      </p:sp>
    </p:spTree>
    <p:extLst>
      <p:ext uri="{BB962C8B-B14F-4D97-AF65-F5344CB8AC3E}">
        <p14:creationId xmlns:p14="http://schemas.microsoft.com/office/powerpoint/2010/main" val="412630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72B9-EF2E-6C65-5FAE-C77DD3149FCD}"/>
              </a:ext>
            </a:extLst>
          </p:cNvPr>
          <p:cNvSpPr>
            <a:spLocks noGrp="1"/>
          </p:cNvSpPr>
          <p:nvPr>
            <p:ph type="title"/>
          </p:nvPr>
        </p:nvSpPr>
        <p:spPr/>
        <p:txBody>
          <a:bodyPr>
            <a:noAutofit/>
          </a:bodyPr>
          <a:lstStyle/>
          <a:p>
            <a:pPr algn="ctr"/>
            <a:r>
              <a:rPr lang="en-US" dirty="0"/>
              <a:t>Occupations affected due to automation</a:t>
            </a:r>
          </a:p>
        </p:txBody>
      </p:sp>
      <p:sp>
        <p:nvSpPr>
          <p:cNvPr id="3" name="Content Placeholder 2">
            <a:extLst>
              <a:ext uri="{FF2B5EF4-FFF2-40B4-BE49-F238E27FC236}">
                <a16:creationId xmlns:a16="http://schemas.microsoft.com/office/drawing/2014/main" id="{871FBAC8-42C0-B71C-E9CD-4BC8A66AEE9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486D3656-6354-A5EF-0FD3-23F346FE79C0}"/>
              </a:ext>
            </a:extLst>
          </p:cNvPr>
          <p:cNvPicPr>
            <a:picLocks noChangeAspect="1"/>
          </p:cNvPicPr>
          <p:nvPr/>
        </p:nvPicPr>
        <p:blipFill>
          <a:blip r:embed="rId2"/>
          <a:stretch>
            <a:fillRect/>
          </a:stretch>
        </p:blipFill>
        <p:spPr>
          <a:xfrm>
            <a:off x="1920240" y="2201124"/>
            <a:ext cx="8770570" cy="3984679"/>
          </a:xfrm>
          <a:prstGeom prst="rect">
            <a:avLst/>
          </a:prstGeom>
        </p:spPr>
      </p:pic>
    </p:spTree>
    <p:extLst>
      <p:ext uri="{BB962C8B-B14F-4D97-AF65-F5344CB8AC3E}">
        <p14:creationId xmlns:p14="http://schemas.microsoft.com/office/powerpoint/2010/main" val="29965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55C8-029C-FE77-ECCB-A88B487FAC08}"/>
              </a:ext>
            </a:extLst>
          </p:cNvPr>
          <p:cNvSpPr>
            <a:spLocks noGrp="1"/>
          </p:cNvSpPr>
          <p:nvPr>
            <p:ph type="title"/>
          </p:nvPr>
        </p:nvSpPr>
        <p:spPr>
          <a:xfrm>
            <a:off x="1811903" y="195314"/>
            <a:ext cx="8568193" cy="732337"/>
          </a:xfrm>
        </p:spPr>
        <p:txBody>
          <a:bodyPr>
            <a:noAutofit/>
          </a:bodyPr>
          <a:lstStyle/>
          <a:p>
            <a:r>
              <a:rPr lang="en-US" dirty="0"/>
              <a:t>Impact of automation per Ethnicity </a:t>
            </a:r>
          </a:p>
        </p:txBody>
      </p:sp>
      <p:pic>
        <p:nvPicPr>
          <p:cNvPr id="5" name="Content Placeholder 4" descr="A graph with red and green bars&#10;&#10;Description automatically generated">
            <a:extLst>
              <a:ext uri="{FF2B5EF4-FFF2-40B4-BE49-F238E27FC236}">
                <a16:creationId xmlns:a16="http://schemas.microsoft.com/office/drawing/2014/main" id="{2D25F527-869D-CF03-04D6-4E3340ED0160}"/>
              </a:ext>
            </a:extLst>
          </p:cNvPr>
          <p:cNvPicPr>
            <a:picLocks noGrp="1" noChangeAspect="1"/>
          </p:cNvPicPr>
          <p:nvPr>
            <p:ph idx="1"/>
          </p:nvPr>
        </p:nvPicPr>
        <p:blipFill>
          <a:blip r:embed="rId2"/>
          <a:stretch>
            <a:fillRect/>
          </a:stretch>
        </p:blipFill>
        <p:spPr>
          <a:xfrm>
            <a:off x="127477" y="1060172"/>
            <a:ext cx="2959104" cy="5446645"/>
          </a:xfrm>
        </p:spPr>
      </p:pic>
      <p:pic>
        <p:nvPicPr>
          <p:cNvPr id="10" name="Picture 9" descr="A graph with red and green bars&#10;&#10;Description automatically generated">
            <a:extLst>
              <a:ext uri="{FF2B5EF4-FFF2-40B4-BE49-F238E27FC236}">
                <a16:creationId xmlns:a16="http://schemas.microsoft.com/office/drawing/2014/main" id="{6A28C77B-7393-D1D5-B269-84E8284FC6CC}"/>
              </a:ext>
            </a:extLst>
          </p:cNvPr>
          <p:cNvPicPr>
            <a:picLocks noChangeAspect="1"/>
          </p:cNvPicPr>
          <p:nvPr/>
        </p:nvPicPr>
        <p:blipFill>
          <a:blip r:embed="rId3"/>
          <a:stretch>
            <a:fillRect/>
          </a:stretch>
        </p:blipFill>
        <p:spPr>
          <a:xfrm>
            <a:off x="3140771" y="1073423"/>
            <a:ext cx="2959104" cy="5446645"/>
          </a:xfrm>
          <a:prstGeom prst="rect">
            <a:avLst/>
          </a:prstGeom>
        </p:spPr>
      </p:pic>
      <p:pic>
        <p:nvPicPr>
          <p:cNvPr id="12" name="Picture 11" descr="A graph of a bar chart&#10;&#10;Description automatically generated with medium confidence">
            <a:extLst>
              <a:ext uri="{FF2B5EF4-FFF2-40B4-BE49-F238E27FC236}">
                <a16:creationId xmlns:a16="http://schemas.microsoft.com/office/drawing/2014/main" id="{B04658D1-1BC0-CE28-114C-83C2DEEA6BF0}"/>
              </a:ext>
            </a:extLst>
          </p:cNvPr>
          <p:cNvPicPr>
            <a:picLocks noChangeAspect="1"/>
          </p:cNvPicPr>
          <p:nvPr/>
        </p:nvPicPr>
        <p:blipFill>
          <a:blip r:embed="rId4"/>
          <a:stretch>
            <a:fillRect/>
          </a:stretch>
        </p:blipFill>
        <p:spPr>
          <a:xfrm>
            <a:off x="6142452" y="1086679"/>
            <a:ext cx="2959105" cy="5446644"/>
          </a:xfrm>
          <a:prstGeom prst="rect">
            <a:avLst/>
          </a:prstGeom>
        </p:spPr>
      </p:pic>
      <p:pic>
        <p:nvPicPr>
          <p:cNvPr id="14" name="Picture 13" descr="A graph with red and green bars&#10;&#10;Description automatically generated">
            <a:extLst>
              <a:ext uri="{FF2B5EF4-FFF2-40B4-BE49-F238E27FC236}">
                <a16:creationId xmlns:a16="http://schemas.microsoft.com/office/drawing/2014/main" id="{956EB8B8-806B-2BB4-6F8B-1ADB060F33CB}"/>
              </a:ext>
            </a:extLst>
          </p:cNvPr>
          <p:cNvPicPr>
            <a:picLocks noChangeAspect="1"/>
          </p:cNvPicPr>
          <p:nvPr/>
        </p:nvPicPr>
        <p:blipFill>
          <a:blip r:embed="rId5"/>
          <a:stretch>
            <a:fillRect/>
          </a:stretch>
        </p:blipFill>
        <p:spPr>
          <a:xfrm>
            <a:off x="9144134" y="1086677"/>
            <a:ext cx="2959104" cy="5446644"/>
          </a:xfrm>
          <a:prstGeom prst="rect">
            <a:avLst/>
          </a:prstGeom>
        </p:spPr>
      </p:pic>
    </p:spTree>
    <p:extLst>
      <p:ext uri="{BB962C8B-B14F-4D97-AF65-F5344CB8AC3E}">
        <p14:creationId xmlns:p14="http://schemas.microsoft.com/office/powerpoint/2010/main" val="216068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20FCB8-392C-77A4-68BA-CDDF1273956D}"/>
              </a:ext>
            </a:extLst>
          </p:cNvPr>
          <p:cNvSpPr>
            <a:spLocks noGrp="1"/>
          </p:cNvSpPr>
          <p:nvPr>
            <p:ph type="title"/>
          </p:nvPr>
        </p:nvSpPr>
        <p:spPr/>
        <p:txBody>
          <a:bodyPr>
            <a:normAutofit/>
          </a:bodyPr>
          <a:lstStyle/>
          <a:p>
            <a:r>
              <a:rPr lang="en-US" dirty="0"/>
              <a:t>Impact of automation per Ethnicity </a:t>
            </a:r>
          </a:p>
        </p:txBody>
      </p:sp>
      <p:pic>
        <p:nvPicPr>
          <p:cNvPr id="5" name="Content Placeholder 4">
            <a:extLst>
              <a:ext uri="{FF2B5EF4-FFF2-40B4-BE49-F238E27FC236}">
                <a16:creationId xmlns:a16="http://schemas.microsoft.com/office/drawing/2014/main" id="{A422FF08-092F-C984-CBE1-5B6FC00DD10B}"/>
              </a:ext>
            </a:extLst>
          </p:cNvPr>
          <p:cNvPicPr>
            <a:picLocks noGrp="1" noChangeAspect="1"/>
          </p:cNvPicPr>
          <p:nvPr>
            <p:ph idx="1"/>
          </p:nvPr>
        </p:nvPicPr>
        <p:blipFill>
          <a:blip r:embed="rId2"/>
          <a:stretch>
            <a:fillRect/>
          </a:stretch>
        </p:blipFill>
        <p:spPr>
          <a:xfrm>
            <a:off x="1920240" y="2376141"/>
            <a:ext cx="8758280" cy="2553667"/>
          </a:xfrm>
          <a:prstGeom prst="rect">
            <a:avLst/>
          </a:prstGeom>
        </p:spPr>
      </p:pic>
    </p:spTree>
    <p:extLst>
      <p:ext uri="{BB962C8B-B14F-4D97-AF65-F5344CB8AC3E}">
        <p14:creationId xmlns:p14="http://schemas.microsoft.com/office/powerpoint/2010/main" val="4056146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D09B-00CE-BDD6-8725-C5466B6A8F5A}"/>
              </a:ext>
            </a:extLst>
          </p:cNvPr>
          <p:cNvSpPr>
            <a:spLocks noGrp="1"/>
          </p:cNvSpPr>
          <p:nvPr>
            <p:ph type="title"/>
          </p:nvPr>
        </p:nvSpPr>
        <p:spPr/>
        <p:txBody>
          <a:bodyPr>
            <a:noAutofit/>
          </a:bodyPr>
          <a:lstStyle/>
          <a:p>
            <a:pPr algn="ctr"/>
            <a:r>
              <a:rPr lang="en-US" dirty="0"/>
              <a:t>Employment prospects for job seekers</a:t>
            </a:r>
          </a:p>
        </p:txBody>
      </p:sp>
      <p:sp>
        <p:nvSpPr>
          <p:cNvPr id="3" name="Content Placeholder 2">
            <a:extLst>
              <a:ext uri="{FF2B5EF4-FFF2-40B4-BE49-F238E27FC236}">
                <a16:creationId xmlns:a16="http://schemas.microsoft.com/office/drawing/2014/main" id="{2146A438-C4A9-BCA6-70F9-5C049150BF61}"/>
              </a:ext>
            </a:extLst>
          </p:cNvPr>
          <p:cNvSpPr>
            <a:spLocks noGrp="1"/>
          </p:cNvSpPr>
          <p:nvPr>
            <p:ph idx="1"/>
          </p:nvPr>
        </p:nvSpPr>
        <p:spPr/>
        <p:txBody>
          <a:bodyPr/>
          <a:lstStyle/>
          <a:p>
            <a:r>
              <a:rPr lang="en-US" dirty="0"/>
              <a:t>Answer to question 6</a:t>
            </a:r>
          </a:p>
          <a:p>
            <a:endParaRPr lang="en-US" dirty="0"/>
          </a:p>
        </p:txBody>
      </p:sp>
    </p:spTree>
    <p:extLst>
      <p:ext uri="{BB962C8B-B14F-4D97-AF65-F5344CB8AC3E}">
        <p14:creationId xmlns:p14="http://schemas.microsoft.com/office/powerpoint/2010/main" val="27165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D148-F99E-41E6-C396-5396486C10AE}"/>
              </a:ext>
            </a:extLst>
          </p:cNvPr>
          <p:cNvSpPr>
            <a:spLocks noGrp="1"/>
          </p:cNvSpPr>
          <p:nvPr>
            <p:ph type="title"/>
          </p:nvPr>
        </p:nvSpPr>
        <p:spPr>
          <a:xfrm>
            <a:off x="543698" y="111211"/>
            <a:ext cx="11219934" cy="963828"/>
          </a:xfrm>
        </p:spPr>
        <p:txBody>
          <a:bodyPr>
            <a:normAutofit/>
          </a:bodyPr>
          <a:lstStyle/>
          <a:p>
            <a:pPr algn="ctr"/>
            <a:r>
              <a:rPr lang="en-US" dirty="0"/>
              <a:t>Impact of automation per state (Percentage)</a:t>
            </a:r>
          </a:p>
        </p:txBody>
      </p:sp>
      <p:pic>
        <p:nvPicPr>
          <p:cNvPr id="5" name="Picture 4" descr="A map of the united states&#10;&#10;Description automatically generated">
            <a:extLst>
              <a:ext uri="{FF2B5EF4-FFF2-40B4-BE49-F238E27FC236}">
                <a16:creationId xmlns:a16="http://schemas.microsoft.com/office/drawing/2014/main" id="{19F43834-F69A-F86E-C5EB-69144D03EADC}"/>
              </a:ext>
            </a:extLst>
          </p:cNvPr>
          <p:cNvPicPr>
            <a:picLocks noChangeAspect="1"/>
          </p:cNvPicPr>
          <p:nvPr/>
        </p:nvPicPr>
        <p:blipFill>
          <a:blip r:embed="rId2"/>
          <a:stretch>
            <a:fillRect/>
          </a:stretch>
        </p:blipFill>
        <p:spPr>
          <a:xfrm>
            <a:off x="123569" y="1310006"/>
            <a:ext cx="11640064" cy="5355635"/>
          </a:xfrm>
          <a:prstGeom prst="rect">
            <a:avLst/>
          </a:prstGeom>
        </p:spPr>
      </p:pic>
    </p:spTree>
    <p:extLst>
      <p:ext uri="{BB962C8B-B14F-4D97-AF65-F5344CB8AC3E}">
        <p14:creationId xmlns:p14="http://schemas.microsoft.com/office/powerpoint/2010/main" val="37255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B0C7-7527-9653-87F6-6A1FFE784120}"/>
              </a:ext>
            </a:extLst>
          </p:cNvPr>
          <p:cNvSpPr>
            <a:spLocks noGrp="1"/>
          </p:cNvSpPr>
          <p:nvPr>
            <p:ph type="title"/>
          </p:nvPr>
        </p:nvSpPr>
        <p:spPr>
          <a:xfrm>
            <a:off x="753762" y="442221"/>
            <a:ext cx="10812162" cy="694602"/>
          </a:xfrm>
        </p:spPr>
        <p:txBody>
          <a:bodyPr>
            <a:normAutofit fontScale="90000"/>
          </a:bodyPr>
          <a:lstStyle/>
          <a:p>
            <a:pPr algn="ctr"/>
            <a:r>
              <a:rPr lang="en-US" dirty="0"/>
              <a:t>   Impact of automation per state (Count)</a:t>
            </a:r>
          </a:p>
        </p:txBody>
      </p:sp>
      <p:pic>
        <p:nvPicPr>
          <p:cNvPr id="9" name="Picture 8" descr="A map of the united states&#10;&#10;Description automatically generated">
            <a:extLst>
              <a:ext uri="{FF2B5EF4-FFF2-40B4-BE49-F238E27FC236}">
                <a16:creationId xmlns:a16="http://schemas.microsoft.com/office/drawing/2014/main" id="{E28E0505-6AB0-4098-4CEB-FA53FDF01E00}"/>
              </a:ext>
            </a:extLst>
          </p:cNvPr>
          <p:cNvPicPr>
            <a:picLocks noChangeAspect="1"/>
          </p:cNvPicPr>
          <p:nvPr/>
        </p:nvPicPr>
        <p:blipFill>
          <a:blip r:embed="rId2"/>
          <a:stretch>
            <a:fillRect/>
          </a:stretch>
        </p:blipFill>
        <p:spPr>
          <a:xfrm>
            <a:off x="1153813" y="1404617"/>
            <a:ext cx="10244137" cy="4884384"/>
          </a:xfrm>
          <a:prstGeom prst="rect">
            <a:avLst/>
          </a:prstGeom>
        </p:spPr>
      </p:pic>
    </p:spTree>
    <p:extLst>
      <p:ext uri="{BB962C8B-B14F-4D97-AF65-F5344CB8AC3E}">
        <p14:creationId xmlns:p14="http://schemas.microsoft.com/office/powerpoint/2010/main" val="102525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2F7-1A9B-CD6C-BA2D-EFAEC792FC0F}"/>
              </a:ext>
            </a:extLst>
          </p:cNvPr>
          <p:cNvSpPr>
            <a:spLocks noGrp="1"/>
          </p:cNvSpPr>
          <p:nvPr>
            <p:ph type="title"/>
          </p:nvPr>
        </p:nvSpPr>
        <p:spPr/>
        <p:txBody>
          <a:bodyPr/>
          <a:lstStyle/>
          <a:p>
            <a:pPr algn="ctr"/>
            <a:r>
              <a:rPr lang="en-US" sz="3200" dirty="0"/>
              <a:t>Agenda</a:t>
            </a:r>
            <a:endParaRPr lang="en-US" dirty="0"/>
          </a:p>
        </p:txBody>
      </p:sp>
      <p:sp>
        <p:nvSpPr>
          <p:cNvPr id="3" name="Content Placeholder 2">
            <a:extLst>
              <a:ext uri="{FF2B5EF4-FFF2-40B4-BE49-F238E27FC236}">
                <a16:creationId xmlns:a16="http://schemas.microsoft.com/office/drawing/2014/main" id="{25DAE16B-D845-2AFF-189F-31A38E0CB611}"/>
              </a:ext>
            </a:extLst>
          </p:cNvPr>
          <p:cNvSpPr>
            <a:spLocks noGrp="1"/>
          </p:cNvSpPr>
          <p:nvPr>
            <p:ph idx="1"/>
          </p:nvPr>
        </p:nvSpPr>
        <p:spPr>
          <a:xfrm>
            <a:off x="1920240" y="2312275"/>
            <a:ext cx="8770571" cy="4418133"/>
          </a:xfrm>
        </p:spPr>
        <p:txBody>
          <a:bodyPr>
            <a:noAutofit/>
          </a:bodyPr>
          <a:lstStyle/>
          <a:p>
            <a:pPr marL="285750" indent="-285750">
              <a:lnSpc>
                <a:spcPct val="160000"/>
              </a:lnSpc>
              <a:buFont typeface="Arial" panose="020B0604020202020204" pitchFamily="34" charset="0"/>
              <a:buChar char="•"/>
            </a:pPr>
            <a:r>
              <a:rPr lang="en-US" dirty="0"/>
              <a:t>Introduction</a:t>
            </a:r>
          </a:p>
          <a:p>
            <a:pPr marL="285750" indent="-285750">
              <a:lnSpc>
                <a:spcPct val="160000"/>
              </a:lnSpc>
              <a:buFont typeface="Arial" panose="020B0604020202020204" pitchFamily="34" charset="0"/>
              <a:buChar char="•"/>
            </a:pPr>
            <a:r>
              <a:rPr lang="en-US" dirty="0"/>
              <a:t>Objectives</a:t>
            </a:r>
          </a:p>
          <a:p>
            <a:pPr marL="285750" indent="-285750">
              <a:lnSpc>
                <a:spcPct val="160000"/>
              </a:lnSpc>
              <a:buFont typeface="Arial" panose="020B0604020202020204" pitchFamily="34" charset="0"/>
              <a:buChar char="•"/>
            </a:pPr>
            <a:r>
              <a:rPr lang="en-US" dirty="0"/>
              <a:t>Data Source</a:t>
            </a:r>
          </a:p>
          <a:p>
            <a:pPr marL="285750" indent="-285750">
              <a:lnSpc>
                <a:spcPct val="160000"/>
              </a:lnSpc>
              <a:buFont typeface="Arial" panose="020B0604020202020204" pitchFamily="34" charset="0"/>
              <a:buChar char="•"/>
            </a:pPr>
            <a:r>
              <a:rPr lang="en-US" dirty="0"/>
              <a:t>Data processing – cleaning</a:t>
            </a:r>
          </a:p>
          <a:p>
            <a:pPr marL="285750" indent="-285750">
              <a:lnSpc>
                <a:spcPct val="160000"/>
              </a:lnSpc>
              <a:buFont typeface="Arial" panose="020B0604020202020204" pitchFamily="34" charset="0"/>
              <a:buChar char="•"/>
            </a:pPr>
            <a:r>
              <a:rPr lang="en-US" dirty="0"/>
              <a:t>Analysis</a:t>
            </a:r>
          </a:p>
          <a:p>
            <a:pPr marL="285750" indent="-285750">
              <a:lnSpc>
                <a:spcPct val="160000"/>
              </a:lnSpc>
              <a:buFont typeface="Arial" panose="020B0604020202020204" pitchFamily="34" charset="0"/>
              <a:buChar char="•"/>
            </a:pPr>
            <a:r>
              <a:rPr lang="en-US" dirty="0"/>
              <a:t>Visualization</a:t>
            </a:r>
          </a:p>
          <a:p>
            <a:pPr marL="285750" indent="-285750">
              <a:lnSpc>
                <a:spcPct val="160000"/>
              </a:lnSpc>
              <a:buFont typeface="Arial" panose="020B0604020202020204" pitchFamily="34" charset="0"/>
              <a:buChar char="•"/>
            </a:pPr>
            <a:r>
              <a:rPr lang="en-US" dirty="0"/>
              <a:t>Key findings</a:t>
            </a:r>
          </a:p>
          <a:p>
            <a:pPr marL="285750" indent="-285750">
              <a:lnSpc>
                <a:spcPct val="160000"/>
              </a:lnSpc>
              <a:buFont typeface="Arial" panose="020B0604020202020204" pitchFamily="34" charset="0"/>
              <a:buChar char="•"/>
            </a:pPr>
            <a:r>
              <a:rPr lang="en-US" dirty="0"/>
              <a:t>Conclusion</a:t>
            </a:r>
          </a:p>
          <a:p>
            <a:pPr marL="0" indent="0">
              <a:buNone/>
            </a:pPr>
            <a:endParaRPr lang="en-US" dirty="0"/>
          </a:p>
          <a:p>
            <a:endParaRPr lang="en-US" dirty="0"/>
          </a:p>
        </p:txBody>
      </p:sp>
    </p:spTree>
    <p:extLst>
      <p:ext uri="{BB962C8B-B14F-4D97-AF65-F5344CB8AC3E}">
        <p14:creationId xmlns:p14="http://schemas.microsoft.com/office/powerpoint/2010/main" val="126732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6318-1897-C99A-092F-AF6FC363944A}"/>
              </a:ext>
            </a:extLst>
          </p:cNvPr>
          <p:cNvSpPr>
            <a:spLocks noGrp="1"/>
          </p:cNvSpPr>
          <p:nvPr>
            <p:ph type="title"/>
          </p:nvPr>
        </p:nvSpPr>
        <p:spPr>
          <a:xfrm>
            <a:off x="1920240" y="442220"/>
            <a:ext cx="8770571" cy="620461"/>
          </a:xfrm>
        </p:spPr>
        <p:txBody>
          <a:bodyPr>
            <a:normAutofit fontScale="90000"/>
          </a:bodyPr>
          <a:lstStyle/>
          <a:p>
            <a:pPr algn="ctr"/>
            <a:r>
              <a:rPr lang="en-US" dirty="0"/>
              <a:t>Highest impacted jobs in California</a:t>
            </a:r>
          </a:p>
        </p:txBody>
      </p:sp>
      <p:pic>
        <p:nvPicPr>
          <p:cNvPr id="7" name="Picture 6" descr="A blue circle with text and a blue circle with black text&#10;&#10;Description automatically generated">
            <a:extLst>
              <a:ext uri="{FF2B5EF4-FFF2-40B4-BE49-F238E27FC236}">
                <a16:creationId xmlns:a16="http://schemas.microsoft.com/office/drawing/2014/main" id="{A674D08B-6D88-8BC4-A7A5-5BE0B72DB338}"/>
              </a:ext>
            </a:extLst>
          </p:cNvPr>
          <p:cNvPicPr>
            <a:picLocks noChangeAspect="1"/>
          </p:cNvPicPr>
          <p:nvPr/>
        </p:nvPicPr>
        <p:blipFill>
          <a:blip r:embed="rId2"/>
          <a:stretch>
            <a:fillRect/>
          </a:stretch>
        </p:blipFill>
        <p:spPr>
          <a:xfrm>
            <a:off x="840259" y="1804086"/>
            <a:ext cx="10639168" cy="4312509"/>
          </a:xfrm>
          <a:prstGeom prst="rect">
            <a:avLst/>
          </a:prstGeom>
        </p:spPr>
      </p:pic>
      <p:pic>
        <p:nvPicPr>
          <p:cNvPr id="9" name="Picture 8">
            <a:extLst>
              <a:ext uri="{FF2B5EF4-FFF2-40B4-BE49-F238E27FC236}">
                <a16:creationId xmlns:a16="http://schemas.microsoft.com/office/drawing/2014/main" id="{D773D0DA-574D-5DE4-A0EF-9A2C374E20AC}"/>
              </a:ext>
            </a:extLst>
          </p:cNvPr>
          <p:cNvPicPr>
            <a:picLocks noChangeAspect="1"/>
          </p:cNvPicPr>
          <p:nvPr/>
        </p:nvPicPr>
        <p:blipFill>
          <a:blip r:embed="rId3"/>
          <a:stretch>
            <a:fillRect/>
          </a:stretch>
        </p:blipFill>
        <p:spPr>
          <a:xfrm>
            <a:off x="6305525" y="1236877"/>
            <a:ext cx="5041900" cy="368300"/>
          </a:xfrm>
          <a:prstGeom prst="rect">
            <a:avLst/>
          </a:prstGeom>
        </p:spPr>
      </p:pic>
    </p:spTree>
    <p:extLst>
      <p:ext uri="{BB962C8B-B14F-4D97-AF65-F5344CB8AC3E}">
        <p14:creationId xmlns:p14="http://schemas.microsoft.com/office/powerpoint/2010/main" val="1631510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31C5-D1B1-676A-20CB-192F630264F6}"/>
              </a:ext>
            </a:extLst>
          </p:cNvPr>
          <p:cNvSpPr>
            <a:spLocks noGrp="1"/>
          </p:cNvSpPr>
          <p:nvPr>
            <p:ph type="title"/>
          </p:nvPr>
        </p:nvSpPr>
        <p:spPr>
          <a:xfrm>
            <a:off x="1920240" y="442220"/>
            <a:ext cx="8770571" cy="700780"/>
          </a:xfrm>
        </p:spPr>
        <p:txBody>
          <a:bodyPr>
            <a:normAutofit fontScale="90000"/>
          </a:bodyPr>
          <a:lstStyle/>
          <a:p>
            <a:pPr algn="ctr"/>
            <a:r>
              <a:rPr lang="en-US" dirty="0"/>
              <a:t>Highest impacted jobs in Texas</a:t>
            </a:r>
          </a:p>
        </p:txBody>
      </p:sp>
      <p:pic>
        <p:nvPicPr>
          <p:cNvPr id="5" name="Picture 4" descr="A blue circle with black text&#10;&#10;Description automatically generated">
            <a:extLst>
              <a:ext uri="{FF2B5EF4-FFF2-40B4-BE49-F238E27FC236}">
                <a16:creationId xmlns:a16="http://schemas.microsoft.com/office/drawing/2014/main" id="{A93651A6-F823-04ED-04DA-514ADC13BF95}"/>
              </a:ext>
            </a:extLst>
          </p:cNvPr>
          <p:cNvPicPr>
            <a:picLocks noChangeAspect="1"/>
          </p:cNvPicPr>
          <p:nvPr/>
        </p:nvPicPr>
        <p:blipFill>
          <a:blip r:embed="rId2"/>
          <a:stretch>
            <a:fillRect/>
          </a:stretch>
        </p:blipFill>
        <p:spPr>
          <a:xfrm>
            <a:off x="1211629" y="1964724"/>
            <a:ext cx="9971236" cy="4176584"/>
          </a:xfrm>
          <a:prstGeom prst="rect">
            <a:avLst/>
          </a:prstGeom>
        </p:spPr>
      </p:pic>
      <p:pic>
        <p:nvPicPr>
          <p:cNvPr id="7" name="Picture 6">
            <a:extLst>
              <a:ext uri="{FF2B5EF4-FFF2-40B4-BE49-F238E27FC236}">
                <a16:creationId xmlns:a16="http://schemas.microsoft.com/office/drawing/2014/main" id="{52855EC6-A8DD-A63F-EC00-3D1250F74D64}"/>
              </a:ext>
            </a:extLst>
          </p:cNvPr>
          <p:cNvPicPr>
            <a:picLocks noChangeAspect="1"/>
          </p:cNvPicPr>
          <p:nvPr/>
        </p:nvPicPr>
        <p:blipFill>
          <a:blip r:embed="rId3"/>
          <a:stretch>
            <a:fillRect/>
          </a:stretch>
        </p:blipFill>
        <p:spPr>
          <a:xfrm>
            <a:off x="6510810" y="1401462"/>
            <a:ext cx="4508500" cy="304800"/>
          </a:xfrm>
          <a:prstGeom prst="rect">
            <a:avLst/>
          </a:prstGeom>
        </p:spPr>
      </p:pic>
    </p:spTree>
    <p:extLst>
      <p:ext uri="{BB962C8B-B14F-4D97-AF65-F5344CB8AC3E}">
        <p14:creationId xmlns:p14="http://schemas.microsoft.com/office/powerpoint/2010/main" val="4269271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C44B-90B9-7734-E89E-BC733E03CFFF}"/>
              </a:ext>
            </a:extLst>
          </p:cNvPr>
          <p:cNvSpPr>
            <a:spLocks noGrp="1"/>
          </p:cNvSpPr>
          <p:nvPr>
            <p:ph type="title"/>
          </p:nvPr>
        </p:nvSpPr>
        <p:spPr/>
        <p:txBody>
          <a:bodyPr>
            <a:normAutofit/>
          </a:bodyPr>
          <a:lstStyle/>
          <a:p>
            <a:pPr algn="ctr"/>
            <a:r>
              <a:rPr lang="en-US" b="1" i="0" dirty="0">
                <a:effectLst/>
                <a:latin typeface="Söhne"/>
              </a:rPr>
              <a:t>Conclusion</a:t>
            </a:r>
            <a:endParaRPr lang="en-US" dirty="0"/>
          </a:p>
        </p:txBody>
      </p:sp>
      <p:sp>
        <p:nvSpPr>
          <p:cNvPr id="3" name="Content Placeholder 2">
            <a:extLst>
              <a:ext uri="{FF2B5EF4-FFF2-40B4-BE49-F238E27FC236}">
                <a16:creationId xmlns:a16="http://schemas.microsoft.com/office/drawing/2014/main" id="{F7F6C1DB-77C4-DEA6-4D3A-FA7AF2180AA9}"/>
              </a:ext>
            </a:extLst>
          </p:cNvPr>
          <p:cNvSpPr>
            <a:spLocks noGrp="1"/>
          </p:cNvSpPr>
          <p:nvPr>
            <p:ph idx="1"/>
          </p:nvPr>
        </p:nvSpPr>
        <p:spPr/>
        <p:txBody>
          <a:bodyPr/>
          <a:lstStyle/>
          <a:p>
            <a:r>
              <a:rPr lang="en-US" dirty="0"/>
              <a:t>Here we will conclude our analysis and share analysis results</a:t>
            </a:r>
          </a:p>
        </p:txBody>
      </p:sp>
    </p:spTree>
    <p:extLst>
      <p:ext uri="{BB962C8B-B14F-4D97-AF65-F5344CB8AC3E}">
        <p14:creationId xmlns:p14="http://schemas.microsoft.com/office/powerpoint/2010/main" val="1819884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52BF-484D-68FB-0633-20899EDECE83}"/>
              </a:ext>
            </a:extLst>
          </p:cNvPr>
          <p:cNvSpPr>
            <a:spLocks noGrp="1"/>
          </p:cNvSpPr>
          <p:nvPr>
            <p:ph type="title"/>
          </p:nvPr>
        </p:nvSpPr>
        <p:spPr/>
        <p:txBody>
          <a:bodyPr/>
          <a:lstStyle/>
          <a:p>
            <a:r>
              <a:rPr lang="en-US" b="1" i="0" dirty="0">
                <a:effectLst/>
                <a:latin typeface="Söhne"/>
              </a:rPr>
              <a:t>Q&amp;A</a:t>
            </a:r>
            <a:endParaRPr lang="en-US" dirty="0"/>
          </a:p>
        </p:txBody>
      </p:sp>
      <p:sp>
        <p:nvSpPr>
          <p:cNvPr id="3" name="Content Placeholder 2">
            <a:extLst>
              <a:ext uri="{FF2B5EF4-FFF2-40B4-BE49-F238E27FC236}">
                <a16:creationId xmlns:a16="http://schemas.microsoft.com/office/drawing/2014/main" id="{1B3D3996-60A1-2871-C46B-726A1A81EF5C}"/>
              </a:ext>
            </a:extLst>
          </p:cNvPr>
          <p:cNvSpPr>
            <a:spLocks noGrp="1"/>
          </p:cNvSpPr>
          <p:nvPr>
            <p:ph idx="1"/>
          </p:nvPr>
        </p:nvSpPr>
        <p:spPr/>
        <p:txBody>
          <a:bodyPr/>
          <a:lstStyle/>
          <a:p>
            <a:r>
              <a:rPr lang="en-US" dirty="0"/>
              <a:t>We will take questions from audience </a:t>
            </a:r>
          </a:p>
        </p:txBody>
      </p:sp>
    </p:spTree>
    <p:extLst>
      <p:ext uri="{BB962C8B-B14F-4D97-AF65-F5344CB8AC3E}">
        <p14:creationId xmlns:p14="http://schemas.microsoft.com/office/powerpoint/2010/main" val="154140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243E-9A29-04F0-6451-7B75E395FD6D}"/>
              </a:ext>
            </a:extLst>
          </p:cNvPr>
          <p:cNvSpPr>
            <a:spLocks noGrp="1"/>
          </p:cNvSpPr>
          <p:nvPr>
            <p:ph type="title"/>
          </p:nvPr>
        </p:nvSpPr>
        <p:spPr/>
        <p:txBody>
          <a:bodyPr>
            <a:normAutofit/>
          </a:bodyPr>
          <a:lstStyle/>
          <a:p>
            <a:pPr algn="ctr"/>
            <a:r>
              <a:rPr lang="en-US" sz="3600" b="1" i="0" dirty="0">
                <a:effectLst/>
                <a:latin typeface="Söhne"/>
              </a:rPr>
              <a:t>Thank You</a:t>
            </a:r>
            <a:endParaRPr lang="en-US" sz="3600" dirty="0"/>
          </a:p>
        </p:txBody>
      </p:sp>
      <p:sp>
        <p:nvSpPr>
          <p:cNvPr id="3" name="Content Placeholder 2">
            <a:extLst>
              <a:ext uri="{FF2B5EF4-FFF2-40B4-BE49-F238E27FC236}">
                <a16:creationId xmlns:a16="http://schemas.microsoft.com/office/drawing/2014/main" id="{CB62E303-A40D-E326-15D4-76ACB065B34E}"/>
              </a:ext>
            </a:extLst>
          </p:cNvPr>
          <p:cNvSpPr>
            <a:spLocks noGrp="1"/>
          </p:cNvSpPr>
          <p:nvPr>
            <p:ph idx="1"/>
          </p:nvPr>
        </p:nvSpPr>
        <p:spPr/>
        <p:txBody>
          <a:bodyPr/>
          <a:lstStyle/>
          <a:p>
            <a:r>
              <a:rPr lang="en-US" dirty="0"/>
              <a:t>We will highlight our TA, and Team members photos.</a:t>
            </a:r>
          </a:p>
        </p:txBody>
      </p:sp>
    </p:spTree>
    <p:extLst>
      <p:ext uri="{BB962C8B-B14F-4D97-AF65-F5344CB8AC3E}">
        <p14:creationId xmlns:p14="http://schemas.microsoft.com/office/powerpoint/2010/main" val="402641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97F-33D4-48B3-0589-3BB8381FC378}"/>
              </a:ext>
            </a:extLst>
          </p:cNvPr>
          <p:cNvSpPr>
            <a:spLocks noGrp="1"/>
          </p:cNvSpPr>
          <p:nvPr>
            <p:ph type="title"/>
          </p:nvPr>
        </p:nvSpPr>
        <p:spPr/>
        <p:txBody>
          <a:bodyPr/>
          <a:lstStyle/>
          <a:p>
            <a:r>
              <a:rPr lang="en-US" b="1" i="0" dirty="0">
                <a:effectLst/>
                <a:latin typeface="Söhne"/>
              </a:rPr>
              <a:t>Additional Resources</a:t>
            </a:r>
            <a:endParaRPr lang="en-US" dirty="0"/>
          </a:p>
        </p:txBody>
      </p:sp>
      <p:sp>
        <p:nvSpPr>
          <p:cNvPr id="3" name="Content Placeholder 2">
            <a:extLst>
              <a:ext uri="{FF2B5EF4-FFF2-40B4-BE49-F238E27FC236}">
                <a16:creationId xmlns:a16="http://schemas.microsoft.com/office/drawing/2014/main" id="{28F2C3A5-5987-D23D-99D7-4453A31CD664}"/>
              </a:ext>
            </a:extLst>
          </p:cNvPr>
          <p:cNvSpPr>
            <a:spLocks noGrp="1"/>
          </p:cNvSpPr>
          <p:nvPr>
            <p:ph idx="1"/>
          </p:nvPr>
        </p:nvSpPr>
        <p:spPr/>
        <p:txBody>
          <a:bodyPr/>
          <a:lstStyle/>
          <a:p>
            <a:r>
              <a:rPr lang="en-US" dirty="0"/>
              <a:t>Links which we used for getting data, give credit to websites where we got this data from. </a:t>
            </a:r>
          </a:p>
        </p:txBody>
      </p:sp>
    </p:spTree>
    <p:extLst>
      <p:ext uri="{BB962C8B-B14F-4D97-AF65-F5344CB8AC3E}">
        <p14:creationId xmlns:p14="http://schemas.microsoft.com/office/powerpoint/2010/main" val="305306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3233-3A75-94AE-1F5F-6CD6E3E920C3}"/>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2C52AE82-5EC2-9952-5A70-C0ACA09F30D7}"/>
              </a:ext>
            </a:extLst>
          </p:cNvPr>
          <p:cNvSpPr>
            <a:spLocks noGrp="1"/>
          </p:cNvSpPr>
          <p:nvPr>
            <p:ph idx="1"/>
          </p:nvPr>
        </p:nvSpPr>
        <p:spPr/>
        <p:txBody>
          <a:bodyPr/>
          <a:lstStyle/>
          <a:p>
            <a:pPr marL="285750" indent="-285750" algn="just">
              <a:buFont typeface="Arial" panose="020B0604020202020204" pitchFamily="34" charset="0"/>
              <a:buChar char="•"/>
            </a:pPr>
            <a:r>
              <a:rPr lang="en-US" sz="1800" dirty="0">
                <a:solidFill>
                  <a:srgbClr val="374151"/>
                </a:solidFill>
              </a:rPr>
              <a:t>Rapidly changing dynamics of job market</a:t>
            </a:r>
          </a:p>
          <a:p>
            <a:pPr marL="285750" indent="-285750" algn="just">
              <a:buFont typeface="Arial" panose="020B0604020202020204" pitchFamily="34" charset="0"/>
              <a:buChar char="•"/>
            </a:pPr>
            <a:r>
              <a:rPr lang="en-US" dirty="0">
                <a:solidFill>
                  <a:srgbClr val="374151"/>
                </a:solidFill>
              </a:rPr>
              <a:t>Influence of </a:t>
            </a:r>
            <a:r>
              <a:rPr lang="en-US" sz="1800" dirty="0">
                <a:solidFill>
                  <a:srgbClr val="374151"/>
                </a:solidFill>
              </a:rPr>
              <a:t>Technological advancements</a:t>
            </a:r>
          </a:p>
          <a:p>
            <a:pPr marL="285750" indent="-285750" algn="just">
              <a:buFont typeface="Arial" panose="020B0604020202020204" pitchFamily="34" charset="0"/>
              <a:buChar char="•"/>
            </a:pPr>
            <a:r>
              <a:rPr lang="en-US" sz="1800" dirty="0">
                <a:solidFill>
                  <a:srgbClr val="374151"/>
                </a:solidFill>
              </a:rPr>
              <a:t>Affects on various industries and job roles</a:t>
            </a:r>
          </a:p>
          <a:p>
            <a:pPr marL="285750" indent="-285750" algn="just">
              <a:buFont typeface="Arial" panose="020B0604020202020204" pitchFamily="34" charset="0"/>
              <a:buChar char="•"/>
            </a:pPr>
            <a:r>
              <a:rPr lang="en-US" dirty="0">
                <a:solidFill>
                  <a:srgbClr val="374151"/>
                </a:solidFill>
              </a:rPr>
              <a:t>Need of Impact of Automation on occupations analysis</a:t>
            </a:r>
            <a:endParaRPr lang="en-US" sz="1800" dirty="0">
              <a:solidFill>
                <a:srgbClr val="374151"/>
              </a:solidFill>
            </a:endParaRPr>
          </a:p>
          <a:p>
            <a:pPr algn="just"/>
            <a:endParaRPr lang="en-US" sz="1800" dirty="0">
              <a:solidFill>
                <a:srgbClr val="374151"/>
              </a:solidFill>
            </a:endParaRPr>
          </a:p>
          <a:p>
            <a:pPr algn="just"/>
            <a:endParaRPr lang="en-US" dirty="0"/>
          </a:p>
        </p:txBody>
      </p:sp>
    </p:spTree>
    <p:extLst>
      <p:ext uri="{BB962C8B-B14F-4D97-AF65-F5344CB8AC3E}">
        <p14:creationId xmlns:p14="http://schemas.microsoft.com/office/powerpoint/2010/main" val="94112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D3B9-44DE-D658-F543-C1D9F51DF36A}"/>
              </a:ext>
            </a:extLst>
          </p:cNvPr>
          <p:cNvSpPr>
            <a:spLocks noGrp="1"/>
          </p:cNvSpPr>
          <p:nvPr>
            <p:ph type="title"/>
          </p:nvPr>
        </p:nvSpPr>
        <p:spPr/>
        <p:txBody>
          <a:bodyPr/>
          <a:lstStyle/>
          <a:p>
            <a:pPr algn="ctr"/>
            <a:r>
              <a:rPr lang="en-US" b="1" i="0" dirty="0">
                <a:effectLst/>
              </a:rPr>
              <a:t>Objectives</a:t>
            </a:r>
            <a:endParaRPr lang="en-US" dirty="0"/>
          </a:p>
        </p:txBody>
      </p:sp>
      <p:sp>
        <p:nvSpPr>
          <p:cNvPr id="3" name="Content Placeholder 2">
            <a:extLst>
              <a:ext uri="{FF2B5EF4-FFF2-40B4-BE49-F238E27FC236}">
                <a16:creationId xmlns:a16="http://schemas.microsoft.com/office/drawing/2014/main" id="{2D9C1327-5DB1-C658-9BA6-CE87AEC0C5F3}"/>
              </a:ext>
            </a:extLst>
          </p:cNvPr>
          <p:cNvSpPr>
            <a:spLocks noGrp="1"/>
          </p:cNvSpPr>
          <p:nvPr>
            <p:ph idx="1"/>
          </p:nvPr>
        </p:nvSpPr>
        <p:spPr/>
        <p:txBody>
          <a:bodyPr>
            <a:normAutofit/>
          </a:bodyPr>
          <a:lstStyle/>
          <a:p>
            <a:pPr algn="just"/>
            <a:r>
              <a:rPr lang="en-US" dirty="0"/>
              <a:t>Core objective of this data analysis is to utilize the prediction data of job market and identify the impact of automation in specific jobs in future job market. We will answer the following questions during this analysis,</a:t>
            </a:r>
          </a:p>
          <a:p>
            <a:pPr marL="285750" indent="-285750" algn="just">
              <a:buFont typeface="Arial" panose="020B0604020202020204" pitchFamily="34" charset="0"/>
              <a:buChar char="•"/>
            </a:pPr>
            <a:r>
              <a:rPr lang="en-US" dirty="0"/>
              <a:t>What is the employment distribution across various sectors/industries?</a:t>
            </a:r>
          </a:p>
          <a:p>
            <a:pPr marL="285750" indent="-285750" algn="just">
              <a:buFont typeface="Arial" panose="020B0604020202020204" pitchFamily="34" charset="0"/>
              <a:buChar char="•"/>
            </a:pPr>
            <a:r>
              <a:rPr lang="en-US" dirty="0"/>
              <a:t>What are the fastest growing/declining occupations ?</a:t>
            </a:r>
          </a:p>
          <a:p>
            <a:pPr marL="285750" indent="-285750" algn="just">
              <a:buFont typeface="Arial" panose="020B0604020202020204" pitchFamily="34" charset="0"/>
              <a:buChar char="•"/>
            </a:pPr>
            <a:r>
              <a:rPr lang="en-US" dirty="0"/>
              <a:t>What is the distribution of the wages for different sectors?</a:t>
            </a:r>
          </a:p>
          <a:p>
            <a:pPr marL="285750" indent="-285750" algn="just">
              <a:buFont typeface="Arial" panose="020B0604020202020204" pitchFamily="34" charset="0"/>
              <a:buChar char="•"/>
            </a:pPr>
            <a:endParaRPr lang="en-US" dirty="0"/>
          </a:p>
          <a:p>
            <a:pPr algn="just"/>
            <a:endParaRPr lang="en-US" sz="1800" dirty="0">
              <a:effectLst/>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45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9D03-67D4-C6B6-E978-487233BDDFF3}"/>
              </a:ext>
            </a:extLst>
          </p:cNvPr>
          <p:cNvSpPr>
            <a:spLocks noGrp="1"/>
          </p:cNvSpPr>
          <p:nvPr>
            <p:ph type="title"/>
          </p:nvPr>
        </p:nvSpPr>
        <p:spPr/>
        <p:txBody>
          <a:bodyPr/>
          <a:lstStyle/>
          <a:p>
            <a:pPr algn="ctr"/>
            <a:r>
              <a:rPr lang="en-US" b="1" i="0" dirty="0">
                <a:effectLst/>
              </a:rPr>
              <a:t>Objective</a:t>
            </a:r>
            <a:r>
              <a:rPr lang="en-US" dirty="0"/>
              <a:t>s</a:t>
            </a:r>
          </a:p>
        </p:txBody>
      </p:sp>
      <p:sp>
        <p:nvSpPr>
          <p:cNvPr id="3" name="Content Placeholder 2">
            <a:extLst>
              <a:ext uri="{FF2B5EF4-FFF2-40B4-BE49-F238E27FC236}">
                <a16:creationId xmlns:a16="http://schemas.microsoft.com/office/drawing/2014/main" id="{5B785898-3D3E-6EE7-A6F8-20A53B791C83}"/>
              </a:ext>
            </a:extLst>
          </p:cNvPr>
          <p:cNvSpPr>
            <a:spLocks noGrp="1"/>
          </p:cNvSpPr>
          <p:nvPr>
            <p:ph idx="1"/>
          </p:nvPr>
        </p:nvSpPr>
        <p:spPr/>
        <p:txBody>
          <a:bodyPr>
            <a:normAutofit fontScale="92500" lnSpcReduction="10000"/>
          </a:bodyPr>
          <a:lstStyle/>
          <a:p>
            <a:pPr marL="285750" indent="-285750" algn="just">
              <a:buFont typeface="Arial" panose="020B0604020202020204" pitchFamily="34" charset="0"/>
              <a:buChar char="•"/>
            </a:pPr>
            <a:r>
              <a:rPr lang="en-US" dirty="0"/>
              <a:t>What are the jobs that are affected the most due to automation</a:t>
            </a:r>
          </a:p>
          <a:p>
            <a:pPr marL="285750" indent="-285750" algn="just">
              <a:buFont typeface="Arial" panose="020B0604020202020204" pitchFamily="34" charset="0"/>
              <a:buChar char="•"/>
            </a:pPr>
            <a:r>
              <a:rPr lang="en-US" dirty="0"/>
              <a:t>What will be the impact of automation on each ethnicity. </a:t>
            </a:r>
          </a:p>
          <a:p>
            <a:pPr marL="285750" indent="-285750" algn="just">
              <a:buFont typeface="Arial" panose="020B0604020202020204" pitchFamily="34" charset="0"/>
              <a:buChar char="•"/>
            </a:pPr>
            <a:r>
              <a:rPr lang="en-US" dirty="0"/>
              <a:t>What are the employment prospects for the job seekers who have lost their jobs due to automation?</a:t>
            </a:r>
          </a:p>
          <a:p>
            <a:pPr marL="285750" indent="-285750" algn="just">
              <a:buFont typeface="Arial" panose="020B0604020202020204" pitchFamily="34" charset="0"/>
              <a:buChar char="•"/>
            </a:pPr>
            <a:r>
              <a:rPr lang="en-US" b="0" dirty="0">
                <a:solidFill>
                  <a:srgbClr val="1F2328"/>
                </a:solidFill>
                <a:effectLst/>
              </a:rPr>
              <a:t>What is the impact of automation across US states?</a:t>
            </a:r>
          </a:p>
          <a:p>
            <a:pPr marL="285750" indent="-285750" algn="just">
              <a:buFont typeface="Arial" panose="020B0604020202020204" pitchFamily="34" charset="0"/>
              <a:buChar char="•"/>
            </a:pPr>
            <a:r>
              <a:rPr lang="en-US" b="0" dirty="0">
                <a:solidFill>
                  <a:srgbClr val="1F2328"/>
                </a:solidFill>
                <a:effectLst/>
              </a:rPr>
              <a:t>What are the highly impacted jobs in certain US states? </a:t>
            </a:r>
            <a:endParaRPr lang="en-US" dirty="0"/>
          </a:p>
          <a:p>
            <a:pPr marL="285750" indent="-285750" algn="just">
              <a:buFont typeface="Arial" panose="020B0604020202020204" pitchFamily="34" charset="0"/>
              <a:buChar char="•"/>
            </a:pPr>
            <a:r>
              <a:rPr lang="en-US" dirty="0"/>
              <a:t>Are the jobs being lost to automation lower or higher paying than other jobs available</a:t>
            </a:r>
          </a:p>
          <a:p>
            <a:pPr marL="285750" indent="-285750" algn="just">
              <a:buFont typeface="Arial" panose="020B0604020202020204" pitchFamily="34" charset="0"/>
              <a:buChar char="•"/>
            </a:pP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317303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25FC-DFBF-9396-F370-484A5A9337C3}"/>
              </a:ext>
            </a:extLst>
          </p:cNvPr>
          <p:cNvSpPr>
            <a:spLocks noGrp="1"/>
          </p:cNvSpPr>
          <p:nvPr>
            <p:ph type="title"/>
          </p:nvPr>
        </p:nvSpPr>
        <p:spPr/>
        <p:txBody>
          <a:bodyPr>
            <a:normAutofit/>
          </a:bodyPr>
          <a:lstStyle/>
          <a:p>
            <a:pPr algn="ctr"/>
            <a:r>
              <a:rPr lang="en-US" dirty="0"/>
              <a:t>Data Source</a:t>
            </a:r>
          </a:p>
        </p:txBody>
      </p:sp>
      <p:sp>
        <p:nvSpPr>
          <p:cNvPr id="3" name="Content Placeholder 2">
            <a:extLst>
              <a:ext uri="{FF2B5EF4-FFF2-40B4-BE49-F238E27FC236}">
                <a16:creationId xmlns:a16="http://schemas.microsoft.com/office/drawing/2014/main" id="{FF5F1A34-F58E-C6A8-0726-BEA2434DC815}"/>
              </a:ext>
            </a:extLst>
          </p:cNvPr>
          <p:cNvSpPr>
            <a:spLocks noGrp="1"/>
          </p:cNvSpPr>
          <p:nvPr>
            <p:ph idx="1"/>
          </p:nvPr>
        </p:nvSpPr>
        <p:spPr>
          <a:xfrm>
            <a:off x="1161288" y="1787490"/>
            <a:ext cx="10844784" cy="4959300"/>
          </a:xfrm>
        </p:spPr>
        <p:txBody>
          <a:bodyPr>
            <a:noAutofit/>
          </a:bodyPr>
          <a:lstStyle/>
          <a:p>
            <a:pPr marL="285750" indent="-285750">
              <a:buFont typeface="Arial" panose="020B0604020202020204" pitchFamily="34" charset="0"/>
              <a:buChar char="•"/>
            </a:pPr>
            <a:r>
              <a:rPr lang="en-US" sz="1600" dirty="0">
                <a:solidFill>
                  <a:srgbClr val="0070C0"/>
                </a:solidFill>
                <a:latin typeface="+mj-lt"/>
                <a:hlinkClick r:id="rId2">
                  <a:extLst>
                    <a:ext uri="{A12FA001-AC4F-418D-AE19-62706E023703}">
                      <ahyp:hlinkClr xmlns:ahyp="http://schemas.microsoft.com/office/drawing/2018/hyperlinkcolor" val="tx"/>
                    </a:ext>
                  </a:extLst>
                </a:hlinkClick>
              </a:rPr>
              <a:t>https://www.bls.gov/emp/tables/occupational-projections-and-characteristics.htm</a:t>
            </a:r>
            <a:endParaRPr lang="en-US" sz="1600" dirty="0">
              <a:solidFill>
                <a:srgbClr val="0070C0"/>
              </a:solidFill>
              <a:latin typeface="+mj-lt"/>
            </a:endParaRPr>
          </a:p>
          <a:p>
            <a:pPr marL="285750" indent="-285750">
              <a:buFont typeface="Arial" panose="020B0604020202020204" pitchFamily="34" charset="0"/>
              <a:buChar char="•"/>
            </a:pPr>
            <a:r>
              <a:rPr lang="en-US" sz="1600" dirty="0">
                <a:solidFill>
                  <a:srgbClr val="0070C0"/>
                </a:solidFill>
                <a:latin typeface="+mj-lt"/>
                <a:hlinkClick r:id="rId3">
                  <a:extLst>
                    <a:ext uri="{A12FA001-AC4F-418D-AE19-62706E023703}">
                      <ahyp:hlinkClr xmlns:ahyp="http://schemas.microsoft.com/office/drawing/2018/hyperlinkcolor" val="tx"/>
                    </a:ext>
                  </a:extLst>
                </a:hlinkClick>
              </a:rPr>
              <a:t>https://www.bls.gov/oes/current/oes_nat.htm#17-0000</a:t>
            </a:r>
            <a:endParaRPr lang="en-US" sz="1600" dirty="0">
              <a:solidFill>
                <a:srgbClr val="0070C0"/>
              </a:solidFill>
              <a:latin typeface="+mj-lt"/>
            </a:endParaRPr>
          </a:p>
          <a:p>
            <a:pPr marL="285750" indent="-285750">
              <a:buFont typeface="Arial" panose="020B0604020202020204" pitchFamily="34" charset="0"/>
              <a:buChar char="•"/>
            </a:pPr>
            <a:r>
              <a:rPr lang="en-US" sz="1600" kern="100" dirty="0">
                <a:solidFill>
                  <a:srgbClr val="0070C0"/>
                </a:solidFill>
                <a:effectLst/>
                <a:latin typeface="+mj-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https://www.bls.gov/emp/tables/occupational-separations-and-openings.htm</a:t>
            </a:r>
            <a:endParaRPr lang="en-US" sz="1600" kern="100" dirty="0">
              <a:solidFill>
                <a:srgbClr val="0070C0"/>
              </a:solidFill>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u="sng" kern="0" dirty="0">
                <a:solidFill>
                  <a:srgbClr val="0070C0"/>
                </a:solidFill>
                <a:effectLst/>
                <a:latin typeface="+mj-lt"/>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https://www.bls.gov/emp/tables/unemployment-earnings-education.htm</a:t>
            </a:r>
            <a:endParaRPr lang="en-US" sz="1600" dirty="0">
              <a:solidFill>
                <a:srgbClr val="0070C0"/>
              </a:solidFill>
              <a:latin typeface="+mj-lt"/>
            </a:endParaRPr>
          </a:p>
          <a:p>
            <a:pPr marL="285750" indent="-285750">
              <a:buFont typeface="Arial" panose="020B0604020202020204" pitchFamily="34" charset="0"/>
              <a:buChar char="•"/>
            </a:pPr>
            <a:r>
              <a:rPr lang="en-US" sz="1600" u="sng" kern="0" dirty="0">
                <a:solidFill>
                  <a:srgbClr val="0070C0"/>
                </a:solidFill>
                <a:effectLst/>
                <a:latin typeface="+mj-lt"/>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https://www.kaggle.com/datasets/andrewmvd/occupation-salary-and-likelihood-of-automation/</a:t>
            </a:r>
            <a:endParaRPr lang="en-US" sz="1600" u="sng" kern="0" dirty="0">
              <a:solidFill>
                <a:srgbClr val="0070C0"/>
              </a:solidFill>
              <a:effectLst/>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kern="100" dirty="0">
                <a:solidFill>
                  <a:srgbClr val="0070C0"/>
                </a:solidFill>
                <a:effectLst/>
                <a:latin typeface="+mj-lt"/>
                <a:ea typeface="Calibri" panose="020F0502020204030204" pitchFamily="34" charset="0"/>
                <a:cs typeface="Times New Roman" panose="02020603050405020304" pitchFamily="18" charset="0"/>
                <a:hlinkClick r:id="rId7"/>
              </a:rPr>
              <a:t>https://www.bls.gov/oes/current/oes_research_estimates.htm</a:t>
            </a:r>
            <a:endParaRPr lang="en-US" sz="1600" kern="100" dirty="0">
              <a:solidFill>
                <a:srgbClr val="0070C0"/>
              </a:solidFill>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kern="0" dirty="0">
                <a:solidFill>
                  <a:srgbClr val="0070C0"/>
                </a:solidFill>
                <a:effectLst/>
                <a:latin typeface="+mj-lt"/>
                <a:ea typeface="Times New Roman" panose="02020603050405020304" pitchFamily="18" charset="0"/>
                <a:cs typeface="Times New Roman" panose="02020603050405020304" pitchFamily="18" charset="0"/>
              </a:rPr>
              <a:t>Article: </a:t>
            </a:r>
            <a:r>
              <a:rPr lang="en-US" sz="1600" u="sng" kern="0" dirty="0">
                <a:solidFill>
                  <a:srgbClr val="0070C0"/>
                </a:solidFill>
                <a:effectLst/>
                <a:latin typeface="+mj-lt"/>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oxfordmartin.ox.ac.uk/downloads/academic/The_Future_of_Employment.pdf</a:t>
            </a:r>
            <a:endParaRPr lang="en-US" sz="1600" u="sng" kern="0" dirty="0">
              <a:solidFill>
                <a:srgbClr val="0070C0"/>
              </a:solidFill>
              <a:effectLst/>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solidFill>
                  <a:srgbClr val="0070C0"/>
                </a:solidFill>
                <a:effectLst/>
                <a:latin typeface="+mj-lt"/>
              </a:rPr>
              <a:t>BLS Public Data API</a:t>
            </a:r>
          </a:p>
          <a:p>
            <a:pPr marL="285750" indent="-285750">
              <a:lnSpc>
                <a:spcPct val="120000"/>
              </a:lnSpc>
              <a:buFont typeface="Arial" panose="020B0604020202020204" pitchFamily="34" charset="0"/>
              <a:buChar char="•"/>
            </a:pPr>
            <a:r>
              <a:rPr lang="en-US" sz="1600" dirty="0">
                <a:solidFill>
                  <a:srgbClr val="0070C0"/>
                </a:solidFill>
                <a:latin typeface="+mj-lt"/>
              </a:rPr>
              <a:t>"https://api.bls.gov/</a:t>
            </a:r>
            <a:r>
              <a:rPr lang="en-US" sz="1600" dirty="0" err="1">
                <a:solidFill>
                  <a:srgbClr val="0070C0"/>
                </a:solidFill>
                <a:latin typeface="+mj-lt"/>
              </a:rPr>
              <a:t>publicAPI</a:t>
            </a:r>
            <a:r>
              <a:rPr lang="en-US" sz="1600" dirty="0">
                <a:solidFill>
                  <a:srgbClr val="0070C0"/>
                </a:solidFill>
                <a:latin typeface="+mj-lt"/>
              </a:rPr>
              <a:t>/v2/"</a:t>
            </a:r>
          </a:p>
          <a:p>
            <a:endParaRPr lang="en-US" sz="1600" dirty="0"/>
          </a:p>
        </p:txBody>
      </p:sp>
    </p:spTree>
    <p:extLst>
      <p:ext uri="{BB962C8B-B14F-4D97-AF65-F5344CB8AC3E}">
        <p14:creationId xmlns:p14="http://schemas.microsoft.com/office/powerpoint/2010/main" val="34723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DD3A-8586-17BE-EF0E-1D96C8750E0E}"/>
              </a:ext>
            </a:extLst>
          </p:cNvPr>
          <p:cNvSpPr>
            <a:spLocks noGrp="1"/>
          </p:cNvSpPr>
          <p:nvPr>
            <p:ph type="title"/>
          </p:nvPr>
        </p:nvSpPr>
        <p:spPr/>
        <p:txBody>
          <a:bodyPr>
            <a:noAutofit/>
          </a:bodyPr>
          <a:lstStyle/>
          <a:p>
            <a:pPr algn="ctr"/>
            <a:r>
              <a:rPr lang="en-US" dirty="0"/>
              <a:t>Data Processing – Cleaning &amp; transformation</a:t>
            </a:r>
          </a:p>
        </p:txBody>
      </p:sp>
      <p:sp>
        <p:nvSpPr>
          <p:cNvPr id="3" name="Content Placeholder 2">
            <a:extLst>
              <a:ext uri="{FF2B5EF4-FFF2-40B4-BE49-F238E27FC236}">
                <a16:creationId xmlns:a16="http://schemas.microsoft.com/office/drawing/2014/main" id="{2DC91467-CFBA-DDDF-23B0-34D22DE5E45A}"/>
              </a:ext>
            </a:extLst>
          </p:cNvPr>
          <p:cNvSpPr>
            <a:spLocks noGrp="1"/>
          </p:cNvSpPr>
          <p:nvPr>
            <p:ph idx="1"/>
          </p:nvPr>
        </p:nvSpPr>
        <p:spPr/>
        <p:txBody>
          <a:bodyPr/>
          <a:lstStyle/>
          <a:p>
            <a:pPr marL="285750" indent="-285750" algn="just">
              <a:buFont typeface="Arial" panose="020B0604020202020204" pitchFamily="34" charset="0"/>
              <a:buChar char="•"/>
            </a:pPr>
            <a:r>
              <a:rPr lang="en-US" dirty="0"/>
              <a:t>Removed headers and footers</a:t>
            </a:r>
          </a:p>
          <a:p>
            <a:pPr marL="285750" indent="-285750" algn="just">
              <a:buFont typeface="Arial" panose="020B0604020202020204" pitchFamily="34" charset="0"/>
              <a:buChar char="•"/>
            </a:pPr>
            <a:r>
              <a:rPr lang="en-US" dirty="0"/>
              <a:t>Removed duplicated records  </a:t>
            </a:r>
          </a:p>
          <a:p>
            <a:pPr marL="285750" indent="-285750" algn="just">
              <a:buFont typeface="Arial" panose="020B0604020202020204" pitchFamily="34" charset="0"/>
              <a:buChar char="•"/>
            </a:pPr>
            <a:r>
              <a:rPr lang="en-US" dirty="0"/>
              <a:t>Replaced  hyphens (-), dollar signs and commas with empty string</a:t>
            </a:r>
          </a:p>
          <a:p>
            <a:pPr marL="285750" indent="-285750" algn="just">
              <a:buFont typeface="Arial" panose="020B0604020202020204" pitchFamily="34" charset="0"/>
              <a:buChar char="•"/>
            </a:pPr>
            <a:r>
              <a:rPr lang="en-US" dirty="0"/>
              <a:t>Removed star (**) data from the dataset</a:t>
            </a:r>
          </a:p>
          <a:p>
            <a:pPr marL="285750" indent="-285750" algn="just">
              <a:buFont typeface="Arial" panose="020B0604020202020204" pitchFamily="34" charset="0"/>
              <a:buChar char="•"/>
            </a:pPr>
            <a:r>
              <a:rPr lang="en-US" dirty="0"/>
              <a:t>Conversion from string to numerical </a:t>
            </a:r>
          </a:p>
          <a:p>
            <a:pPr algn="just"/>
            <a:endParaRPr lang="en-US" dirty="0"/>
          </a:p>
        </p:txBody>
      </p:sp>
    </p:spTree>
    <p:extLst>
      <p:ext uri="{BB962C8B-B14F-4D97-AF65-F5344CB8AC3E}">
        <p14:creationId xmlns:p14="http://schemas.microsoft.com/office/powerpoint/2010/main" val="108588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33C8-34BA-97EB-EF47-BE9D6B87C327}"/>
              </a:ext>
            </a:extLst>
          </p:cNvPr>
          <p:cNvSpPr>
            <a:spLocks noGrp="1"/>
          </p:cNvSpPr>
          <p:nvPr>
            <p:ph type="title"/>
          </p:nvPr>
        </p:nvSpPr>
        <p:spPr/>
        <p:txBody>
          <a:bodyPr>
            <a:normAutofit/>
          </a:bodyPr>
          <a:lstStyle/>
          <a:p>
            <a:pPr algn="ctr"/>
            <a:r>
              <a:rPr lang="en-US" dirty="0"/>
              <a:t>Employment distribution</a:t>
            </a:r>
          </a:p>
        </p:txBody>
      </p:sp>
      <p:pic>
        <p:nvPicPr>
          <p:cNvPr id="5" name="Content Placeholder 4">
            <a:extLst>
              <a:ext uri="{FF2B5EF4-FFF2-40B4-BE49-F238E27FC236}">
                <a16:creationId xmlns:a16="http://schemas.microsoft.com/office/drawing/2014/main" id="{E3E0909F-364C-5E7A-1505-A3DE2FBCEEDF}"/>
              </a:ext>
            </a:extLst>
          </p:cNvPr>
          <p:cNvPicPr>
            <a:picLocks noGrp="1" noChangeAspect="1"/>
          </p:cNvPicPr>
          <p:nvPr>
            <p:ph idx="1"/>
          </p:nvPr>
        </p:nvPicPr>
        <p:blipFill>
          <a:blip r:embed="rId2"/>
          <a:stretch>
            <a:fillRect/>
          </a:stretch>
        </p:blipFill>
        <p:spPr>
          <a:xfrm>
            <a:off x="2223899" y="2566184"/>
            <a:ext cx="8163252" cy="1975275"/>
          </a:xfrm>
        </p:spPr>
      </p:pic>
      <p:sp>
        <p:nvSpPr>
          <p:cNvPr id="6" name="TextBox 5">
            <a:extLst>
              <a:ext uri="{FF2B5EF4-FFF2-40B4-BE49-F238E27FC236}">
                <a16:creationId xmlns:a16="http://schemas.microsoft.com/office/drawing/2014/main" id="{5B277CED-5469-3359-5597-86135B941B43}"/>
              </a:ext>
            </a:extLst>
          </p:cNvPr>
          <p:cNvSpPr txBox="1"/>
          <p:nvPr/>
        </p:nvSpPr>
        <p:spPr>
          <a:xfrm>
            <a:off x="1664898" y="5227608"/>
            <a:ext cx="8128000" cy="369332"/>
          </a:xfrm>
          <a:prstGeom prst="rect">
            <a:avLst/>
          </a:prstGeom>
          <a:noFill/>
        </p:spPr>
        <p:txBody>
          <a:bodyPr wrap="square" rtlCol="0">
            <a:spAutoFit/>
          </a:bodyPr>
          <a:lstStyle/>
          <a:p>
            <a:r>
              <a:rPr lang="en-US" dirty="0"/>
              <a:t>Note: The employment data values are in thousands </a:t>
            </a:r>
          </a:p>
        </p:txBody>
      </p:sp>
    </p:spTree>
    <p:extLst>
      <p:ext uri="{BB962C8B-B14F-4D97-AF65-F5344CB8AC3E}">
        <p14:creationId xmlns:p14="http://schemas.microsoft.com/office/powerpoint/2010/main" val="84611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571780-F12F-73E1-9729-631DFC0C0791}"/>
              </a:ext>
            </a:extLst>
          </p:cNvPr>
          <p:cNvPicPr>
            <a:picLocks noChangeAspect="1"/>
          </p:cNvPicPr>
          <p:nvPr/>
        </p:nvPicPr>
        <p:blipFill>
          <a:blip r:embed="rId2"/>
          <a:stretch>
            <a:fillRect/>
          </a:stretch>
        </p:blipFill>
        <p:spPr>
          <a:xfrm>
            <a:off x="4825292" y="278372"/>
            <a:ext cx="6137586" cy="6301256"/>
          </a:xfrm>
          <a:prstGeom prst="rect">
            <a:avLst/>
          </a:prstGeom>
        </p:spPr>
      </p:pic>
      <p:sp>
        <p:nvSpPr>
          <p:cNvPr id="3" name="Title 1">
            <a:extLst>
              <a:ext uri="{FF2B5EF4-FFF2-40B4-BE49-F238E27FC236}">
                <a16:creationId xmlns:a16="http://schemas.microsoft.com/office/drawing/2014/main" id="{2F64FD32-CC1E-C9A5-5801-9F8595DB7DF4}"/>
              </a:ext>
            </a:extLst>
          </p:cNvPr>
          <p:cNvSpPr txBox="1">
            <a:spLocks/>
          </p:cNvSpPr>
          <p:nvPr/>
        </p:nvSpPr>
        <p:spPr>
          <a:xfrm>
            <a:off x="85060" y="442220"/>
            <a:ext cx="4359349" cy="2311613"/>
          </a:xfrm>
          <a:prstGeom prst="rect">
            <a:avLst/>
          </a:prstGeom>
        </p:spPr>
        <p:txBody>
          <a:bodyPr>
            <a:normAutofit fontScale="97500" lnSpcReduction="100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sz="2400"/>
              <a:t>Current and Projected employment(2032) distribution in major sectors</a:t>
            </a:r>
            <a:br>
              <a:rPr lang="en-US" sz="2400"/>
            </a:br>
            <a:endParaRPr lang="en-US" sz="2400" dirty="0"/>
          </a:p>
        </p:txBody>
      </p:sp>
    </p:spTree>
    <p:extLst>
      <p:ext uri="{BB962C8B-B14F-4D97-AF65-F5344CB8AC3E}">
        <p14:creationId xmlns:p14="http://schemas.microsoft.com/office/powerpoint/2010/main" val="2847714441"/>
      </p:ext>
    </p:extLst>
  </p:cSld>
  <p:clrMapOvr>
    <a:masterClrMapping/>
  </p:clrMapOvr>
</p:sld>
</file>

<file path=ppt/theme/theme1.xml><?xml version="1.0" encoding="utf-8"?>
<a:theme xmlns:a="http://schemas.openxmlformats.org/drawingml/2006/main" name="SketchLine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559</Words>
  <Application>Microsoft Macintosh PowerPoint</Application>
  <PresentationFormat>Widescreen</PresentationFormat>
  <Paragraphs>85</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Meiryo</vt:lpstr>
      <vt:lpstr>Arial</vt:lpstr>
      <vt:lpstr>Calibri</vt:lpstr>
      <vt:lpstr>Corbel</vt:lpstr>
      <vt:lpstr>Söhne</vt:lpstr>
      <vt:lpstr>Times New Roman</vt:lpstr>
      <vt:lpstr>SketchLinesVTI</vt:lpstr>
      <vt:lpstr>Impact of Automation on Occupations</vt:lpstr>
      <vt:lpstr>Agenda</vt:lpstr>
      <vt:lpstr>Introduction</vt:lpstr>
      <vt:lpstr>Objectives</vt:lpstr>
      <vt:lpstr>Objectives</vt:lpstr>
      <vt:lpstr>Data Source</vt:lpstr>
      <vt:lpstr>Data Processing – Cleaning &amp; transformation</vt:lpstr>
      <vt:lpstr>Employment distribution</vt:lpstr>
      <vt:lpstr>PowerPoint Presentation</vt:lpstr>
      <vt:lpstr>Employment Change Profile</vt:lpstr>
      <vt:lpstr>Top 10 Fastest growing Occupations</vt:lpstr>
      <vt:lpstr>Job Trends in Healthcare industry</vt:lpstr>
      <vt:lpstr>Distribution of the wages in sectors</vt:lpstr>
      <vt:lpstr>Occupations affected due to automation</vt:lpstr>
      <vt:lpstr>Impact of automation per Ethnicity </vt:lpstr>
      <vt:lpstr>Impact of automation per Ethnicity </vt:lpstr>
      <vt:lpstr>Employment prospects for job seekers</vt:lpstr>
      <vt:lpstr>Impact of automation per state (Percentage)</vt:lpstr>
      <vt:lpstr>   Impact of automation per state (Count)</vt:lpstr>
      <vt:lpstr>Highest impacted jobs in California</vt:lpstr>
      <vt:lpstr>Highest impacted jobs in Texas</vt:lpstr>
      <vt:lpstr>Conclusion</vt:lpstr>
      <vt:lpstr>Q&amp;A</vt:lpstr>
      <vt:lpstr>Thank You</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Automation on Occupations by 2032</dc:title>
  <dc:creator>Mrityunjay Pandey</dc:creator>
  <cp:lastModifiedBy>Pallavi Tripathi</cp:lastModifiedBy>
  <cp:revision>25</cp:revision>
  <dcterms:created xsi:type="dcterms:W3CDTF">2023-10-17T22:06:54Z</dcterms:created>
  <dcterms:modified xsi:type="dcterms:W3CDTF">2023-10-23T21:51:18Z</dcterms:modified>
</cp:coreProperties>
</file>