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7"/>
  </p:notesMasterIdLst>
  <p:sldIdLst>
    <p:sldId id="256" r:id="rId2"/>
    <p:sldId id="273" r:id="rId3"/>
    <p:sldId id="257" r:id="rId4"/>
    <p:sldId id="258" r:id="rId5"/>
    <p:sldId id="259" r:id="rId6"/>
    <p:sldId id="260" r:id="rId7"/>
    <p:sldId id="274" r:id="rId8"/>
    <p:sldId id="261" r:id="rId9"/>
    <p:sldId id="276" r:id="rId10"/>
    <p:sldId id="278" r:id="rId11"/>
    <p:sldId id="279" r:id="rId12"/>
    <p:sldId id="280" r:id="rId13"/>
    <p:sldId id="262" r:id="rId14"/>
    <p:sldId id="263" r:id="rId15"/>
    <p:sldId id="264" r:id="rId16"/>
    <p:sldId id="281" r:id="rId17"/>
    <p:sldId id="282" r:id="rId18"/>
    <p:sldId id="265" r:id="rId19"/>
    <p:sldId id="266"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6"/>
  </p:normalViewPr>
  <p:slideViewPr>
    <p:cSldViewPr snapToGrid="0">
      <p:cViewPr varScale="1">
        <p:scale>
          <a:sx n="96" d="100"/>
          <a:sy n="96"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A6A9B-02FA-464D-8DA1-F597653855BC}" type="datetimeFigureOut">
              <a:rPr lang="en-US" smtClean="0"/>
              <a:t>10/22/23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1EC9F-1E60-4188-BBEA-A2871E828479}" type="slidenum">
              <a:rPr lang="en-US" smtClean="0"/>
              <a:t>‹#›</a:t>
            </a:fld>
            <a:endParaRPr lang="en-US"/>
          </a:p>
        </p:txBody>
      </p:sp>
    </p:spTree>
    <p:extLst>
      <p:ext uri="{BB962C8B-B14F-4D97-AF65-F5344CB8AC3E}">
        <p14:creationId xmlns:p14="http://schemas.microsoft.com/office/powerpoint/2010/main" val="17822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1EC9F-1E60-4188-BBEA-A2871E828479}" type="slidenum">
              <a:rPr lang="en-US" smtClean="0"/>
              <a:t>2</a:t>
            </a:fld>
            <a:endParaRPr lang="en-US"/>
          </a:p>
        </p:txBody>
      </p:sp>
    </p:spTree>
    <p:extLst>
      <p:ext uri="{BB962C8B-B14F-4D97-AF65-F5344CB8AC3E}">
        <p14:creationId xmlns:p14="http://schemas.microsoft.com/office/powerpoint/2010/main" val="36564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10/22/23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10/22/23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10/22/23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10/22/23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10/22/23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10/22/23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10/22/23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10/22/23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10/22/23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10/22/23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10/22/23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10/22/23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ls.gov/oes/current/oes_nat.htm#17-0000" TargetMode="External"/><Relationship Id="rId7" Type="http://schemas.openxmlformats.org/officeDocument/2006/relationships/hyperlink" Target="https://www.oxfordmartin.ox.ac.uk/downloads/academic/The_Future_of_Employment.pdf" TargetMode="External"/><Relationship Id="rId2" Type="http://schemas.openxmlformats.org/officeDocument/2006/relationships/hyperlink" Target="https://www.bls.gov/emp/tables/occupational-projections-and-characteristics.htm" TargetMode="External"/><Relationship Id="rId1" Type="http://schemas.openxmlformats.org/officeDocument/2006/relationships/slideLayout" Target="../slideLayouts/slideLayout2.xml"/><Relationship Id="rId6" Type="http://schemas.openxmlformats.org/officeDocument/2006/relationships/hyperlink" Target="https://www.kaggle.com/datasets/andrewmvd/occupation-salary-and-likelihood-of-automation/" TargetMode="External"/><Relationship Id="rId5" Type="http://schemas.openxmlformats.org/officeDocument/2006/relationships/hyperlink" Target="https://www.bls.gov/emp/tables/unemployment-earnings-education.htm" TargetMode="External"/><Relationship Id="rId4" Type="http://schemas.openxmlformats.org/officeDocument/2006/relationships/hyperlink" Target="https://www.bls.gov/emp/tables/occupational-separations-and-opening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r>
              <a:rPr lang="en-US" sz="4700" i="0" dirty="0">
                <a:solidFill>
                  <a:srgbClr val="374151"/>
                </a:solidFill>
                <a:effectLst/>
                <a:latin typeface="Söhne"/>
              </a:rPr>
              <a:t>Impact of Automation on Occupations, by 2032</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2939226"/>
          </a:xfrm>
        </p:spPr>
        <p:txBody>
          <a:bodyPr anchor="t">
            <a:normAutofit/>
          </a:bodyPr>
          <a:lstStyle/>
          <a:p>
            <a:r>
              <a:rPr lang="en-US" sz="1600" b="1" i="0" dirty="0">
                <a:solidFill>
                  <a:srgbClr val="374151"/>
                </a:solidFill>
                <a:effectLst/>
                <a:latin typeface="Söhne"/>
              </a:rPr>
              <a:t>Navigating the Workforce of Tomorrow</a:t>
            </a:r>
          </a:p>
          <a:p>
            <a:endParaRPr lang="en-US" sz="1600" b="0" i="0" dirty="0">
              <a:solidFill>
                <a:srgbClr val="374151"/>
              </a:solidFill>
              <a:effectLst/>
              <a:latin typeface="Söhne"/>
            </a:endParaRPr>
          </a:p>
          <a:p>
            <a:r>
              <a:rPr lang="en-US" sz="1600" dirty="0">
                <a:solidFill>
                  <a:schemeClr val="tx1">
                    <a:lumMod val="85000"/>
                    <a:lumOff val="15000"/>
                  </a:schemeClr>
                </a:solidFill>
              </a:rPr>
              <a:t>TEAM:</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Bryson Wersonke, Madhavi Pandey, Pallavi Tripathi, Ranjini Rao &amp; Vinaya Kusuma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rgbClr val="374151"/>
              </a:solidFill>
              <a:latin typeface="Söhne"/>
            </a:endParaRPr>
          </a:p>
          <a:p>
            <a:endParaRPr lang="en-US" sz="16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E90-55F4-1E05-F4A9-3A17DF6D0A71}"/>
              </a:ext>
            </a:extLst>
          </p:cNvPr>
          <p:cNvSpPr>
            <a:spLocks noGrp="1"/>
          </p:cNvSpPr>
          <p:nvPr>
            <p:ph type="title"/>
          </p:nvPr>
        </p:nvSpPr>
        <p:spPr/>
        <p:txBody>
          <a:bodyPr/>
          <a:lstStyle/>
          <a:p>
            <a:pPr algn="ctr"/>
            <a:r>
              <a:rPr lang="en-US" dirty="0"/>
              <a:t>Employment Change Profile</a:t>
            </a:r>
          </a:p>
        </p:txBody>
      </p:sp>
      <p:pic>
        <p:nvPicPr>
          <p:cNvPr id="7" name="Picture 6">
            <a:extLst>
              <a:ext uri="{FF2B5EF4-FFF2-40B4-BE49-F238E27FC236}">
                <a16:creationId xmlns:a16="http://schemas.microsoft.com/office/drawing/2014/main" id="{C92A40D9-B27E-E4A9-7535-D75DB9A0519C}"/>
              </a:ext>
            </a:extLst>
          </p:cNvPr>
          <p:cNvPicPr>
            <a:picLocks noChangeAspect="1"/>
          </p:cNvPicPr>
          <p:nvPr/>
        </p:nvPicPr>
        <p:blipFill>
          <a:blip r:embed="rId2"/>
          <a:stretch>
            <a:fillRect/>
          </a:stretch>
        </p:blipFill>
        <p:spPr>
          <a:xfrm>
            <a:off x="1920240" y="2312276"/>
            <a:ext cx="8569483" cy="4407532"/>
          </a:xfrm>
          <a:prstGeom prst="rect">
            <a:avLst/>
          </a:prstGeom>
        </p:spPr>
      </p:pic>
      <p:sp>
        <p:nvSpPr>
          <p:cNvPr id="6" name="Content Placeholder 5">
            <a:extLst>
              <a:ext uri="{FF2B5EF4-FFF2-40B4-BE49-F238E27FC236}">
                <a16:creationId xmlns:a16="http://schemas.microsoft.com/office/drawing/2014/main" id="{39E5943B-E876-3960-C5B3-071DEAE13D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71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1DAC-10FF-21EE-AC89-262C37DF9B05}"/>
              </a:ext>
            </a:extLst>
          </p:cNvPr>
          <p:cNvSpPr>
            <a:spLocks noGrp="1"/>
          </p:cNvSpPr>
          <p:nvPr>
            <p:ph type="title"/>
          </p:nvPr>
        </p:nvSpPr>
        <p:spPr/>
        <p:txBody>
          <a:bodyPr>
            <a:normAutofit fontScale="90000"/>
          </a:bodyPr>
          <a:lstStyle/>
          <a:p>
            <a:pPr algn="ctr"/>
            <a:r>
              <a:rPr lang="en-US" sz="4000" dirty="0"/>
              <a:t>Top 10 Fastest growing Occupations</a:t>
            </a:r>
          </a:p>
        </p:txBody>
      </p:sp>
      <p:pic>
        <p:nvPicPr>
          <p:cNvPr id="3" name="Picture 2">
            <a:extLst>
              <a:ext uri="{FF2B5EF4-FFF2-40B4-BE49-F238E27FC236}">
                <a16:creationId xmlns:a16="http://schemas.microsoft.com/office/drawing/2014/main" id="{47AF2D2A-16CD-A0FE-B033-D691D4F68D45}"/>
              </a:ext>
            </a:extLst>
          </p:cNvPr>
          <p:cNvPicPr>
            <a:picLocks noChangeAspect="1"/>
          </p:cNvPicPr>
          <p:nvPr/>
        </p:nvPicPr>
        <p:blipFill>
          <a:blip r:embed="rId2"/>
          <a:stretch>
            <a:fillRect/>
          </a:stretch>
        </p:blipFill>
        <p:spPr>
          <a:xfrm>
            <a:off x="828135" y="2601823"/>
            <a:ext cx="6375728" cy="3225966"/>
          </a:xfrm>
          <a:prstGeom prst="rect">
            <a:avLst/>
          </a:prstGeom>
        </p:spPr>
      </p:pic>
      <p:pic>
        <p:nvPicPr>
          <p:cNvPr id="4" name="Picture 3">
            <a:extLst>
              <a:ext uri="{FF2B5EF4-FFF2-40B4-BE49-F238E27FC236}">
                <a16:creationId xmlns:a16="http://schemas.microsoft.com/office/drawing/2014/main" id="{ABA12AC8-209A-FC9A-6FA1-92A7199A14AA}"/>
              </a:ext>
            </a:extLst>
          </p:cNvPr>
          <p:cNvPicPr>
            <a:picLocks noChangeAspect="1"/>
          </p:cNvPicPr>
          <p:nvPr/>
        </p:nvPicPr>
        <p:blipFill>
          <a:blip r:embed="rId3"/>
          <a:stretch>
            <a:fillRect/>
          </a:stretch>
        </p:blipFill>
        <p:spPr>
          <a:xfrm>
            <a:off x="7284666" y="2522863"/>
            <a:ext cx="3937202" cy="3270418"/>
          </a:xfrm>
          <a:prstGeom prst="rect">
            <a:avLst/>
          </a:prstGeom>
        </p:spPr>
      </p:pic>
    </p:spTree>
    <p:extLst>
      <p:ext uri="{BB962C8B-B14F-4D97-AF65-F5344CB8AC3E}">
        <p14:creationId xmlns:p14="http://schemas.microsoft.com/office/powerpoint/2010/main" val="57764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1D9-6E0F-4C76-551B-047BD852A078}"/>
              </a:ext>
            </a:extLst>
          </p:cNvPr>
          <p:cNvSpPr>
            <a:spLocks noGrp="1"/>
          </p:cNvSpPr>
          <p:nvPr>
            <p:ph type="title"/>
          </p:nvPr>
        </p:nvSpPr>
        <p:spPr/>
        <p:txBody>
          <a:bodyPr>
            <a:normAutofit fontScale="90000"/>
          </a:bodyPr>
          <a:lstStyle/>
          <a:p>
            <a:pPr algn="ctr"/>
            <a:r>
              <a:rPr lang="en-US" sz="4000" dirty="0"/>
              <a:t>Job Trends in Healthcare industry</a:t>
            </a:r>
          </a:p>
        </p:txBody>
      </p:sp>
      <p:pic>
        <p:nvPicPr>
          <p:cNvPr id="5" name="Content Placeholder 4">
            <a:extLst>
              <a:ext uri="{FF2B5EF4-FFF2-40B4-BE49-F238E27FC236}">
                <a16:creationId xmlns:a16="http://schemas.microsoft.com/office/drawing/2014/main" id="{03A6D14D-15E2-F7F9-F810-2ABC16D877B2}"/>
              </a:ext>
            </a:extLst>
          </p:cNvPr>
          <p:cNvPicPr>
            <a:picLocks noGrp="1" noChangeAspect="1"/>
          </p:cNvPicPr>
          <p:nvPr>
            <p:ph idx="1"/>
          </p:nvPr>
        </p:nvPicPr>
        <p:blipFill>
          <a:blip r:embed="rId2"/>
          <a:stretch>
            <a:fillRect/>
          </a:stretch>
        </p:blipFill>
        <p:spPr>
          <a:xfrm>
            <a:off x="595222" y="2340579"/>
            <a:ext cx="8262759" cy="4407879"/>
          </a:xfrm>
        </p:spPr>
      </p:pic>
      <p:sp>
        <p:nvSpPr>
          <p:cNvPr id="7" name="TextBox 6">
            <a:extLst>
              <a:ext uri="{FF2B5EF4-FFF2-40B4-BE49-F238E27FC236}">
                <a16:creationId xmlns:a16="http://schemas.microsoft.com/office/drawing/2014/main" id="{A78A2D58-7989-AFC7-B5DB-A9641CB83251}"/>
              </a:ext>
            </a:extLst>
          </p:cNvPr>
          <p:cNvSpPr txBox="1"/>
          <p:nvPr/>
        </p:nvSpPr>
        <p:spPr>
          <a:xfrm>
            <a:off x="9445924" y="5391113"/>
            <a:ext cx="2570671" cy="646331"/>
          </a:xfrm>
          <a:prstGeom prst="rect">
            <a:avLst/>
          </a:prstGeom>
          <a:noFill/>
        </p:spPr>
        <p:txBody>
          <a:bodyPr wrap="square" rtlCol="0">
            <a:spAutoFit/>
          </a:bodyPr>
          <a:lstStyle/>
          <a:p>
            <a:r>
              <a:rPr lang="en-US" b="1" dirty="0"/>
              <a:t>Data Source : BLS Public Data API</a:t>
            </a:r>
          </a:p>
        </p:txBody>
      </p:sp>
    </p:spTree>
    <p:extLst>
      <p:ext uri="{BB962C8B-B14F-4D97-AF65-F5344CB8AC3E}">
        <p14:creationId xmlns:p14="http://schemas.microsoft.com/office/powerpoint/2010/main" val="1571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lstStyle/>
          <a:p>
            <a:r>
              <a:rPr lang="en-US" sz="2900"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440-FD6E-8D29-49FD-B42A7175AE0B}"/>
              </a:ext>
            </a:extLst>
          </p:cNvPr>
          <p:cNvSpPr>
            <a:spLocks noGrp="1"/>
          </p:cNvSpPr>
          <p:nvPr>
            <p:ph type="title"/>
          </p:nvPr>
        </p:nvSpPr>
        <p:spPr/>
        <p:txBody>
          <a:bodyPr/>
          <a:lstStyle/>
          <a:p>
            <a:r>
              <a:rPr lang="en-US" sz="2900" dirty="0"/>
              <a:t>Employment openings and change</a:t>
            </a:r>
          </a:p>
        </p:txBody>
      </p:sp>
      <p:sp>
        <p:nvSpPr>
          <p:cNvPr id="3" name="Content Placeholder 2">
            <a:extLst>
              <a:ext uri="{FF2B5EF4-FFF2-40B4-BE49-F238E27FC236}">
                <a16:creationId xmlns:a16="http://schemas.microsoft.com/office/drawing/2014/main" id="{35CD4FB9-2182-FEC3-89FC-8902B131961D}"/>
              </a:ext>
            </a:extLst>
          </p:cNvPr>
          <p:cNvSpPr>
            <a:spLocks noGrp="1"/>
          </p:cNvSpPr>
          <p:nvPr>
            <p:ph idx="1"/>
          </p:nvPr>
        </p:nvSpPr>
        <p:spPr/>
        <p:txBody>
          <a:bodyPr/>
          <a:lstStyle/>
          <a:p>
            <a:r>
              <a:rPr lang="en-US" dirty="0"/>
              <a:t>Answer to question 3</a:t>
            </a:r>
          </a:p>
        </p:txBody>
      </p:sp>
    </p:spTree>
    <p:extLst>
      <p:ext uri="{BB962C8B-B14F-4D97-AF65-F5344CB8AC3E}">
        <p14:creationId xmlns:p14="http://schemas.microsoft.com/office/powerpoint/2010/main" val="328595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lstStyle/>
          <a:p>
            <a:r>
              <a:rPr lang="en-US" sz="2900"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86D3656-6354-A5EF-0FD3-23F346FE79C0}"/>
              </a:ext>
            </a:extLst>
          </p:cNvPr>
          <p:cNvPicPr>
            <a:picLocks noChangeAspect="1"/>
          </p:cNvPicPr>
          <p:nvPr/>
        </p:nvPicPr>
        <p:blipFill>
          <a:blip r:embed="rId2"/>
          <a:stretch>
            <a:fillRect/>
          </a:stretch>
        </p:blipFill>
        <p:spPr>
          <a:xfrm>
            <a:off x="1920240" y="2201124"/>
            <a:ext cx="8770570" cy="3984679"/>
          </a:xfrm>
          <a:prstGeom prst="rect">
            <a:avLst/>
          </a:prstGeom>
        </p:spPr>
      </p:pic>
    </p:spTree>
    <p:extLst>
      <p:ext uri="{BB962C8B-B14F-4D97-AF65-F5344CB8AC3E}">
        <p14:creationId xmlns:p14="http://schemas.microsoft.com/office/powerpoint/2010/main" val="29965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55C8-029C-FE77-ECCB-A88B487FAC08}"/>
              </a:ext>
            </a:extLst>
          </p:cNvPr>
          <p:cNvSpPr>
            <a:spLocks noGrp="1"/>
          </p:cNvSpPr>
          <p:nvPr>
            <p:ph type="title"/>
          </p:nvPr>
        </p:nvSpPr>
        <p:spPr>
          <a:xfrm>
            <a:off x="1811903" y="195314"/>
            <a:ext cx="8568193" cy="732337"/>
          </a:xfrm>
        </p:spPr>
        <p:txBody>
          <a:bodyPr>
            <a:normAutofit fontScale="90000"/>
          </a:bodyPr>
          <a:lstStyle/>
          <a:p>
            <a:r>
              <a:rPr lang="en-US"/>
              <a:t>Impact of automation per Ethnicity </a:t>
            </a:r>
            <a:endParaRPr lang="en-US" dirty="0"/>
          </a:p>
        </p:txBody>
      </p:sp>
      <p:pic>
        <p:nvPicPr>
          <p:cNvPr id="5" name="Content Placeholder 4" descr="A graph with red and green bars&#10;&#10;Description automatically generated">
            <a:extLst>
              <a:ext uri="{FF2B5EF4-FFF2-40B4-BE49-F238E27FC236}">
                <a16:creationId xmlns:a16="http://schemas.microsoft.com/office/drawing/2014/main" id="{2D25F527-869D-CF03-04D6-4E3340ED0160}"/>
              </a:ext>
            </a:extLst>
          </p:cNvPr>
          <p:cNvPicPr>
            <a:picLocks noGrp="1" noChangeAspect="1"/>
          </p:cNvPicPr>
          <p:nvPr>
            <p:ph idx="1"/>
          </p:nvPr>
        </p:nvPicPr>
        <p:blipFill>
          <a:blip r:embed="rId2"/>
          <a:stretch>
            <a:fillRect/>
          </a:stretch>
        </p:blipFill>
        <p:spPr>
          <a:xfrm>
            <a:off x="127477" y="1060172"/>
            <a:ext cx="2959104" cy="5446645"/>
          </a:xfrm>
        </p:spPr>
      </p:pic>
      <p:pic>
        <p:nvPicPr>
          <p:cNvPr id="10" name="Picture 9" descr="A graph with red and green bars&#10;&#10;Description automatically generated">
            <a:extLst>
              <a:ext uri="{FF2B5EF4-FFF2-40B4-BE49-F238E27FC236}">
                <a16:creationId xmlns:a16="http://schemas.microsoft.com/office/drawing/2014/main" id="{6A28C77B-7393-D1D5-B269-84E8284FC6CC}"/>
              </a:ext>
            </a:extLst>
          </p:cNvPr>
          <p:cNvPicPr>
            <a:picLocks noChangeAspect="1"/>
          </p:cNvPicPr>
          <p:nvPr/>
        </p:nvPicPr>
        <p:blipFill>
          <a:blip r:embed="rId3"/>
          <a:stretch>
            <a:fillRect/>
          </a:stretch>
        </p:blipFill>
        <p:spPr>
          <a:xfrm>
            <a:off x="3140771" y="1073423"/>
            <a:ext cx="2959104" cy="5446645"/>
          </a:xfrm>
          <a:prstGeom prst="rect">
            <a:avLst/>
          </a:prstGeom>
        </p:spPr>
      </p:pic>
      <p:pic>
        <p:nvPicPr>
          <p:cNvPr id="12" name="Picture 11" descr="A graph of a bar chart&#10;&#10;Description automatically generated with medium confidence">
            <a:extLst>
              <a:ext uri="{FF2B5EF4-FFF2-40B4-BE49-F238E27FC236}">
                <a16:creationId xmlns:a16="http://schemas.microsoft.com/office/drawing/2014/main" id="{B04658D1-1BC0-CE28-114C-83C2DEEA6BF0}"/>
              </a:ext>
            </a:extLst>
          </p:cNvPr>
          <p:cNvPicPr>
            <a:picLocks noChangeAspect="1"/>
          </p:cNvPicPr>
          <p:nvPr/>
        </p:nvPicPr>
        <p:blipFill>
          <a:blip r:embed="rId4"/>
          <a:stretch>
            <a:fillRect/>
          </a:stretch>
        </p:blipFill>
        <p:spPr>
          <a:xfrm>
            <a:off x="6142452" y="1086679"/>
            <a:ext cx="2959105" cy="5446644"/>
          </a:xfrm>
          <a:prstGeom prst="rect">
            <a:avLst/>
          </a:prstGeom>
        </p:spPr>
      </p:pic>
      <p:pic>
        <p:nvPicPr>
          <p:cNvPr id="14" name="Picture 13" descr="A graph with red and green bars&#10;&#10;Description automatically generated">
            <a:extLst>
              <a:ext uri="{FF2B5EF4-FFF2-40B4-BE49-F238E27FC236}">
                <a16:creationId xmlns:a16="http://schemas.microsoft.com/office/drawing/2014/main" id="{956EB8B8-806B-2BB4-6F8B-1ADB060F33CB}"/>
              </a:ext>
            </a:extLst>
          </p:cNvPr>
          <p:cNvPicPr>
            <a:picLocks noChangeAspect="1"/>
          </p:cNvPicPr>
          <p:nvPr/>
        </p:nvPicPr>
        <p:blipFill>
          <a:blip r:embed="rId5"/>
          <a:stretch>
            <a:fillRect/>
          </a:stretch>
        </p:blipFill>
        <p:spPr>
          <a:xfrm>
            <a:off x="9144134" y="1086677"/>
            <a:ext cx="2959104" cy="5446644"/>
          </a:xfrm>
          <a:prstGeom prst="rect">
            <a:avLst/>
          </a:prstGeom>
        </p:spPr>
      </p:pic>
    </p:spTree>
    <p:extLst>
      <p:ext uri="{BB962C8B-B14F-4D97-AF65-F5344CB8AC3E}">
        <p14:creationId xmlns:p14="http://schemas.microsoft.com/office/powerpoint/2010/main" val="216068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FCB8-392C-77A4-68BA-CDDF1273956D}"/>
              </a:ext>
            </a:extLst>
          </p:cNvPr>
          <p:cNvSpPr>
            <a:spLocks noGrp="1"/>
          </p:cNvSpPr>
          <p:nvPr>
            <p:ph type="title"/>
          </p:nvPr>
        </p:nvSpPr>
        <p:spPr/>
        <p:txBody>
          <a:bodyPr>
            <a:normAutofit/>
          </a:bodyPr>
          <a:lstStyle/>
          <a:p>
            <a:r>
              <a:rPr lang="en-US" dirty="0"/>
              <a:t>Impact of automation per Ethnicity </a:t>
            </a:r>
          </a:p>
        </p:txBody>
      </p:sp>
      <p:pic>
        <p:nvPicPr>
          <p:cNvPr id="5" name="Content Placeholder 4">
            <a:extLst>
              <a:ext uri="{FF2B5EF4-FFF2-40B4-BE49-F238E27FC236}">
                <a16:creationId xmlns:a16="http://schemas.microsoft.com/office/drawing/2014/main" id="{A422FF08-092F-C984-CBE1-5B6FC00DD10B}"/>
              </a:ext>
            </a:extLst>
          </p:cNvPr>
          <p:cNvPicPr>
            <a:picLocks noGrp="1" noChangeAspect="1"/>
          </p:cNvPicPr>
          <p:nvPr>
            <p:ph idx="1"/>
          </p:nvPr>
        </p:nvPicPr>
        <p:blipFill>
          <a:blip r:embed="rId2"/>
          <a:stretch>
            <a:fillRect/>
          </a:stretch>
        </p:blipFill>
        <p:spPr>
          <a:xfrm>
            <a:off x="1920240" y="2376141"/>
            <a:ext cx="8758280" cy="2553667"/>
          </a:xfrm>
          <a:prstGeom prst="rect">
            <a:avLst/>
          </a:prstGeom>
        </p:spPr>
      </p:pic>
    </p:spTree>
    <p:extLst>
      <p:ext uri="{BB962C8B-B14F-4D97-AF65-F5344CB8AC3E}">
        <p14:creationId xmlns:p14="http://schemas.microsoft.com/office/powerpoint/2010/main" val="405614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5D3-756E-6076-0084-59894B6DB045}"/>
              </a:ext>
            </a:extLst>
          </p:cNvPr>
          <p:cNvSpPr>
            <a:spLocks noGrp="1"/>
          </p:cNvSpPr>
          <p:nvPr>
            <p:ph type="title"/>
          </p:nvPr>
        </p:nvSpPr>
        <p:spPr>
          <a:xfrm>
            <a:off x="1920239" y="398677"/>
            <a:ext cx="8770571" cy="1345269"/>
          </a:xfrm>
        </p:spPr>
        <p:txBody>
          <a:bodyPr/>
          <a:lstStyle/>
          <a:p>
            <a:r>
              <a:rPr lang="en-US" sz="2900" dirty="0"/>
              <a:t>Fastest growing/declining occupations</a:t>
            </a:r>
          </a:p>
        </p:txBody>
      </p:sp>
      <p:sp>
        <p:nvSpPr>
          <p:cNvPr id="3" name="Content Placeholder 2">
            <a:extLst>
              <a:ext uri="{FF2B5EF4-FFF2-40B4-BE49-F238E27FC236}">
                <a16:creationId xmlns:a16="http://schemas.microsoft.com/office/drawing/2014/main" id="{42B96626-6607-F1E8-FA72-C2F7D378D65A}"/>
              </a:ext>
            </a:extLst>
          </p:cNvPr>
          <p:cNvSpPr>
            <a:spLocks noGrp="1"/>
          </p:cNvSpPr>
          <p:nvPr>
            <p:ph idx="1"/>
          </p:nvPr>
        </p:nvSpPr>
        <p:spPr/>
        <p:txBody>
          <a:bodyPr/>
          <a:lstStyle/>
          <a:p>
            <a:r>
              <a:rPr lang="en-US" dirty="0"/>
              <a:t>Answer to question 5</a:t>
            </a:r>
          </a:p>
          <a:p>
            <a:endParaRPr lang="en-US" dirty="0"/>
          </a:p>
        </p:txBody>
      </p:sp>
    </p:spTree>
    <p:extLst>
      <p:ext uri="{BB962C8B-B14F-4D97-AF65-F5344CB8AC3E}">
        <p14:creationId xmlns:p14="http://schemas.microsoft.com/office/powerpoint/2010/main" val="197077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lstStyle/>
          <a:p>
            <a:r>
              <a:rPr lang="en-US" sz="2900"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2F7-1A9B-CD6C-BA2D-EFAEC792FC0F}"/>
              </a:ext>
            </a:extLst>
          </p:cNvPr>
          <p:cNvSpPr>
            <a:spLocks noGrp="1"/>
          </p:cNvSpPr>
          <p:nvPr>
            <p:ph type="title"/>
          </p:nvPr>
        </p:nvSpPr>
        <p:spPr/>
        <p:txBody>
          <a:bodyPr/>
          <a:lstStyle/>
          <a:p>
            <a:pPr algn="ctr"/>
            <a:r>
              <a:rPr lang="en-US" sz="3200" dirty="0"/>
              <a:t>Agenda</a:t>
            </a:r>
            <a:endParaRPr lang="en-US" dirty="0"/>
          </a:p>
        </p:txBody>
      </p:sp>
      <p:sp>
        <p:nvSpPr>
          <p:cNvPr id="3" name="Content Placeholder 2">
            <a:extLst>
              <a:ext uri="{FF2B5EF4-FFF2-40B4-BE49-F238E27FC236}">
                <a16:creationId xmlns:a16="http://schemas.microsoft.com/office/drawing/2014/main" id="{25DAE16B-D845-2AFF-189F-31A38E0CB611}"/>
              </a:ext>
            </a:extLst>
          </p:cNvPr>
          <p:cNvSpPr>
            <a:spLocks noGrp="1"/>
          </p:cNvSpPr>
          <p:nvPr>
            <p:ph idx="1"/>
          </p:nvPr>
        </p:nvSpPr>
        <p:spPr>
          <a:xfrm>
            <a:off x="1920240" y="2312275"/>
            <a:ext cx="8770571" cy="4418133"/>
          </a:xfrm>
        </p:spPr>
        <p:txBody>
          <a:bodyPr>
            <a:noAutofit/>
          </a:bodyPr>
          <a:lstStyle/>
          <a:p>
            <a:pPr marL="285750" indent="-285750">
              <a:lnSpc>
                <a:spcPct val="160000"/>
              </a:lnSpc>
              <a:buFont typeface="Arial" panose="020B0604020202020204" pitchFamily="34" charset="0"/>
              <a:buChar char="•"/>
            </a:pPr>
            <a:r>
              <a:rPr lang="en-US" dirty="0"/>
              <a:t>Introduction</a:t>
            </a:r>
          </a:p>
          <a:p>
            <a:pPr marL="285750" indent="-285750">
              <a:lnSpc>
                <a:spcPct val="160000"/>
              </a:lnSpc>
              <a:buFont typeface="Arial" panose="020B0604020202020204" pitchFamily="34" charset="0"/>
              <a:buChar char="•"/>
            </a:pPr>
            <a:r>
              <a:rPr lang="en-US" dirty="0"/>
              <a:t>Objectives</a:t>
            </a:r>
          </a:p>
          <a:p>
            <a:pPr marL="285750" indent="-285750">
              <a:lnSpc>
                <a:spcPct val="160000"/>
              </a:lnSpc>
              <a:buFont typeface="Arial" panose="020B0604020202020204" pitchFamily="34" charset="0"/>
              <a:buChar char="•"/>
            </a:pPr>
            <a:r>
              <a:rPr lang="en-US" dirty="0"/>
              <a:t>Data Source</a:t>
            </a:r>
          </a:p>
          <a:p>
            <a:pPr marL="285750" indent="-285750">
              <a:lnSpc>
                <a:spcPct val="160000"/>
              </a:lnSpc>
              <a:buFont typeface="Arial" panose="020B0604020202020204" pitchFamily="34" charset="0"/>
              <a:buChar char="•"/>
            </a:pPr>
            <a:r>
              <a:rPr lang="en-US" dirty="0"/>
              <a:t>Data processing – cleaning</a:t>
            </a:r>
          </a:p>
          <a:p>
            <a:pPr marL="285750" indent="-285750">
              <a:lnSpc>
                <a:spcPct val="160000"/>
              </a:lnSpc>
              <a:buFont typeface="Arial" panose="020B0604020202020204" pitchFamily="34" charset="0"/>
              <a:buChar char="•"/>
            </a:pPr>
            <a:r>
              <a:rPr lang="en-US" dirty="0"/>
              <a:t>Analysis</a:t>
            </a:r>
          </a:p>
          <a:p>
            <a:pPr marL="285750" indent="-285750">
              <a:lnSpc>
                <a:spcPct val="160000"/>
              </a:lnSpc>
              <a:buFont typeface="Arial" panose="020B0604020202020204" pitchFamily="34" charset="0"/>
              <a:buChar char="•"/>
            </a:pPr>
            <a:r>
              <a:rPr lang="en-US" dirty="0"/>
              <a:t>Visualization</a:t>
            </a:r>
          </a:p>
          <a:p>
            <a:pPr marL="285750" indent="-285750">
              <a:lnSpc>
                <a:spcPct val="160000"/>
              </a:lnSpc>
              <a:buFont typeface="Arial" panose="020B0604020202020204" pitchFamily="34" charset="0"/>
              <a:buChar char="•"/>
            </a:pPr>
            <a:r>
              <a:rPr lang="en-US" dirty="0"/>
              <a:t>Key findings</a:t>
            </a:r>
          </a:p>
          <a:p>
            <a:pPr marL="285750" indent="-285750">
              <a:lnSpc>
                <a:spcPct val="160000"/>
              </a:lnSpc>
              <a:buFont typeface="Arial" panose="020B0604020202020204" pitchFamily="34" charset="0"/>
              <a:buChar char="•"/>
            </a:pPr>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26732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F93CC-6618-186F-421E-B4A65D3D9391}"/>
              </a:ext>
            </a:extLst>
          </p:cNvPr>
          <p:cNvSpPr>
            <a:spLocks noGrp="1"/>
          </p:cNvSpPr>
          <p:nvPr>
            <p:ph idx="1"/>
          </p:nvPr>
        </p:nvSpPr>
        <p:spPr/>
        <p:txBody>
          <a:bodyPr/>
          <a:lstStyle/>
          <a:p>
            <a:r>
              <a:rPr lang="en-US" dirty="0"/>
              <a:t>Answer to question 7</a:t>
            </a:r>
          </a:p>
          <a:p>
            <a:endParaRPr lang="en-US" dirty="0"/>
          </a:p>
        </p:txBody>
      </p:sp>
    </p:spTree>
    <p:extLst>
      <p:ext uri="{BB962C8B-B14F-4D97-AF65-F5344CB8AC3E}">
        <p14:creationId xmlns:p14="http://schemas.microsoft.com/office/powerpoint/2010/main" val="37255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300B5-572B-F978-5BDA-B869E8B49473}"/>
              </a:ext>
            </a:extLst>
          </p:cNvPr>
          <p:cNvSpPr>
            <a:spLocks noGrp="1"/>
          </p:cNvSpPr>
          <p:nvPr>
            <p:ph idx="1"/>
          </p:nvPr>
        </p:nvSpPr>
        <p:spPr/>
        <p:txBody>
          <a:bodyPr/>
          <a:lstStyle/>
          <a:p>
            <a:r>
              <a:rPr lang="en-US" dirty="0"/>
              <a:t>Answer to question 8</a:t>
            </a:r>
          </a:p>
          <a:p>
            <a:endParaRPr lang="en-US" dirty="0"/>
          </a:p>
        </p:txBody>
      </p:sp>
    </p:spTree>
    <p:extLst>
      <p:ext uri="{BB962C8B-B14F-4D97-AF65-F5344CB8AC3E}">
        <p14:creationId xmlns:p14="http://schemas.microsoft.com/office/powerpoint/2010/main" val="1025258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lstStyle/>
          <a:p>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lstStyle/>
          <a:p>
            <a:r>
              <a:rPr lang="en-US" b="1" i="0" dirty="0">
                <a:effectLst/>
                <a:latin typeface="Söhne"/>
              </a:rPr>
              <a:t>Thank You</a:t>
            </a:r>
            <a:endParaRPr lang="en-US"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pPr algn="ctr"/>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buFont typeface="Arial" panose="020B0604020202020204" pitchFamily="34" charset="0"/>
              <a:buChar char="•"/>
            </a:pPr>
            <a:r>
              <a:rPr lang="en-US" dirty="0"/>
              <a:t>What is the employment distribution across various sectors/industries?</a:t>
            </a:r>
          </a:p>
          <a:p>
            <a:pPr marL="285750" indent="-285750">
              <a:buFont typeface="Arial" panose="020B0604020202020204" pitchFamily="34" charset="0"/>
              <a:buChar char="•"/>
            </a:pPr>
            <a:r>
              <a:rPr lang="en-US" dirty="0"/>
              <a:t>What are the fastest growing/declining occupations ?</a:t>
            </a:r>
          </a:p>
          <a:p>
            <a:pPr marL="285750" indent="-285750">
              <a:buFont typeface="Arial" panose="020B0604020202020204" pitchFamily="34" charset="0"/>
              <a:buChar char="•"/>
            </a:pPr>
            <a:r>
              <a:rPr lang="en-US" dirty="0"/>
              <a:t>What is the distribution of the wages for different sectors?</a:t>
            </a:r>
          </a:p>
          <a:p>
            <a:pPr marL="285750" indent="-285750">
              <a:buFont typeface="Arial" panose="020B0604020202020204" pitchFamily="34" charset="0"/>
              <a:buChar char="•"/>
            </a:pPr>
            <a:endParaRPr lang="en-US" dirty="0"/>
          </a:p>
          <a:p>
            <a:endParaRPr lang="en-US" sz="18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5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pPr algn="ctr"/>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What are the jobs that are affected the most due to automation</a:t>
            </a:r>
          </a:p>
          <a:p>
            <a:pPr marL="285750" indent="-285750">
              <a:buFont typeface="Arial" panose="020B0604020202020204" pitchFamily="34" charset="0"/>
              <a:buChar char="•"/>
            </a:pPr>
            <a:r>
              <a:rPr lang="en-US" dirty="0"/>
              <a:t>What will be the impact of automation on each ethnicity. </a:t>
            </a:r>
          </a:p>
          <a:p>
            <a:pPr marL="285750" indent="-285750">
              <a:buFont typeface="Arial" panose="020B0604020202020204" pitchFamily="34" charset="0"/>
              <a:buChar char="•"/>
            </a:pPr>
            <a:r>
              <a:rPr lang="en-US" dirty="0"/>
              <a:t>What are the employment prospects for the job seekers who have lost their jobs due to automation?</a:t>
            </a:r>
          </a:p>
          <a:p>
            <a:pPr marL="285750" indent="-285750">
              <a:buFont typeface="Arial" panose="020B0604020202020204" pitchFamily="34" charset="0"/>
              <a:buChar char="•"/>
            </a:pPr>
            <a:r>
              <a:rPr lang="en-US" dirty="0"/>
              <a:t>Map displaying the states with booming employment </a:t>
            </a:r>
          </a:p>
          <a:p>
            <a:pPr marL="285750" indent="-285750">
              <a:buFont typeface="Arial" panose="020B0604020202020204" pitchFamily="34" charset="0"/>
              <a:buChar char="•"/>
            </a:pPr>
            <a:r>
              <a:rPr lang="en-US" dirty="0"/>
              <a:t>Are the jobs being lost to automation lower or higher paying than other jobs available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lstStyle/>
          <a:p>
            <a:pPr algn="ctr"/>
            <a:r>
              <a:rPr lang="en-US" dirty="0"/>
              <a:t>Data Source</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a:xfrm>
            <a:off x="1920240" y="2312276"/>
            <a:ext cx="8770571" cy="4103504"/>
          </a:xfrm>
        </p:spPr>
        <p:txBody>
          <a:bodyPr>
            <a:normAutofit fontScale="85000" lnSpcReduction="20000"/>
          </a:bodyPr>
          <a:lstStyle/>
          <a:p>
            <a:pPr marL="285750" indent="-285750">
              <a:buFont typeface="Arial" panose="020B0604020202020204" pitchFamily="34" charset="0"/>
              <a:buChar char="•"/>
            </a:pPr>
            <a:r>
              <a:rPr lang="en-US" sz="1800" dirty="0">
                <a:solidFill>
                  <a:srgbClr val="0070C0"/>
                </a:solidFill>
                <a:hlinkClick r:id="rId2">
                  <a:extLst>
                    <a:ext uri="{A12FA001-AC4F-418D-AE19-62706E023703}">
                      <ahyp:hlinkClr xmlns:ahyp="http://schemas.microsoft.com/office/drawing/2018/hyperlinkcolor" val="tx"/>
                    </a:ext>
                  </a:extLst>
                </a:hlinkClick>
              </a:rPr>
              <a:t>https://www.bls.gov/emp/tables/occupational-projections-and-characteristics.htm</a:t>
            </a:r>
            <a:endParaRPr lang="en-US" sz="1800" dirty="0">
              <a:solidFill>
                <a:srgbClr val="0070C0"/>
              </a:solidFill>
            </a:endParaRPr>
          </a:p>
          <a:p>
            <a:pPr marL="285750" indent="-285750">
              <a:buFont typeface="Arial" panose="020B0604020202020204" pitchFamily="34" charset="0"/>
              <a:buChar char="•"/>
            </a:pPr>
            <a:r>
              <a:rPr lang="en-US" sz="1800" dirty="0">
                <a:solidFill>
                  <a:srgbClr val="0070C0"/>
                </a:solidFill>
                <a:hlinkClick r:id="rId3">
                  <a:extLst>
                    <a:ext uri="{A12FA001-AC4F-418D-AE19-62706E023703}">
                      <ahyp:hlinkClr xmlns:ahyp="http://schemas.microsoft.com/office/drawing/2018/hyperlinkcolor" val="tx"/>
                    </a:ext>
                  </a:extLst>
                </a:hlinkClick>
              </a:rPr>
              <a:t>https://www.bls.gov/oes/current/oes_nat.htm#17-0000</a:t>
            </a:r>
            <a:endParaRPr lang="en-US" sz="1800" dirty="0">
              <a:solidFill>
                <a:srgbClr val="0070C0"/>
              </a:solidFill>
            </a:endParaRPr>
          </a:p>
          <a:p>
            <a:pPr marL="285750" indent="-285750">
              <a:buFont typeface="Arial" panose="020B0604020202020204" pitchFamily="34" charset="0"/>
              <a:buChar char="•"/>
            </a:pPr>
            <a:r>
              <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https://www.bls.gov/emp/tables/occupational-separations-and-openings.htm</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https://www.bls.gov/emp/tables/unemployment-earnings-education.htm</a:t>
            </a:r>
            <a:endParaRPr lang="en-US" sz="1800" dirty="0">
              <a:solidFill>
                <a:srgbClr val="0070C0"/>
              </a:solidFill>
            </a:endParaRPr>
          </a:p>
          <a:p>
            <a:pPr marL="285750" indent="-285750">
              <a:buFont typeface="Arial" panose="020B0604020202020204" pitchFamily="34" charset="0"/>
              <a:buChar char="•"/>
            </a:pP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https://www.kaggle.com/datasets/andrewmvd/occupation-salary-and-likelihood-of-automation/</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Article: </a:t>
            </a: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oxfordmartin.ox.ac.uk/downloads/academic/The_Future_of_Employment.pdf</a:t>
            </a:r>
            <a:endPar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solidFill>
                  <a:srgbClr val="0070C0"/>
                </a:solidFill>
                <a:effectLst/>
              </a:rPr>
              <a:t>BLS Public Data API</a:t>
            </a:r>
          </a:p>
          <a:p>
            <a:pPr marL="285750" indent="-285750">
              <a:lnSpc>
                <a:spcPct val="120000"/>
              </a:lnSpc>
              <a:buFont typeface="Arial" panose="020B0604020202020204" pitchFamily="34" charset="0"/>
              <a:buChar char="•"/>
            </a:pPr>
            <a:r>
              <a:rPr lang="en-US" sz="1800" dirty="0">
                <a:solidFill>
                  <a:srgbClr val="0070C0"/>
                </a:solidFill>
              </a:rPr>
              <a:t>"https://api.bls.gov/</a:t>
            </a:r>
            <a:r>
              <a:rPr lang="en-US" sz="1800" dirty="0" err="1">
                <a:solidFill>
                  <a:srgbClr val="0070C0"/>
                </a:solidFill>
              </a:rPr>
              <a:t>publicAPI</a:t>
            </a:r>
            <a:r>
              <a:rPr lang="en-US" sz="1800" dirty="0">
                <a:solidFill>
                  <a:srgbClr val="0070C0"/>
                </a:solidFill>
              </a:rPr>
              <a:t>/v2/"</a:t>
            </a:r>
          </a:p>
          <a:p>
            <a:endParaRPr lang="en-US" dirty="0"/>
          </a:p>
        </p:txBody>
      </p:sp>
    </p:spTree>
    <p:extLst>
      <p:ext uri="{BB962C8B-B14F-4D97-AF65-F5344CB8AC3E}">
        <p14:creationId xmlns:p14="http://schemas.microsoft.com/office/powerpoint/2010/main" val="34723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D0F-A29A-C296-4971-9E9E95450782}"/>
              </a:ext>
            </a:extLst>
          </p:cNvPr>
          <p:cNvSpPr>
            <a:spLocks noGrp="1"/>
          </p:cNvSpPr>
          <p:nvPr>
            <p:ph type="title"/>
          </p:nvPr>
        </p:nvSpPr>
        <p:spPr/>
        <p:txBody>
          <a:bodyPr/>
          <a:lstStyle/>
          <a:p>
            <a:r>
              <a:rPr lang="en-US" dirty="0"/>
              <a:t>Modeling the Data for analysis</a:t>
            </a:r>
          </a:p>
        </p:txBody>
      </p:sp>
      <p:sp>
        <p:nvSpPr>
          <p:cNvPr id="3" name="Content Placeholder 2">
            <a:extLst>
              <a:ext uri="{FF2B5EF4-FFF2-40B4-BE49-F238E27FC236}">
                <a16:creationId xmlns:a16="http://schemas.microsoft.com/office/drawing/2014/main" id="{515408FA-6489-583C-1BA3-E459DC41372F}"/>
              </a:ext>
            </a:extLst>
          </p:cNvPr>
          <p:cNvSpPr>
            <a:spLocks noGrp="1"/>
          </p:cNvSpPr>
          <p:nvPr>
            <p:ph idx="1"/>
          </p:nvPr>
        </p:nvSpPr>
        <p:spPr/>
        <p:txBody>
          <a:bodyPr/>
          <a:lstStyle/>
          <a:p>
            <a:r>
              <a:rPr lang="en-US" dirty="0"/>
              <a:t>Here we will mention how we modeled the dataset for our analysis.</a:t>
            </a:r>
          </a:p>
        </p:txBody>
      </p:sp>
    </p:spTree>
    <p:extLst>
      <p:ext uri="{BB962C8B-B14F-4D97-AF65-F5344CB8AC3E}">
        <p14:creationId xmlns:p14="http://schemas.microsoft.com/office/powerpoint/2010/main" val="105029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D3A-8586-17BE-EF0E-1D96C8750E0E}"/>
              </a:ext>
            </a:extLst>
          </p:cNvPr>
          <p:cNvSpPr>
            <a:spLocks noGrp="1"/>
          </p:cNvSpPr>
          <p:nvPr>
            <p:ph type="title"/>
          </p:nvPr>
        </p:nvSpPr>
        <p:spPr/>
        <p:txBody>
          <a:bodyPr>
            <a:normAutofit fontScale="90000"/>
          </a:bodyPr>
          <a:lstStyle/>
          <a:p>
            <a:pPr algn="ctr"/>
            <a:r>
              <a:rPr lang="en-US" sz="3200" dirty="0"/>
              <a:t>Data Processing – Cleaning &amp; transformation</a:t>
            </a:r>
            <a:endParaRPr lang="en-US" dirty="0"/>
          </a:p>
        </p:txBody>
      </p:sp>
      <p:sp>
        <p:nvSpPr>
          <p:cNvPr id="3" name="Content Placeholder 2">
            <a:extLst>
              <a:ext uri="{FF2B5EF4-FFF2-40B4-BE49-F238E27FC236}">
                <a16:creationId xmlns:a16="http://schemas.microsoft.com/office/drawing/2014/main" id="{2DC91467-CFBA-DDDF-23B0-34D22DE5E45A}"/>
              </a:ext>
            </a:extLst>
          </p:cNvPr>
          <p:cNvSpPr>
            <a:spLocks noGrp="1"/>
          </p:cNvSpPr>
          <p:nvPr>
            <p:ph idx="1"/>
          </p:nvPr>
        </p:nvSpPr>
        <p:spPr/>
        <p:txBody>
          <a:bodyPr/>
          <a:lstStyle/>
          <a:p>
            <a:pPr marL="285750" indent="-285750">
              <a:buFont typeface="Arial" panose="020B0604020202020204" pitchFamily="34" charset="0"/>
              <a:buChar char="•"/>
            </a:pPr>
            <a:r>
              <a:rPr lang="en-US" dirty="0"/>
              <a:t>Removing headers and footers</a:t>
            </a:r>
          </a:p>
          <a:p>
            <a:pPr marL="285750" indent="-285750">
              <a:buFont typeface="Arial" panose="020B0604020202020204" pitchFamily="34" charset="0"/>
              <a:buChar char="•"/>
            </a:pPr>
            <a:r>
              <a:rPr lang="en-US" dirty="0"/>
              <a:t>Remove duplicated records  </a:t>
            </a:r>
          </a:p>
          <a:p>
            <a:pPr marL="285750" indent="-285750">
              <a:buFont typeface="Arial" panose="020B0604020202020204" pitchFamily="34" charset="0"/>
              <a:buChar char="•"/>
            </a:pPr>
            <a:r>
              <a:rPr lang="en-US" dirty="0"/>
              <a:t>Replace  hyphens (-), dollar signs and commas with empty string</a:t>
            </a:r>
          </a:p>
          <a:p>
            <a:pPr marL="285750" indent="-285750">
              <a:buFont typeface="Arial" panose="020B0604020202020204" pitchFamily="34" charset="0"/>
              <a:buChar char="•"/>
            </a:pPr>
            <a:r>
              <a:rPr lang="en-US" dirty="0"/>
              <a:t>Conversion from string to numerical </a:t>
            </a:r>
          </a:p>
          <a:p>
            <a:endParaRPr lang="en-US" dirty="0"/>
          </a:p>
        </p:txBody>
      </p:sp>
    </p:spTree>
    <p:extLst>
      <p:ext uri="{BB962C8B-B14F-4D97-AF65-F5344CB8AC3E}">
        <p14:creationId xmlns:p14="http://schemas.microsoft.com/office/powerpoint/2010/main" val="10858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a:bodyPr>
          <a:lstStyle/>
          <a:p>
            <a:pPr algn="ctr"/>
            <a:r>
              <a:rPr lang="en-US" dirty="0"/>
              <a:t>Employment distribution</a:t>
            </a:r>
          </a:p>
        </p:txBody>
      </p:sp>
      <p:pic>
        <p:nvPicPr>
          <p:cNvPr id="5" name="Content Placeholder 4">
            <a:extLst>
              <a:ext uri="{FF2B5EF4-FFF2-40B4-BE49-F238E27FC236}">
                <a16:creationId xmlns:a16="http://schemas.microsoft.com/office/drawing/2014/main" id="{E3E0909F-364C-5E7A-1505-A3DE2FBCEEDF}"/>
              </a:ext>
            </a:extLst>
          </p:cNvPr>
          <p:cNvPicPr>
            <a:picLocks noGrp="1" noChangeAspect="1"/>
          </p:cNvPicPr>
          <p:nvPr>
            <p:ph idx="1"/>
          </p:nvPr>
        </p:nvPicPr>
        <p:blipFill>
          <a:blip r:embed="rId2"/>
          <a:stretch>
            <a:fillRect/>
          </a:stretch>
        </p:blipFill>
        <p:spPr>
          <a:xfrm>
            <a:off x="2223899" y="2566184"/>
            <a:ext cx="8163252" cy="1975275"/>
          </a:xfrm>
        </p:spPr>
      </p:pic>
      <p:sp>
        <p:nvSpPr>
          <p:cNvPr id="6" name="TextBox 5">
            <a:extLst>
              <a:ext uri="{FF2B5EF4-FFF2-40B4-BE49-F238E27FC236}">
                <a16:creationId xmlns:a16="http://schemas.microsoft.com/office/drawing/2014/main" id="{5B277CED-5469-3359-5597-86135B941B43}"/>
              </a:ext>
            </a:extLst>
          </p:cNvPr>
          <p:cNvSpPr txBox="1"/>
          <p:nvPr/>
        </p:nvSpPr>
        <p:spPr>
          <a:xfrm>
            <a:off x="1664898" y="5227608"/>
            <a:ext cx="8128000" cy="338554"/>
          </a:xfrm>
          <a:prstGeom prst="rect">
            <a:avLst/>
          </a:prstGeom>
          <a:noFill/>
        </p:spPr>
        <p:txBody>
          <a:bodyPr wrap="square" rtlCol="0">
            <a:spAutoFit/>
          </a:bodyPr>
          <a:lstStyle/>
          <a:p>
            <a:r>
              <a:rPr lang="en-US" sz="1600" dirty="0"/>
              <a:t>Note: The employment data values are in thousands </a:t>
            </a:r>
          </a:p>
        </p:txBody>
      </p:sp>
    </p:spTree>
    <p:extLst>
      <p:ext uri="{BB962C8B-B14F-4D97-AF65-F5344CB8AC3E}">
        <p14:creationId xmlns:p14="http://schemas.microsoft.com/office/powerpoint/2010/main" val="8461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71780-F12F-73E1-9729-631DFC0C0791}"/>
              </a:ext>
            </a:extLst>
          </p:cNvPr>
          <p:cNvPicPr>
            <a:picLocks noChangeAspect="1"/>
          </p:cNvPicPr>
          <p:nvPr/>
        </p:nvPicPr>
        <p:blipFill>
          <a:blip r:embed="rId2"/>
          <a:stretch>
            <a:fillRect/>
          </a:stretch>
        </p:blipFill>
        <p:spPr>
          <a:xfrm>
            <a:off x="4825292" y="278372"/>
            <a:ext cx="6137586" cy="6301256"/>
          </a:xfrm>
          <a:prstGeom prst="rect">
            <a:avLst/>
          </a:prstGeom>
        </p:spPr>
      </p:pic>
      <p:sp>
        <p:nvSpPr>
          <p:cNvPr id="3" name="Title 1">
            <a:extLst>
              <a:ext uri="{FF2B5EF4-FFF2-40B4-BE49-F238E27FC236}">
                <a16:creationId xmlns:a16="http://schemas.microsoft.com/office/drawing/2014/main" id="{2F64FD32-CC1E-C9A5-5801-9F8595DB7DF4}"/>
              </a:ext>
            </a:extLst>
          </p:cNvPr>
          <p:cNvSpPr txBox="1">
            <a:spLocks/>
          </p:cNvSpPr>
          <p:nvPr/>
        </p:nvSpPr>
        <p:spPr>
          <a:xfrm>
            <a:off x="85060" y="442220"/>
            <a:ext cx="4359349" cy="2311613"/>
          </a:xfrm>
          <a:prstGeom prst="rect">
            <a:avLst/>
          </a:prstGeom>
        </p:spPr>
        <p:txBody>
          <a:bodyPr>
            <a:normAutofit fontScale="97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a:t>Current and Projected employment(2032) distribution in major sectors</a:t>
            </a:r>
            <a:br>
              <a:rPr lang="en-US" sz="2400"/>
            </a:br>
            <a:endParaRPr lang="en-US" sz="2400" dirty="0"/>
          </a:p>
        </p:txBody>
      </p:sp>
    </p:spTree>
    <p:extLst>
      <p:ext uri="{BB962C8B-B14F-4D97-AF65-F5344CB8AC3E}">
        <p14:creationId xmlns:p14="http://schemas.microsoft.com/office/powerpoint/2010/main" val="28477144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505</Words>
  <Application>Microsoft Macintosh PowerPoint</Application>
  <PresentationFormat>Widescreen</PresentationFormat>
  <Paragraphs>71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Meiryo</vt:lpstr>
      <vt:lpstr>Arial</vt:lpstr>
      <vt:lpstr>Calibri</vt:lpstr>
      <vt:lpstr>Corbel</vt:lpstr>
      <vt:lpstr>Söhne</vt:lpstr>
      <vt:lpstr>Times New Roman</vt:lpstr>
      <vt:lpstr>SketchLinesVTI</vt:lpstr>
      <vt:lpstr>Impact of Automation on Occupations, by 2032</vt:lpstr>
      <vt:lpstr>Agenda</vt:lpstr>
      <vt:lpstr>Objective of Analysis</vt:lpstr>
      <vt:lpstr>Objective of Analysis</vt:lpstr>
      <vt:lpstr>Data Source</vt:lpstr>
      <vt:lpstr>Modeling the Data for analysis</vt:lpstr>
      <vt:lpstr>Data Processing – Cleaning &amp; transformation</vt:lpstr>
      <vt:lpstr>Employment distribution</vt:lpstr>
      <vt:lpstr>PowerPoint Presentation</vt:lpstr>
      <vt:lpstr>Employment Change Profile</vt:lpstr>
      <vt:lpstr>Top 10 Fastest growing Occupations</vt:lpstr>
      <vt:lpstr>Job Trends in Healthcare industry</vt:lpstr>
      <vt:lpstr>Distribution of the wages in sectors</vt:lpstr>
      <vt:lpstr>Employment openings and change</vt:lpstr>
      <vt:lpstr>Occupations affected due to automation</vt:lpstr>
      <vt:lpstr>Impact of automation per Ethnicity </vt:lpstr>
      <vt:lpstr>Impact of automation per Ethnicity </vt:lpstr>
      <vt:lpstr>Fastest growing/declining occupations</vt:lpstr>
      <vt:lpstr>Employment prospects for job seekers</vt:lpstr>
      <vt:lpstr>PowerPoint Presentation</vt:lpstr>
      <vt:lpstr>PowerPoint Presentation</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Mrityunjay Pandey</cp:lastModifiedBy>
  <cp:revision>10</cp:revision>
  <dcterms:created xsi:type="dcterms:W3CDTF">2023-10-17T22:06:54Z</dcterms:created>
  <dcterms:modified xsi:type="dcterms:W3CDTF">2023-10-23T00:43:58Z</dcterms:modified>
</cp:coreProperties>
</file>