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  <p:sldMasterId id="2147483700" r:id="rId2"/>
  </p:sldMasterIdLst>
  <p:notesMasterIdLst>
    <p:notesMasterId r:id="rId28"/>
  </p:notesMasterIdLst>
  <p:sldIdLst>
    <p:sldId id="256" r:id="rId3"/>
    <p:sldId id="273" r:id="rId4"/>
    <p:sldId id="283" r:id="rId5"/>
    <p:sldId id="257" r:id="rId6"/>
    <p:sldId id="258" r:id="rId7"/>
    <p:sldId id="259" r:id="rId8"/>
    <p:sldId id="274" r:id="rId9"/>
    <p:sldId id="261" r:id="rId10"/>
    <p:sldId id="276" r:id="rId11"/>
    <p:sldId id="278" r:id="rId12"/>
    <p:sldId id="279" r:id="rId13"/>
    <p:sldId id="280" r:id="rId14"/>
    <p:sldId id="291" r:id="rId15"/>
    <p:sldId id="290" r:id="rId16"/>
    <p:sldId id="289" r:id="rId17"/>
    <p:sldId id="264" r:id="rId18"/>
    <p:sldId id="281" r:id="rId19"/>
    <p:sldId id="282" r:id="rId20"/>
    <p:sldId id="266" r:id="rId21"/>
    <p:sldId id="267" r:id="rId22"/>
    <p:sldId id="268" r:id="rId23"/>
    <p:sldId id="284" r:id="rId24"/>
    <p:sldId id="285" r:id="rId25"/>
    <p:sldId id="292" r:id="rId26"/>
    <p:sldId id="2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12"/>
  </p:normalViewPr>
  <p:slideViewPr>
    <p:cSldViewPr snapToGrid="0">
      <p:cViewPr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A6A9B-02FA-464D-8DA1-F597653855BC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1EC9F-1E60-4188-BBEA-A2871E828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1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1EC9F-1E60-4188-BBEA-A2871E8284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96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F0"/>
                </a:solidFill>
              </a:rPr>
              <a:t>Occupations with 0 experience is showing high probability of Automation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965CC-D205-D144-90A5-B8B2C754C8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00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00B0F0"/>
                </a:solidFill>
              </a:rPr>
              <a:t>Work experience of 5 years and higher are looking into less chance of automation.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7965CC-D205-D144-90A5-B8B2C754C8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29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896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88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534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A1CC3-458A-08A0-CCD2-CA5C1793D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1D5EE-F76F-78CB-72C0-F21C6D22E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86F72-A12A-B95E-6C93-93684E7C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0B59-B359-1C48-A193-B11BFE3667C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4DECF-54A0-C821-D0DD-E450558D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D0ACE-39C4-53AB-DC37-9FCF8B630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CBF4-3C47-5241-BA65-F46CF11D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22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16DB0-DABB-E7BD-AF7E-7F27D2F2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573BF-17F4-A47C-CBFC-658302FA6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1CB3C-912B-80BF-47DC-7B29A302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0B59-B359-1C48-A193-B11BFE3667C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AFDA-CB06-81CE-78E7-A1B01BEC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BCDC3-40F6-47B8-1DE1-4C0E6152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CBF4-3C47-5241-BA65-F46CF11D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12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6740-0643-797E-D7CE-F1D526D6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740B-44E7-7F0A-D73F-5A2E733A7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943EF-85EF-389E-2BC2-063FB23B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0B59-B359-1C48-A193-B11BFE3667C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66518-ED50-DBE5-F22B-B27B8834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1CD4-094B-E6DE-34AD-3778F0EF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CBF4-3C47-5241-BA65-F46CF11D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00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A485-81E9-E6F4-6177-26651421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A2060-5BE4-9D9E-8103-05C74E190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7EFD0-9C57-ECC2-61C7-76B861251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A02E9-069A-4EBF-F148-AA2A4AEF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0B59-B359-1C48-A193-B11BFE3667C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6ECF5-74B3-EFDE-CF39-6C664A99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B218D-5B8B-1A10-17AD-9AE59B83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CBF4-3C47-5241-BA65-F46CF11D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24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C771-E7FE-BCA0-67AB-E103C5E38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B01F0-9BDF-3C73-A252-8363FEF4D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B1D92-7326-6C79-6797-8962E21F6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E9EB6-37D8-837B-3D62-990E05C6C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30E24-753E-ABC7-387B-137581CDC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A46DA6-8CE3-3316-FAA2-F4C332CF9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0B59-B359-1C48-A193-B11BFE3667C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3FCF7B-E9B1-1539-C512-148EC02F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83E44-EC2B-DD51-46F9-A2D425C8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CBF4-3C47-5241-BA65-F46CF11D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40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C9D8-FF9E-532C-9F79-883625F1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75AE8-A7D1-DC41-3780-56CE722C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0B59-B359-1C48-A193-B11BFE3667C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84141-E941-2888-45FC-6209E1D0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4D348-D3A6-7258-45E5-61ABF931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CBF4-3C47-5241-BA65-F46CF11D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69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E2BEC-63A8-0A5F-7539-06A92E4A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0B59-B359-1C48-A193-B11BFE3667C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DEE52-C256-79FF-4198-A9B4D580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D209F-2316-893D-6FAD-2D514FFD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CBF4-3C47-5241-BA65-F46CF11D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760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2D56-6743-9F7E-A6E9-3E4F6F11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E4805-5060-B1EF-B9A7-C0A6A298F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80EAF-7169-F190-F722-92F0A1B2D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64E65-E95E-1754-04D5-99937933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0B59-B359-1C48-A193-B11BFE3667C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55BDA-C53A-CBD8-DEF7-20A3DF8F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7B268-14AF-AE04-F0E9-5564C139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CBF4-3C47-5241-BA65-F46CF11D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2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8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41393-9756-0279-78C9-A3FD548A3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D69CA-AFED-2013-C22B-D1413E4BC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D958B-4154-0839-6664-D0B126741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81710-E2FE-7662-D1A4-9E5BC1F5D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0B59-B359-1C48-A193-B11BFE3667C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12007-2673-EDC5-ADBB-CB9A0420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81AF1-1345-FBBF-B4D0-876279FE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CBF4-3C47-5241-BA65-F46CF11D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82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C89F-5571-4702-1BBA-55C3E227B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729B6-E220-8469-4737-88B21D605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A3918-9560-00CF-87CE-2C9DBF46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0B59-B359-1C48-A193-B11BFE3667C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20BF8-7102-05D9-9221-37052A44B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412B6-922A-A91D-00D9-F9333EA9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CBF4-3C47-5241-BA65-F46CF11D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79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EAAC5B-986E-D658-4408-C2DCDDED6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892F4-4166-E88D-087D-A1FC4286E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BD70D-DB54-715B-1B1E-903524E10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0B59-B359-1C48-A193-B11BFE3667C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7CD6F-FABF-47C1-2F23-2C4CF301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DE177-D848-637C-54F6-CC242910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CBF4-3C47-5241-BA65-F46CF11D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8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10/24/2023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0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6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479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1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7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13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CB51C-20D4-1FF3-4ADF-55BBB01FA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E1AF3-8EEA-51FC-C387-FF57734E1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AF25E-9FB4-875F-9DD2-B47E656F1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60B59-B359-1C48-A193-B11BFE3667C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20F2E-CF0B-5403-F179-1CC55059C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839DD-FC8D-4F3E-4362-8189C9DB5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0CBF4-3C47-5241-BA65-F46CF11D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8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xfordmartin.ox.ac.uk/downloads/academic/The_Future_of_Employment.pdf" TargetMode="External"/><Relationship Id="rId3" Type="http://schemas.openxmlformats.org/officeDocument/2006/relationships/hyperlink" Target="https://www.bls.gov/oes/current/oes_nat.htm#17-0000" TargetMode="External"/><Relationship Id="rId7" Type="http://schemas.openxmlformats.org/officeDocument/2006/relationships/hyperlink" Target="https://www.bls.gov/oes/current/oes_research_estimates.htm" TargetMode="External"/><Relationship Id="rId2" Type="http://schemas.openxmlformats.org/officeDocument/2006/relationships/hyperlink" Target="https://www.bls.gov/emp/tables/occupational-projections-and-characteristics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atasets/andrewmvd/occupation-salary-and-likelihood-of-automation/" TargetMode="External"/><Relationship Id="rId5" Type="http://schemas.openxmlformats.org/officeDocument/2006/relationships/hyperlink" Target="https://www.bls.gov/emp/tables/unemployment-earnings-education.htm" TargetMode="External"/><Relationship Id="rId4" Type="http://schemas.openxmlformats.org/officeDocument/2006/relationships/hyperlink" Target="https://www.bls.gov/emp/tables/occupational-separations-and-openings.ht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12248-9CFD-6EF6-F270-EE482E36F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6027" y="1227328"/>
            <a:ext cx="6826381" cy="1930400"/>
          </a:xfrm>
        </p:spPr>
        <p:txBody>
          <a:bodyPr anchor="b">
            <a:noAutofit/>
          </a:bodyPr>
          <a:lstStyle/>
          <a:p>
            <a:pPr algn="ctr"/>
            <a:r>
              <a:rPr lang="en-US" sz="4700" i="0" dirty="0">
                <a:solidFill>
                  <a:srgbClr val="374151"/>
                </a:solidFill>
                <a:effectLst/>
                <a:latin typeface="Söhne"/>
              </a:rPr>
              <a:t>Impact of Automation on Occupations</a:t>
            </a:r>
            <a:endParaRPr lang="en-US" sz="4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4C743-CD24-8A5F-8E54-8D3F18660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6998" y="3610430"/>
            <a:ext cx="5834374" cy="2939226"/>
          </a:xfrm>
        </p:spPr>
        <p:txBody>
          <a:bodyPr anchor="t">
            <a:normAutofit/>
          </a:bodyPr>
          <a:lstStyle/>
          <a:p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Navigating the Workforce of Tomorrow</a:t>
            </a:r>
          </a:p>
          <a:p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TEAM:</a:t>
            </a:r>
          </a:p>
          <a:p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Bryson Wersonke, Madhavi Pandey, Pallavi Tripathi, Ranjini Rao &amp; Vinaya Kusuma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374151"/>
              </a:solidFill>
              <a:latin typeface="Söhne"/>
            </a:endParaRPr>
          </a:p>
          <a:p>
            <a:endParaRPr lang="en-US" sz="16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DB55AA51-7782-305A-4524-9BF1FA863B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25" r="28887" b="-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819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52E90-55F4-1E05-F4A9-3A17DF6D0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Employment Change Profile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2A40D9-B27E-E4A9-7535-D75DB9A05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2312276"/>
            <a:ext cx="8569483" cy="440753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5943B-E876-3960-C5B3-071DEAE13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85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81DAC-10FF-21EE-AC89-262C37DF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Top 10 Fastest growing Occupations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AF2D2A-16CD-A0FE-B033-D691D4F68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5" y="2601823"/>
            <a:ext cx="6375728" cy="32259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A12AC8-209A-FC9A-6FA1-92A7199A1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866" y="2522863"/>
            <a:ext cx="3937202" cy="3270418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1B2E196-4AD1-8DC0-F608-2A055E3F3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9240"/>
              </p:ext>
            </p:extLst>
          </p:nvPr>
        </p:nvGraphicFramePr>
        <p:xfrm>
          <a:off x="10645965" y="2110105"/>
          <a:ext cx="1139825" cy="33254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9825">
                  <a:extLst>
                    <a:ext uri="{9D8B030D-6E8A-4147-A177-3AD203B41FA5}">
                      <a16:colId xmlns:a16="http://schemas.microsoft.com/office/drawing/2014/main" val="3849027981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</a:rPr>
                        <a:t>Automation Probability</a:t>
                      </a:r>
                      <a:endParaRPr lang="en-US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899293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</a:rPr>
                        <a:t>0.009</a:t>
                      </a:r>
                      <a:endParaRPr lang="en-US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79831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</a:rPr>
                        <a:t>0.22</a:t>
                      </a:r>
                      <a:endParaRPr lang="en-US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49431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</a:rPr>
                        <a:t>0.22</a:t>
                      </a:r>
                      <a:endParaRPr lang="en-US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80101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0.21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943875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</a:rPr>
                        <a:t>0.0073</a:t>
                      </a:r>
                      <a:endParaRPr lang="en-US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075261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endParaRPr lang="en-US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235445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</a:rPr>
                        <a:t>0.14</a:t>
                      </a:r>
                      <a:endParaRPr lang="en-US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4603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</a:rPr>
                        <a:t>0.021</a:t>
                      </a:r>
                      <a:endParaRPr lang="en-US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350836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0.13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746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648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E1D9-6E0F-4C76-551B-047BD852A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Job Trends in Healthcare industry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A6D14D-15E2-F7F9-F810-2ABC16D87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222" y="2340579"/>
            <a:ext cx="8262759" cy="440787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8A2D58-7989-AFC7-B5DB-A9641CB83251}"/>
              </a:ext>
            </a:extLst>
          </p:cNvPr>
          <p:cNvSpPr txBox="1"/>
          <p:nvPr/>
        </p:nvSpPr>
        <p:spPr>
          <a:xfrm>
            <a:off x="9445924" y="5391113"/>
            <a:ext cx="2570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Source : BLS Public Data API</a:t>
            </a:r>
          </a:p>
        </p:txBody>
      </p:sp>
    </p:spTree>
    <p:extLst>
      <p:ext uri="{BB962C8B-B14F-4D97-AF65-F5344CB8AC3E}">
        <p14:creationId xmlns:p14="http://schemas.microsoft.com/office/powerpoint/2010/main" val="1571691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757C9-6549-FC6F-221B-F2E8B09CE0F1}"/>
              </a:ext>
            </a:extLst>
          </p:cNvPr>
          <p:cNvSpPr txBox="1">
            <a:spLocks/>
          </p:cNvSpPr>
          <p:nvPr/>
        </p:nvSpPr>
        <p:spPr>
          <a:xfrm>
            <a:off x="703751" y="2037972"/>
            <a:ext cx="3132940" cy="139102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50392"/>
            <a:br>
              <a:rPr lang="en-US" sz="1800" dirty="0"/>
            </a:br>
            <a:r>
              <a:rPr lang="en-US" sz="1800" dirty="0">
                <a:latin typeface="Bradley Hand" pitchFamily="2" charset="77"/>
              </a:rPr>
              <a:t>Across 22 major occupations, Bar graph here exhibits the highest and lowest paying jobs</a:t>
            </a:r>
            <a:r>
              <a:rPr lang="en-US" sz="1800" dirty="0"/>
              <a:t>. 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A4DD80-0CC5-D4A8-984E-1A1D52596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409" y="1069647"/>
            <a:ext cx="7525408" cy="509059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09082D-D94C-F761-DE1C-E730D5F35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339858"/>
              </p:ext>
            </p:extLst>
          </p:nvPr>
        </p:nvGraphicFramePr>
        <p:xfrm>
          <a:off x="457200" y="3859716"/>
          <a:ext cx="3752192" cy="15308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4732">
                  <a:extLst>
                    <a:ext uri="{9D8B030D-6E8A-4147-A177-3AD203B41FA5}">
                      <a16:colId xmlns:a16="http://schemas.microsoft.com/office/drawing/2014/main" val="1939791815"/>
                    </a:ext>
                  </a:extLst>
                </a:gridCol>
                <a:gridCol w="1437460">
                  <a:extLst>
                    <a:ext uri="{9D8B030D-6E8A-4147-A177-3AD203B41FA5}">
                      <a16:colId xmlns:a16="http://schemas.microsoft.com/office/drawing/2014/main" val="2814798671"/>
                    </a:ext>
                  </a:extLst>
                </a:gridCol>
              </a:tblGrid>
              <a:tr h="2682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Highest Pay</a:t>
                      </a:r>
                      <a:endParaRPr lang="en-US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Lowest Pay</a:t>
                      </a:r>
                      <a:endParaRPr lang="en-US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5663908"/>
                  </a:ext>
                </a:extLst>
              </a:tr>
              <a:tr h="2682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Management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Food Industry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6784963"/>
                  </a:ext>
                </a:extLst>
              </a:tr>
              <a:tr h="2682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Computer and Math occupation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Sales Jobs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4101827"/>
                  </a:ext>
                </a:extLst>
              </a:tr>
              <a:tr h="2682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Legal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Healthcare Support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50975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4110DA-3CAB-2560-7398-9C5D624F4D9C}"/>
              </a:ext>
            </a:extLst>
          </p:cNvPr>
          <p:cNvSpPr txBox="1"/>
          <p:nvPr/>
        </p:nvSpPr>
        <p:spPr>
          <a:xfrm>
            <a:off x="3051672" y="231354"/>
            <a:ext cx="4792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Wages Distribution</a:t>
            </a:r>
          </a:p>
        </p:txBody>
      </p:sp>
    </p:spTree>
    <p:extLst>
      <p:ext uri="{BB962C8B-B14F-4D97-AF65-F5344CB8AC3E}">
        <p14:creationId xmlns:p14="http://schemas.microsoft.com/office/powerpoint/2010/main" val="3759892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DCFDBC-4E46-C19E-A346-6AF4D041A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202453"/>
              </p:ext>
            </p:extLst>
          </p:nvPr>
        </p:nvGraphicFramePr>
        <p:xfrm>
          <a:off x="432727" y="369332"/>
          <a:ext cx="11323497" cy="683225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364313">
                  <a:extLst>
                    <a:ext uri="{9D8B030D-6E8A-4147-A177-3AD203B41FA5}">
                      <a16:colId xmlns:a16="http://schemas.microsoft.com/office/drawing/2014/main" val="2952559508"/>
                    </a:ext>
                  </a:extLst>
                </a:gridCol>
                <a:gridCol w="2956173">
                  <a:extLst>
                    <a:ext uri="{9D8B030D-6E8A-4147-A177-3AD203B41FA5}">
                      <a16:colId xmlns:a16="http://schemas.microsoft.com/office/drawing/2014/main" val="2934695465"/>
                    </a:ext>
                  </a:extLst>
                </a:gridCol>
                <a:gridCol w="3064209">
                  <a:extLst>
                    <a:ext uri="{9D8B030D-6E8A-4147-A177-3AD203B41FA5}">
                      <a16:colId xmlns:a16="http://schemas.microsoft.com/office/drawing/2014/main" val="707971542"/>
                    </a:ext>
                  </a:extLst>
                </a:gridCol>
                <a:gridCol w="1938802">
                  <a:extLst>
                    <a:ext uri="{9D8B030D-6E8A-4147-A177-3AD203B41FA5}">
                      <a16:colId xmlns:a16="http://schemas.microsoft.com/office/drawing/2014/main" val="877298161"/>
                    </a:ext>
                  </a:extLst>
                </a:gridCol>
              </a:tblGrid>
              <a:tr h="5333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cap="all" spc="150" dirty="0">
                          <a:solidFill>
                            <a:schemeClr val="lt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2022 National Employment Matrix title</a:t>
                      </a:r>
                      <a:endParaRPr lang="en-US" sz="14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cap="all" spc="150" dirty="0">
                          <a:solidFill>
                            <a:schemeClr val="lt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Employment change, percent, 2022-32</a:t>
                      </a:r>
                      <a:endParaRPr lang="en-US" sz="14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cap="all" spc="150" dirty="0">
                          <a:solidFill>
                            <a:schemeClr val="lt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Work experience in a related occupation</a:t>
                      </a:r>
                      <a:endParaRPr lang="en-US" sz="14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cap="all" spc="150" dirty="0">
                          <a:solidFill>
                            <a:schemeClr val="lt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Automation Probability</a:t>
                      </a:r>
                      <a:endParaRPr lang="en-US" sz="14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684186"/>
                  </a:ext>
                </a:extLst>
              </a:tr>
              <a:tr h="339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Telemarketers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-20.6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0.99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281153"/>
                  </a:ext>
                </a:extLst>
              </a:tr>
              <a:tr h="339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Data entry </a:t>
                      </a:r>
                      <a:r>
                        <a:rPr lang="en-US" sz="140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keyers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-26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0.99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590346"/>
                  </a:ext>
                </a:extLst>
              </a:tr>
              <a:tr h="339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Shipping, receiving, and inventory clerks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-8.4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0.98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85926"/>
                  </a:ext>
                </a:extLst>
              </a:tr>
              <a:tr h="339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Order clerks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-18.2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0.98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383036"/>
                  </a:ext>
                </a:extLst>
              </a:tr>
              <a:tr h="339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Bookkeeping, accounting, and auditing clerks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-6.2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0.98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5197848"/>
                  </a:ext>
                </a:extLst>
              </a:tr>
              <a:tr h="339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Legal secretaries and administrative assistants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-21.8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0.98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56585"/>
                  </a:ext>
                </a:extLst>
              </a:tr>
              <a:tr h="339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Inspectors, testers, sorters, samplers, and ...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-3.9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0.98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171352"/>
                  </a:ext>
                </a:extLst>
              </a:tr>
              <a:tr h="339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Tellers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-14.5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0.98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056421"/>
                  </a:ext>
                </a:extLst>
              </a:tr>
              <a:tr h="339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Cashiers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-10.4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0.97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497819"/>
                  </a:ext>
                </a:extLst>
              </a:tr>
              <a:tr h="339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Payroll and timekeeping clerks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-16.4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0.97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227414"/>
                  </a:ext>
                </a:extLst>
              </a:tr>
              <a:tr h="339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Secretaries and administrative assistants, e...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-11.6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0.96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722653"/>
                  </a:ext>
                </a:extLst>
              </a:tr>
              <a:tr h="339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Office clerks, general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-6.6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0.96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03050"/>
                  </a:ext>
                </a:extLst>
              </a:tr>
              <a:tr h="339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Bill and account collectors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-9.6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0.95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1476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551B891-8AC4-6DEA-AB47-8C8EAF11EB61}"/>
              </a:ext>
            </a:extLst>
          </p:cNvPr>
          <p:cNvSpPr txBox="1"/>
          <p:nvPr/>
        </p:nvSpPr>
        <p:spPr>
          <a:xfrm>
            <a:off x="905256" y="0"/>
            <a:ext cx="10621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Correlation between the job experience for declining jobs and automation probability</a:t>
            </a:r>
          </a:p>
          <a:p>
            <a:endParaRPr 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4091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1DA4C7-08A0-99C6-3745-2D8923992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798040"/>
              </p:ext>
            </p:extLst>
          </p:nvPr>
        </p:nvGraphicFramePr>
        <p:xfrm>
          <a:off x="802396" y="0"/>
          <a:ext cx="10587208" cy="6550938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</a:tblPr>
              <a:tblGrid>
                <a:gridCol w="3305460">
                  <a:extLst>
                    <a:ext uri="{9D8B030D-6E8A-4147-A177-3AD203B41FA5}">
                      <a16:colId xmlns:a16="http://schemas.microsoft.com/office/drawing/2014/main" val="564887905"/>
                    </a:ext>
                  </a:extLst>
                </a:gridCol>
                <a:gridCol w="2780252">
                  <a:extLst>
                    <a:ext uri="{9D8B030D-6E8A-4147-A177-3AD203B41FA5}">
                      <a16:colId xmlns:a16="http://schemas.microsoft.com/office/drawing/2014/main" val="4142951005"/>
                    </a:ext>
                  </a:extLst>
                </a:gridCol>
                <a:gridCol w="2885494">
                  <a:extLst>
                    <a:ext uri="{9D8B030D-6E8A-4147-A177-3AD203B41FA5}">
                      <a16:colId xmlns:a16="http://schemas.microsoft.com/office/drawing/2014/main" val="1319590823"/>
                    </a:ext>
                  </a:extLst>
                </a:gridCol>
                <a:gridCol w="1616002">
                  <a:extLst>
                    <a:ext uri="{9D8B030D-6E8A-4147-A177-3AD203B41FA5}">
                      <a16:colId xmlns:a16="http://schemas.microsoft.com/office/drawing/2014/main" val="1154753109"/>
                    </a:ext>
                  </a:extLst>
                </a:gridCol>
              </a:tblGrid>
              <a:tr h="49370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2022 National Employment Matrix title</a:t>
                      </a:r>
                    </a:p>
                  </a:txBody>
                  <a:tcPr marL="32784" marR="2809" marT="41871" marB="25219" anchor="ctr">
                    <a:lnL w="12700" cmpd="sng">
                      <a:noFill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Employment change, percent, 2022-32</a:t>
                      </a:r>
                    </a:p>
                  </a:txBody>
                  <a:tcPr marL="32784" marR="2809" marT="41871" marB="252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Work experience in a related occupation</a:t>
                      </a:r>
                    </a:p>
                  </a:txBody>
                  <a:tcPr marL="32784" marR="2809" marT="41871" marB="252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Automation Probability</a:t>
                      </a:r>
                    </a:p>
                  </a:txBody>
                  <a:tcPr marL="32784" marR="2809" marT="41871" marB="252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760988"/>
                  </a:ext>
                </a:extLst>
              </a:tr>
              <a:tr h="26936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Waiters and waitresses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-3.1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943956"/>
                  </a:ext>
                </a:extLst>
              </a:tr>
              <a:tr h="26936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Retail salespersons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-2.1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0.92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155252"/>
                  </a:ext>
                </a:extLst>
              </a:tr>
              <a:tr h="26936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Sewing machine operators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-15.2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0.89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869605"/>
                  </a:ext>
                </a:extLst>
              </a:tr>
              <a:tr h="26936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Food preparation workers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-4.8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0.87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317613"/>
                  </a:ext>
                </a:extLst>
              </a:tr>
              <a:tr h="40396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Executive secretaries and executive </a:t>
                      </a:r>
                      <a:r>
                        <a:rPr lang="en-US" sz="14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administ</a:t>
                      </a: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-21.1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Less than 5 years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0.86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14105"/>
                  </a:ext>
                </a:extLst>
              </a:tr>
              <a:tr h="26936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Cooks, fast food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-13.7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0.81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630184"/>
                  </a:ext>
                </a:extLst>
              </a:tr>
              <a:tr h="40396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Cutting, punching, and press machine setters...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-10.9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0.78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688891"/>
                  </a:ext>
                </a:extLst>
              </a:tr>
              <a:tr h="26936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Postal service mail carriers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-6.7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0.68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942570"/>
                  </a:ext>
                </a:extLst>
              </a:tr>
              <a:tr h="26936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Correctional officers and jailers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-7.5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744610"/>
                  </a:ext>
                </a:extLst>
              </a:tr>
              <a:tr h="26936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 service representatives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-5.5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0.55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882500"/>
                  </a:ext>
                </a:extLst>
              </a:tr>
              <a:tr h="40396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First-line supervisors of retail sales workers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-6.7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Less than 5 years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0.28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179128"/>
                  </a:ext>
                </a:extLst>
              </a:tr>
              <a:tr h="26936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Childcare workers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0.084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986883"/>
                  </a:ext>
                </a:extLst>
              </a:tr>
              <a:tr h="40396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Farmers, ranchers, and other agricultural ma...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-4.6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 years or more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0.047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094792"/>
                  </a:ext>
                </a:extLst>
              </a:tr>
              <a:tr h="26936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Chief executives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-8.2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 years or more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0.015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791818"/>
                  </a:ext>
                </a:extLst>
              </a:tr>
              <a:tr h="40396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First-line supervisors of office and </a:t>
                      </a:r>
                      <a:r>
                        <a:rPr lang="en-US" sz="1400" b="0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adminis</a:t>
                      </a: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-5.2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Less than 5 years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0.014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023690"/>
                  </a:ext>
                </a:extLst>
              </a:tr>
              <a:tr h="26936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Buyers and purchasing agents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-7.7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565286"/>
                  </a:ext>
                </a:extLst>
              </a:tr>
              <a:tr h="26936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Miscellaneous assemblers and fabricators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-7.5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918390"/>
                  </a:ext>
                </a:extLst>
              </a:tr>
              <a:tr h="26936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Total, all occupations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2.8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42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744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72B9-EF2E-6C65-5FAE-C77DD314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Occupations affected due to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BAC8-42C0-B71C-E9CD-4BC8A66AE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D3656-6354-A5EF-0FD3-23F346FE7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2201124"/>
            <a:ext cx="8770570" cy="39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9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55C8-029C-FE77-ECCB-A88B487FA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903" y="195314"/>
            <a:ext cx="8568193" cy="732337"/>
          </a:xfrm>
        </p:spPr>
        <p:txBody>
          <a:bodyPr>
            <a:noAutofit/>
          </a:bodyPr>
          <a:lstStyle/>
          <a:p>
            <a:r>
              <a:rPr lang="en-US" dirty="0"/>
              <a:t>Impact of automation per Ethnicity </a:t>
            </a:r>
          </a:p>
        </p:txBody>
      </p:sp>
      <p:pic>
        <p:nvPicPr>
          <p:cNvPr id="5" name="Content Placeholder 4" descr="A graph with red and green bars&#10;&#10;Description automatically generated">
            <a:extLst>
              <a:ext uri="{FF2B5EF4-FFF2-40B4-BE49-F238E27FC236}">
                <a16:creationId xmlns:a16="http://schemas.microsoft.com/office/drawing/2014/main" id="{2D25F527-869D-CF03-04D6-4E3340ED0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77" y="1060172"/>
            <a:ext cx="2959104" cy="5446645"/>
          </a:xfrm>
        </p:spPr>
      </p:pic>
      <p:pic>
        <p:nvPicPr>
          <p:cNvPr id="10" name="Picture 9" descr="A graph with red and green bars&#10;&#10;Description automatically generated">
            <a:extLst>
              <a:ext uri="{FF2B5EF4-FFF2-40B4-BE49-F238E27FC236}">
                <a16:creationId xmlns:a16="http://schemas.microsoft.com/office/drawing/2014/main" id="{6A28C77B-7393-D1D5-B269-84E8284FC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771" y="1073423"/>
            <a:ext cx="2959104" cy="5446645"/>
          </a:xfrm>
          <a:prstGeom prst="rect">
            <a:avLst/>
          </a:prstGeom>
        </p:spPr>
      </p:pic>
      <p:pic>
        <p:nvPicPr>
          <p:cNvPr id="12" name="Picture 11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B04658D1-1BC0-CE28-114C-83C2DEEA6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452" y="1086679"/>
            <a:ext cx="2959105" cy="5446644"/>
          </a:xfrm>
          <a:prstGeom prst="rect">
            <a:avLst/>
          </a:prstGeom>
        </p:spPr>
      </p:pic>
      <p:pic>
        <p:nvPicPr>
          <p:cNvPr id="14" name="Picture 13" descr="A graph with red and green bars&#10;&#10;Description automatically generated">
            <a:extLst>
              <a:ext uri="{FF2B5EF4-FFF2-40B4-BE49-F238E27FC236}">
                <a16:creationId xmlns:a16="http://schemas.microsoft.com/office/drawing/2014/main" id="{956EB8B8-806B-2BB4-6F8B-1ADB060F33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134" y="1086677"/>
            <a:ext cx="2959104" cy="544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83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20FCB8-392C-77A4-68BA-CDDF1273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 of automation per Ethnicity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22FF08-092F-C984-CBE1-5B6FC00DD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240" y="2376141"/>
            <a:ext cx="8758280" cy="255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46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D09B-00CE-BDD6-8725-C5466B6A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Employment prospects for job seekers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6A438-C4A9-BCA6-70F9-5C049150B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 to question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8B2F7-1A9B-CD6C-BA2D-EFAEC792F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AE16B-D845-2AFF-189F-31A38E0CB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8770571" cy="4418133"/>
          </a:xfrm>
        </p:spPr>
        <p:txBody>
          <a:bodyPr>
            <a:noAutofit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Objectives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Source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processing – cleaning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Analysis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Visualization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Key findings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26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D148-F99E-41E6-C396-5396486C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98" y="111211"/>
            <a:ext cx="11219934" cy="9638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Impact of automation per state (Percentage)</a:t>
            </a:r>
          </a:p>
        </p:txBody>
      </p:sp>
      <p:pic>
        <p:nvPicPr>
          <p:cNvPr id="5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id="{19F43834-F69A-F86E-C5EB-69144D03E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9" y="1310006"/>
            <a:ext cx="11640064" cy="535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9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B0C7-7527-9653-87F6-6A1FFE784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62" y="442221"/>
            <a:ext cx="10812162" cy="694602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   Impact of automation per state (Count)</a:t>
            </a:r>
          </a:p>
        </p:txBody>
      </p:sp>
      <p:pic>
        <p:nvPicPr>
          <p:cNvPr id="9" name="Picture 8" descr="A map of the united states&#10;&#10;Description automatically generated">
            <a:extLst>
              <a:ext uri="{FF2B5EF4-FFF2-40B4-BE49-F238E27FC236}">
                <a16:creationId xmlns:a16="http://schemas.microsoft.com/office/drawing/2014/main" id="{E28E0505-6AB0-4098-4CEB-FA53FDF01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13" y="1404617"/>
            <a:ext cx="10244137" cy="488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58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6318-1897-C99A-092F-AF6FC363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6204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Highest impacted jobs in California</a:t>
            </a:r>
          </a:p>
        </p:txBody>
      </p:sp>
      <p:pic>
        <p:nvPicPr>
          <p:cNvPr id="7" name="Picture 6" descr="A blue circle with text and a blue circle with black text&#10;&#10;Description automatically generated">
            <a:extLst>
              <a:ext uri="{FF2B5EF4-FFF2-40B4-BE49-F238E27FC236}">
                <a16:creationId xmlns:a16="http://schemas.microsoft.com/office/drawing/2014/main" id="{A674D08B-6D88-8BC4-A7A5-5BE0B72DB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59" y="1804086"/>
            <a:ext cx="10639168" cy="43125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73D0DA-574D-5DE4-A0EF-9A2C374E2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25" y="1236877"/>
            <a:ext cx="50419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10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31C5-D1B1-676A-20CB-192F6302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7007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Highest impacted jobs in Texas</a:t>
            </a:r>
          </a:p>
        </p:txBody>
      </p:sp>
      <p:pic>
        <p:nvPicPr>
          <p:cNvPr id="5" name="Picture 4" descr="A blue circle with black text&#10;&#10;Description automatically generated">
            <a:extLst>
              <a:ext uri="{FF2B5EF4-FFF2-40B4-BE49-F238E27FC236}">
                <a16:creationId xmlns:a16="http://schemas.microsoft.com/office/drawing/2014/main" id="{A93651A6-F823-04ED-04DA-514ADC13B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29" y="1964724"/>
            <a:ext cx="9971236" cy="4176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855EC6-A8DD-A63F-EC00-3D1250F74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810" y="1401462"/>
            <a:ext cx="45085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71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71F3D-65E8-425D-C6FD-CB02E55C919B}"/>
              </a:ext>
            </a:extLst>
          </p:cNvPr>
          <p:cNvSpPr txBox="1"/>
          <p:nvPr/>
        </p:nvSpPr>
        <p:spPr>
          <a:xfrm>
            <a:off x="3236976" y="2660904"/>
            <a:ext cx="5138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86892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71F3D-65E8-425D-C6FD-CB02E55C919B}"/>
              </a:ext>
            </a:extLst>
          </p:cNvPr>
          <p:cNvSpPr txBox="1"/>
          <p:nvPr/>
        </p:nvSpPr>
        <p:spPr>
          <a:xfrm>
            <a:off x="3236976" y="2660904"/>
            <a:ext cx="5138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77289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3233-3A75-94AE-1F5F-6CD6E3E9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AE82-5EC2-9952-5A70-C0ACA09F3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4151"/>
                </a:solidFill>
              </a:rPr>
              <a:t>Rapidly changing dynamics of job market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</a:rPr>
              <a:t>Influence of </a:t>
            </a:r>
            <a:r>
              <a:rPr lang="en-US" sz="1800" dirty="0">
                <a:solidFill>
                  <a:srgbClr val="374151"/>
                </a:solidFill>
              </a:rPr>
              <a:t>Technological advancements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4151"/>
                </a:solidFill>
              </a:rPr>
              <a:t>Affects on various industries and job roles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</a:rPr>
              <a:t>Need of Impact of Automation on occupations analysis</a:t>
            </a:r>
            <a:endParaRPr lang="en-US" sz="1800" dirty="0">
              <a:solidFill>
                <a:srgbClr val="374151"/>
              </a:solidFill>
            </a:endParaRPr>
          </a:p>
          <a:p>
            <a:pPr algn="just"/>
            <a:endParaRPr lang="en-US" sz="1800" dirty="0">
              <a:solidFill>
                <a:srgbClr val="374151"/>
              </a:solidFill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2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D3B9-44DE-D658-F543-C1D9F51D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effectLst/>
              </a:rPr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C1327-5DB1-C658-9BA6-CE87AEC0C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To utilize the predicted job market data and automation probability of the jobs to identify the impact of automation on occupations</a:t>
            </a:r>
          </a:p>
          <a:p>
            <a:pPr algn="just"/>
            <a:endParaRPr lang="en-US" dirty="0"/>
          </a:p>
          <a:p>
            <a:pPr marR="0" lvl="0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Analyze the c</a:t>
            </a:r>
            <a:r>
              <a:rPr lang="en-US" sz="18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urrent and projected employment distribution across </a:t>
            </a:r>
            <a:r>
              <a:rPr lang="en-US" sz="1800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major</a:t>
            </a:r>
            <a:r>
              <a:rPr lang="en-US" sz="18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sectors/industries</a:t>
            </a:r>
          </a:p>
          <a:p>
            <a:pPr marR="0" lvl="0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Inspect the distribution of the wages for different sectors</a:t>
            </a:r>
          </a:p>
          <a:p>
            <a:pPr marL="0" marR="0" lvl="0" indent="0" algn="just" fontAlgn="base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endParaRPr lang="en-US" sz="1800" dirty="0">
              <a:solidFill>
                <a:srgbClr val="222222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Figure out the</a:t>
            </a:r>
            <a:r>
              <a:rPr lang="en-US" sz="18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fastest growing/declining occupations</a:t>
            </a:r>
          </a:p>
          <a:p>
            <a:pPr marL="0" indent="0" algn="just" fontAlgn="base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endParaRPr lang="en-US" sz="1800" dirty="0">
              <a:solidFill>
                <a:srgbClr val="222222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  <a:p>
            <a:pPr algn="just"/>
            <a:endParaRPr lang="en-US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9D03-67D4-C6B6-E978-487233BD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effectLst/>
              </a:rPr>
              <a:t>Objective</a:t>
            </a:r>
            <a:r>
              <a:rPr lang="en-US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85898-3D3E-6EE7-A6F8-20A53B791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Access the openings, hired and total separations data for the one of the leading industries using API</a:t>
            </a:r>
            <a:endParaRPr lang="en-US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800" dirty="0">
              <a:solidFill>
                <a:srgbClr val="222222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What are the jobs that are affected the most due to automation</a:t>
            </a:r>
          </a:p>
          <a:p>
            <a:pPr marR="0" lv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Assess the correlation between various factors that influence employment automation</a:t>
            </a:r>
          </a:p>
          <a:p>
            <a:pPr marR="0" lv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800" dirty="0">
              <a:solidFill>
                <a:srgbClr val="222222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Identify employment prospects for the job seekers who have lost their jobs due to automation</a:t>
            </a:r>
            <a:endParaRPr lang="en-US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03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25FC-DFBF-9396-F370-484A5A93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F1A34-F58E-C6A8-0726-BEA2434DC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288" y="1787490"/>
            <a:ext cx="10844784" cy="495930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https://www.bls.gov/emp/tables/occupational-projections-and-characteristics.htm</a:t>
            </a:r>
            <a:endParaRPr lang="en-US" sz="1600" dirty="0">
              <a:solidFill>
                <a:srgbClr val="0070C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https://www.bls.gov/oes/current/oes_nat.htm#17-0000</a:t>
            </a:r>
            <a:endParaRPr lang="en-US" sz="1600" dirty="0">
              <a:solidFill>
                <a:srgbClr val="0070C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kern="100" dirty="0">
                <a:solidFill>
                  <a:srgbClr val="0070C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https://www.bls.gov/emp/tables/occupational-separations-and-openings.htm</a:t>
            </a:r>
            <a:endParaRPr lang="en-US" sz="1600" kern="100" dirty="0">
              <a:solidFill>
                <a:srgbClr val="0070C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kern="0" dirty="0">
                <a:solidFill>
                  <a:srgbClr val="0070C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https://www.bls.gov/emp/tables/unemployment-earnings-education.htm</a:t>
            </a:r>
            <a:endParaRPr lang="en-US" sz="1600" dirty="0">
              <a:solidFill>
                <a:srgbClr val="0070C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kern="0" dirty="0">
                <a:solidFill>
                  <a:srgbClr val="0070C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https://www.kaggle.com/datasets/andrewmvd/occupation-salary-and-likelihood-of-automation/</a:t>
            </a:r>
            <a:endParaRPr lang="en-US" sz="1600" u="sng" kern="0" dirty="0">
              <a:solidFill>
                <a:srgbClr val="0070C0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kern="100" dirty="0">
                <a:solidFill>
                  <a:srgbClr val="0070C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https://www.bls.gov/oes/current/oes_research_estimates.htm</a:t>
            </a:r>
            <a:endParaRPr lang="en-US" sz="1600" kern="100" dirty="0">
              <a:solidFill>
                <a:srgbClr val="0070C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70C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Article: </a:t>
            </a:r>
            <a:r>
              <a:rPr lang="en-US" sz="1600" u="sng" kern="0" dirty="0">
                <a:solidFill>
                  <a:srgbClr val="0070C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oxfordmartin.ox.ac.uk/downloads/academic/The_Future_of_Employment.pdf</a:t>
            </a:r>
            <a:endParaRPr lang="en-US" sz="1600" u="sng" kern="0" dirty="0">
              <a:solidFill>
                <a:srgbClr val="0070C0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rgbClr val="0070C0"/>
                </a:solidFill>
                <a:effectLst/>
                <a:latin typeface="+mj-lt"/>
              </a:rPr>
              <a:t>BLS Public Data API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+mj-lt"/>
              </a:rPr>
              <a:t>"https://api.bls.gov/</a:t>
            </a:r>
            <a:r>
              <a:rPr lang="en-US" sz="1600" dirty="0" err="1">
                <a:solidFill>
                  <a:srgbClr val="0070C0"/>
                </a:solidFill>
                <a:latin typeface="+mj-lt"/>
              </a:rPr>
              <a:t>publicAPI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/v2/"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23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DD3A-8586-17BE-EF0E-1D96C875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Data Processing – Cleaning &amp;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91467-CFBA-DDDF-23B0-34D22DE5E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Remove headers and footers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Remove duplicated records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Replace hyphens (-), dollar signs and commas with empty string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Remove star (**) data from the dataset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Conversion from string to numerical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88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033C8-34BA-97EB-EF47-BE9D6B87C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Employment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E0909F-364C-5E7A-1505-A3DE2FBCE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3899" y="2566184"/>
            <a:ext cx="8163252" cy="19752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277CED-5469-3359-5597-86135B941B43}"/>
              </a:ext>
            </a:extLst>
          </p:cNvPr>
          <p:cNvSpPr txBox="1"/>
          <p:nvPr/>
        </p:nvSpPr>
        <p:spPr>
          <a:xfrm>
            <a:off x="1664898" y="5227608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employment data values are in thousands </a:t>
            </a:r>
          </a:p>
        </p:txBody>
      </p:sp>
    </p:spTree>
    <p:extLst>
      <p:ext uri="{BB962C8B-B14F-4D97-AF65-F5344CB8AC3E}">
        <p14:creationId xmlns:p14="http://schemas.microsoft.com/office/powerpoint/2010/main" val="846113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71780-F12F-73E1-9729-631DFC0C0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292" y="278372"/>
            <a:ext cx="6137586" cy="630125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F64FD32-CC1E-C9A5-5801-9F8595DB7DF4}"/>
              </a:ext>
            </a:extLst>
          </p:cNvPr>
          <p:cNvSpPr txBox="1">
            <a:spLocks/>
          </p:cNvSpPr>
          <p:nvPr/>
        </p:nvSpPr>
        <p:spPr>
          <a:xfrm>
            <a:off x="85060" y="442220"/>
            <a:ext cx="4359349" cy="231161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Current and Projected employment(2032) distribution in major sectors</a:t>
            </a:r>
            <a:br>
              <a:rPr lang="en-US" sz="240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771444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844</Words>
  <Application>Microsoft Office PowerPoint</Application>
  <PresentationFormat>Widescreen</PresentationFormat>
  <Paragraphs>229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Meiryo</vt:lpstr>
      <vt:lpstr>Arial</vt:lpstr>
      <vt:lpstr>Bradley Hand</vt:lpstr>
      <vt:lpstr>Calibri</vt:lpstr>
      <vt:lpstr>Calibri Light</vt:lpstr>
      <vt:lpstr>Corbel</vt:lpstr>
      <vt:lpstr>Söhne</vt:lpstr>
      <vt:lpstr>Times New Roman</vt:lpstr>
      <vt:lpstr>SketchLinesVTI</vt:lpstr>
      <vt:lpstr>Office Theme</vt:lpstr>
      <vt:lpstr>Impact of Automation on Occupations</vt:lpstr>
      <vt:lpstr>Agenda</vt:lpstr>
      <vt:lpstr>Introduction</vt:lpstr>
      <vt:lpstr>Objectives</vt:lpstr>
      <vt:lpstr>Objectives</vt:lpstr>
      <vt:lpstr>Data Source</vt:lpstr>
      <vt:lpstr>Data Processing – Cleaning &amp; transformation</vt:lpstr>
      <vt:lpstr>Employment distribution</vt:lpstr>
      <vt:lpstr>PowerPoint Presentation</vt:lpstr>
      <vt:lpstr>Employment Change Profile</vt:lpstr>
      <vt:lpstr>Top 10 Fastest growing Occupations</vt:lpstr>
      <vt:lpstr>Job Trends in Healthcare industry</vt:lpstr>
      <vt:lpstr>PowerPoint Presentation</vt:lpstr>
      <vt:lpstr>PowerPoint Presentation</vt:lpstr>
      <vt:lpstr>PowerPoint Presentation</vt:lpstr>
      <vt:lpstr>Occupations affected due to automation</vt:lpstr>
      <vt:lpstr>Impact of automation per Ethnicity </vt:lpstr>
      <vt:lpstr>Impact of automation per Ethnicity </vt:lpstr>
      <vt:lpstr>Employment prospects for job seekers</vt:lpstr>
      <vt:lpstr>Impact of automation per state (Percentage)</vt:lpstr>
      <vt:lpstr>   Impact of automation per state (Count)</vt:lpstr>
      <vt:lpstr>Highest impacted jobs in California</vt:lpstr>
      <vt:lpstr>Highest impacted jobs in Texas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Automation on Occupations by 2032</dc:title>
  <dc:creator>Mrityunjay Pandey</dc:creator>
  <cp:lastModifiedBy>Vinaya Kusuma</cp:lastModifiedBy>
  <cp:revision>37</cp:revision>
  <dcterms:created xsi:type="dcterms:W3CDTF">2023-10-17T22:06:54Z</dcterms:created>
  <dcterms:modified xsi:type="dcterms:W3CDTF">2023-10-24T17:36:25Z</dcterms:modified>
</cp:coreProperties>
</file>