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5"/>
  </p:normalViewPr>
  <p:slideViewPr>
    <p:cSldViewPr snapToGrid="0">
      <p:cViewPr varScale="1">
        <p:scale>
          <a:sx n="117" d="100"/>
          <a:sy n="117" d="100"/>
        </p:scale>
        <p:origin x="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10/17/23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896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10/17/23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6788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10/17/23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5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10/17/23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7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10/17/23</a:t>
            </a:fld>
            <a:endParaRPr lang="en-US" dirty="0"/>
          </a:p>
        </p:txBody>
      </p:sp>
    </p:spTree>
    <p:extLst>
      <p:ext uri="{BB962C8B-B14F-4D97-AF65-F5344CB8AC3E}">
        <p14:creationId xmlns:p14="http://schemas.microsoft.com/office/powerpoint/2010/main" val="23364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10/17/23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956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10/17/23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79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10/17/23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87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10/17/23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64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10/17/23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038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10/17/23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244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10/17/23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398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4912248-9CFD-6EF6-F270-EE482E36FE78}"/>
              </a:ext>
            </a:extLst>
          </p:cNvPr>
          <p:cNvSpPr>
            <a:spLocks noGrp="1"/>
          </p:cNvSpPr>
          <p:nvPr>
            <p:ph type="ctrTitle"/>
          </p:nvPr>
        </p:nvSpPr>
        <p:spPr>
          <a:xfrm>
            <a:off x="5396027" y="1346200"/>
            <a:ext cx="6826381" cy="1930400"/>
          </a:xfrm>
        </p:spPr>
        <p:txBody>
          <a:bodyPr anchor="b">
            <a:noAutofit/>
          </a:bodyPr>
          <a:lstStyle/>
          <a:p>
            <a:r>
              <a:rPr lang="en-US" sz="4700" i="0" dirty="0">
                <a:solidFill>
                  <a:srgbClr val="374151"/>
                </a:solidFill>
                <a:effectLst/>
                <a:latin typeface="Söhne"/>
              </a:rPr>
              <a:t>Impact of Automation on Occupations, by 2032</a:t>
            </a:r>
            <a:endParaRPr lang="en-US" sz="4700" dirty="0"/>
          </a:p>
        </p:txBody>
      </p:sp>
      <p:sp>
        <p:nvSpPr>
          <p:cNvPr id="3" name="Subtitle 2">
            <a:extLst>
              <a:ext uri="{FF2B5EF4-FFF2-40B4-BE49-F238E27FC236}">
                <a16:creationId xmlns:a16="http://schemas.microsoft.com/office/drawing/2014/main" id="{AE64C743-CD24-8A5F-8E54-8D3F1866058A}"/>
              </a:ext>
            </a:extLst>
          </p:cNvPr>
          <p:cNvSpPr>
            <a:spLocks noGrp="1"/>
          </p:cNvSpPr>
          <p:nvPr>
            <p:ph type="subTitle" idx="1"/>
          </p:nvPr>
        </p:nvSpPr>
        <p:spPr>
          <a:xfrm>
            <a:off x="6226998" y="3610430"/>
            <a:ext cx="5834374" cy="1150937"/>
          </a:xfrm>
        </p:spPr>
        <p:txBody>
          <a:bodyPr anchor="t">
            <a:normAutofit/>
          </a:bodyPr>
          <a:lstStyle/>
          <a:p>
            <a:r>
              <a:rPr lang="en-US" b="0" i="0" dirty="0">
                <a:solidFill>
                  <a:srgbClr val="374151"/>
                </a:solidFill>
                <a:effectLst/>
                <a:latin typeface="Söhne"/>
              </a:rPr>
              <a:t>Navigating the Workforce of Tomorrow</a:t>
            </a:r>
            <a:endParaRPr lang="en-US"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Triangular abstract background">
            <a:extLst>
              <a:ext uri="{FF2B5EF4-FFF2-40B4-BE49-F238E27FC236}">
                <a16:creationId xmlns:a16="http://schemas.microsoft.com/office/drawing/2014/main" id="{DB55AA51-7782-305A-4524-9BF1FA863BBA}"/>
              </a:ext>
            </a:extLst>
          </p:cNvPr>
          <p:cNvPicPr>
            <a:picLocks noChangeAspect="1"/>
          </p:cNvPicPr>
          <p:nvPr/>
        </p:nvPicPr>
        <p:blipFill rotWithShape="1">
          <a:blip r:embed="rId2"/>
          <a:srcRect l="22125" r="28887"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4181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A5D3-756E-6076-0084-59894B6DB045}"/>
              </a:ext>
            </a:extLst>
          </p:cNvPr>
          <p:cNvSpPr>
            <a:spLocks noGrp="1"/>
          </p:cNvSpPr>
          <p:nvPr>
            <p:ph type="title"/>
          </p:nvPr>
        </p:nvSpPr>
        <p:spPr>
          <a:xfrm>
            <a:off x="1920239" y="398677"/>
            <a:ext cx="8770571" cy="1345269"/>
          </a:xfrm>
        </p:spPr>
        <p:txBody>
          <a:bodyPr/>
          <a:lstStyle/>
          <a:p>
            <a:r>
              <a:rPr lang="en-US" sz="2900" dirty="0"/>
              <a:t>Fastest growing/declining occupations</a:t>
            </a:r>
          </a:p>
        </p:txBody>
      </p:sp>
      <p:sp>
        <p:nvSpPr>
          <p:cNvPr id="3" name="Content Placeholder 2">
            <a:extLst>
              <a:ext uri="{FF2B5EF4-FFF2-40B4-BE49-F238E27FC236}">
                <a16:creationId xmlns:a16="http://schemas.microsoft.com/office/drawing/2014/main" id="{42B96626-6607-F1E8-FA72-C2F7D378D65A}"/>
              </a:ext>
            </a:extLst>
          </p:cNvPr>
          <p:cNvSpPr>
            <a:spLocks noGrp="1"/>
          </p:cNvSpPr>
          <p:nvPr>
            <p:ph idx="1"/>
          </p:nvPr>
        </p:nvSpPr>
        <p:spPr/>
        <p:txBody>
          <a:bodyPr/>
          <a:lstStyle/>
          <a:p>
            <a:r>
              <a:rPr lang="en-US" dirty="0"/>
              <a:t>Answer to question 5</a:t>
            </a:r>
          </a:p>
          <a:p>
            <a:endParaRPr lang="en-US" dirty="0"/>
          </a:p>
        </p:txBody>
      </p:sp>
    </p:spTree>
    <p:extLst>
      <p:ext uri="{BB962C8B-B14F-4D97-AF65-F5344CB8AC3E}">
        <p14:creationId xmlns:p14="http://schemas.microsoft.com/office/powerpoint/2010/main" val="197077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D09B-00CE-BDD6-8725-C5466B6A8F5A}"/>
              </a:ext>
            </a:extLst>
          </p:cNvPr>
          <p:cNvSpPr>
            <a:spLocks noGrp="1"/>
          </p:cNvSpPr>
          <p:nvPr>
            <p:ph type="title"/>
          </p:nvPr>
        </p:nvSpPr>
        <p:spPr/>
        <p:txBody>
          <a:bodyPr/>
          <a:lstStyle/>
          <a:p>
            <a:r>
              <a:rPr lang="en-US" sz="2900" dirty="0"/>
              <a:t>Employment prospects for job seekers</a:t>
            </a:r>
          </a:p>
        </p:txBody>
      </p:sp>
      <p:sp>
        <p:nvSpPr>
          <p:cNvPr id="3" name="Content Placeholder 2">
            <a:extLst>
              <a:ext uri="{FF2B5EF4-FFF2-40B4-BE49-F238E27FC236}">
                <a16:creationId xmlns:a16="http://schemas.microsoft.com/office/drawing/2014/main" id="{2146A438-C4A9-BCA6-70F9-5C049150BF61}"/>
              </a:ext>
            </a:extLst>
          </p:cNvPr>
          <p:cNvSpPr>
            <a:spLocks noGrp="1"/>
          </p:cNvSpPr>
          <p:nvPr>
            <p:ph idx="1"/>
          </p:nvPr>
        </p:nvSpPr>
        <p:spPr/>
        <p:txBody>
          <a:bodyPr/>
          <a:lstStyle/>
          <a:p>
            <a:r>
              <a:rPr lang="en-US" dirty="0"/>
              <a:t>Answer to question 6</a:t>
            </a:r>
          </a:p>
          <a:p>
            <a:endParaRPr lang="en-US" dirty="0"/>
          </a:p>
        </p:txBody>
      </p:sp>
    </p:spTree>
    <p:extLst>
      <p:ext uri="{BB962C8B-B14F-4D97-AF65-F5344CB8AC3E}">
        <p14:creationId xmlns:p14="http://schemas.microsoft.com/office/powerpoint/2010/main" val="27165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D148-F99E-41E6-C396-5396486C10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F93CC-6618-186F-421E-B4A65D3D9391}"/>
              </a:ext>
            </a:extLst>
          </p:cNvPr>
          <p:cNvSpPr>
            <a:spLocks noGrp="1"/>
          </p:cNvSpPr>
          <p:nvPr>
            <p:ph idx="1"/>
          </p:nvPr>
        </p:nvSpPr>
        <p:spPr/>
        <p:txBody>
          <a:bodyPr/>
          <a:lstStyle/>
          <a:p>
            <a:r>
              <a:rPr lang="en-US" dirty="0"/>
              <a:t>Answer to question 7</a:t>
            </a:r>
          </a:p>
          <a:p>
            <a:endParaRPr lang="en-US" dirty="0"/>
          </a:p>
        </p:txBody>
      </p:sp>
    </p:spTree>
    <p:extLst>
      <p:ext uri="{BB962C8B-B14F-4D97-AF65-F5344CB8AC3E}">
        <p14:creationId xmlns:p14="http://schemas.microsoft.com/office/powerpoint/2010/main" val="37255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B0C7-7527-9653-87F6-6A1FFE784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E300B5-572B-F978-5BDA-B869E8B49473}"/>
              </a:ext>
            </a:extLst>
          </p:cNvPr>
          <p:cNvSpPr>
            <a:spLocks noGrp="1"/>
          </p:cNvSpPr>
          <p:nvPr>
            <p:ph idx="1"/>
          </p:nvPr>
        </p:nvSpPr>
        <p:spPr/>
        <p:txBody>
          <a:bodyPr/>
          <a:lstStyle/>
          <a:p>
            <a:r>
              <a:rPr lang="en-US" dirty="0"/>
              <a:t>Answer to question 8</a:t>
            </a:r>
          </a:p>
          <a:p>
            <a:endParaRPr lang="en-US" dirty="0"/>
          </a:p>
        </p:txBody>
      </p:sp>
    </p:spTree>
    <p:extLst>
      <p:ext uri="{BB962C8B-B14F-4D97-AF65-F5344CB8AC3E}">
        <p14:creationId xmlns:p14="http://schemas.microsoft.com/office/powerpoint/2010/main" val="1025258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44B-90B9-7734-E89E-BC733E03CFFF}"/>
              </a:ext>
            </a:extLst>
          </p:cNvPr>
          <p:cNvSpPr>
            <a:spLocks noGrp="1"/>
          </p:cNvSpPr>
          <p:nvPr>
            <p:ph type="title"/>
          </p:nvPr>
        </p:nvSpPr>
        <p:spPr/>
        <p:txBody>
          <a:bodyPr/>
          <a:lstStyle/>
          <a:p>
            <a:r>
              <a:rPr lang="en-US" b="1" i="0" dirty="0">
                <a:effectLst/>
                <a:latin typeface="Söhne"/>
              </a:rPr>
              <a:t>Conclusion</a:t>
            </a:r>
            <a:endParaRPr lang="en-US" dirty="0"/>
          </a:p>
        </p:txBody>
      </p:sp>
      <p:sp>
        <p:nvSpPr>
          <p:cNvPr id="3" name="Content Placeholder 2">
            <a:extLst>
              <a:ext uri="{FF2B5EF4-FFF2-40B4-BE49-F238E27FC236}">
                <a16:creationId xmlns:a16="http://schemas.microsoft.com/office/drawing/2014/main" id="{F7F6C1DB-77C4-DEA6-4D3A-FA7AF2180AA9}"/>
              </a:ext>
            </a:extLst>
          </p:cNvPr>
          <p:cNvSpPr>
            <a:spLocks noGrp="1"/>
          </p:cNvSpPr>
          <p:nvPr>
            <p:ph idx="1"/>
          </p:nvPr>
        </p:nvSpPr>
        <p:spPr/>
        <p:txBody>
          <a:bodyPr/>
          <a:lstStyle/>
          <a:p>
            <a:r>
              <a:rPr lang="en-US" dirty="0"/>
              <a:t>Here we will conclude our analysis and share analysis results</a:t>
            </a:r>
          </a:p>
        </p:txBody>
      </p:sp>
    </p:spTree>
    <p:extLst>
      <p:ext uri="{BB962C8B-B14F-4D97-AF65-F5344CB8AC3E}">
        <p14:creationId xmlns:p14="http://schemas.microsoft.com/office/powerpoint/2010/main" val="181988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2BF-484D-68FB-0633-20899EDECE83}"/>
              </a:ext>
            </a:extLst>
          </p:cNvPr>
          <p:cNvSpPr>
            <a:spLocks noGrp="1"/>
          </p:cNvSpPr>
          <p:nvPr>
            <p:ph type="title"/>
          </p:nvPr>
        </p:nvSpPr>
        <p:spPr/>
        <p:txBody>
          <a:bodyPr/>
          <a:lstStyle/>
          <a:p>
            <a:r>
              <a:rPr lang="en-US" b="1" i="0" dirty="0">
                <a:effectLst/>
                <a:latin typeface="Söhne"/>
              </a:rPr>
              <a:t>Q&amp;A</a:t>
            </a:r>
            <a:endParaRPr lang="en-US" dirty="0"/>
          </a:p>
        </p:txBody>
      </p:sp>
      <p:sp>
        <p:nvSpPr>
          <p:cNvPr id="3" name="Content Placeholder 2">
            <a:extLst>
              <a:ext uri="{FF2B5EF4-FFF2-40B4-BE49-F238E27FC236}">
                <a16:creationId xmlns:a16="http://schemas.microsoft.com/office/drawing/2014/main" id="{1B3D3996-60A1-2871-C46B-726A1A81EF5C}"/>
              </a:ext>
            </a:extLst>
          </p:cNvPr>
          <p:cNvSpPr>
            <a:spLocks noGrp="1"/>
          </p:cNvSpPr>
          <p:nvPr>
            <p:ph idx="1"/>
          </p:nvPr>
        </p:nvSpPr>
        <p:spPr/>
        <p:txBody>
          <a:bodyPr/>
          <a:lstStyle/>
          <a:p>
            <a:r>
              <a:rPr lang="en-US" dirty="0"/>
              <a:t>We will take questions from audience </a:t>
            </a:r>
          </a:p>
        </p:txBody>
      </p:sp>
    </p:spTree>
    <p:extLst>
      <p:ext uri="{BB962C8B-B14F-4D97-AF65-F5344CB8AC3E}">
        <p14:creationId xmlns:p14="http://schemas.microsoft.com/office/powerpoint/2010/main" val="1541405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3E-9A29-04F0-6451-7B75E395FD6D}"/>
              </a:ext>
            </a:extLst>
          </p:cNvPr>
          <p:cNvSpPr>
            <a:spLocks noGrp="1"/>
          </p:cNvSpPr>
          <p:nvPr>
            <p:ph type="title"/>
          </p:nvPr>
        </p:nvSpPr>
        <p:spPr/>
        <p:txBody>
          <a:bodyPr/>
          <a:lstStyle/>
          <a:p>
            <a:r>
              <a:rPr lang="en-US" b="1" i="0" dirty="0">
                <a:effectLst/>
                <a:latin typeface="Söhne"/>
              </a:rPr>
              <a:t>Thank You</a:t>
            </a:r>
            <a:endParaRPr lang="en-US" dirty="0"/>
          </a:p>
        </p:txBody>
      </p:sp>
      <p:sp>
        <p:nvSpPr>
          <p:cNvPr id="3" name="Content Placeholder 2">
            <a:extLst>
              <a:ext uri="{FF2B5EF4-FFF2-40B4-BE49-F238E27FC236}">
                <a16:creationId xmlns:a16="http://schemas.microsoft.com/office/drawing/2014/main" id="{CB62E303-A40D-E326-15D4-76ACB065B34E}"/>
              </a:ext>
            </a:extLst>
          </p:cNvPr>
          <p:cNvSpPr>
            <a:spLocks noGrp="1"/>
          </p:cNvSpPr>
          <p:nvPr>
            <p:ph idx="1"/>
          </p:nvPr>
        </p:nvSpPr>
        <p:spPr/>
        <p:txBody>
          <a:bodyPr/>
          <a:lstStyle/>
          <a:p>
            <a:r>
              <a:rPr lang="en-US" dirty="0"/>
              <a:t>We will highlight our TA, and Team members photos.</a:t>
            </a:r>
          </a:p>
        </p:txBody>
      </p:sp>
    </p:spTree>
    <p:extLst>
      <p:ext uri="{BB962C8B-B14F-4D97-AF65-F5344CB8AC3E}">
        <p14:creationId xmlns:p14="http://schemas.microsoft.com/office/powerpoint/2010/main" val="402641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97F-33D4-48B3-0589-3BB8381FC378}"/>
              </a:ext>
            </a:extLst>
          </p:cNvPr>
          <p:cNvSpPr>
            <a:spLocks noGrp="1"/>
          </p:cNvSpPr>
          <p:nvPr>
            <p:ph type="title"/>
          </p:nvPr>
        </p:nvSpPr>
        <p:spPr/>
        <p:txBody>
          <a:bodyPr/>
          <a:lstStyle/>
          <a:p>
            <a:r>
              <a:rPr lang="en-US" b="1" i="0" dirty="0">
                <a:effectLst/>
                <a:latin typeface="Söhne"/>
              </a:rPr>
              <a:t>Additional Resources</a:t>
            </a:r>
            <a:endParaRPr lang="en-US" dirty="0"/>
          </a:p>
        </p:txBody>
      </p:sp>
      <p:sp>
        <p:nvSpPr>
          <p:cNvPr id="3" name="Content Placeholder 2">
            <a:extLst>
              <a:ext uri="{FF2B5EF4-FFF2-40B4-BE49-F238E27FC236}">
                <a16:creationId xmlns:a16="http://schemas.microsoft.com/office/drawing/2014/main" id="{28F2C3A5-5987-D23D-99D7-4453A31CD664}"/>
              </a:ext>
            </a:extLst>
          </p:cNvPr>
          <p:cNvSpPr>
            <a:spLocks noGrp="1"/>
          </p:cNvSpPr>
          <p:nvPr>
            <p:ph idx="1"/>
          </p:nvPr>
        </p:nvSpPr>
        <p:spPr/>
        <p:txBody>
          <a:bodyPr/>
          <a:lstStyle/>
          <a:p>
            <a:r>
              <a:rPr lang="en-US" dirty="0"/>
              <a:t>Links which we used for getting data, give credit to websites where we got this data from. </a:t>
            </a:r>
          </a:p>
        </p:txBody>
      </p:sp>
    </p:spTree>
    <p:extLst>
      <p:ext uri="{BB962C8B-B14F-4D97-AF65-F5344CB8AC3E}">
        <p14:creationId xmlns:p14="http://schemas.microsoft.com/office/powerpoint/2010/main" val="305306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3B9-44DE-D658-F543-C1D9F51DF36A}"/>
              </a:ext>
            </a:extLst>
          </p:cNvPr>
          <p:cNvSpPr>
            <a:spLocks noGrp="1"/>
          </p:cNvSpPr>
          <p:nvPr>
            <p:ph type="title"/>
          </p:nvPr>
        </p:nvSpPr>
        <p:spPr/>
        <p:txBody>
          <a:bodyPr/>
          <a:lstStyle/>
          <a:p>
            <a:r>
              <a:rPr lang="en-US" b="1" i="0" dirty="0">
                <a:effectLst/>
                <a:latin typeface="Söhne"/>
              </a:rPr>
              <a:t>Objective of Analysis</a:t>
            </a:r>
            <a:endParaRPr lang="en-US" dirty="0"/>
          </a:p>
        </p:txBody>
      </p:sp>
      <p:sp>
        <p:nvSpPr>
          <p:cNvPr id="3" name="Content Placeholder 2">
            <a:extLst>
              <a:ext uri="{FF2B5EF4-FFF2-40B4-BE49-F238E27FC236}">
                <a16:creationId xmlns:a16="http://schemas.microsoft.com/office/drawing/2014/main" id="{2D9C1327-5DB1-C658-9BA6-CE87AEC0C5F3}"/>
              </a:ext>
            </a:extLst>
          </p:cNvPr>
          <p:cNvSpPr>
            <a:spLocks noGrp="1"/>
          </p:cNvSpPr>
          <p:nvPr>
            <p:ph idx="1"/>
          </p:nvPr>
        </p:nvSpPr>
        <p:spPr/>
        <p:txBody>
          <a:bodyPr>
            <a:normAutofit/>
          </a:bodyPr>
          <a:lstStyle/>
          <a:p>
            <a:r>
              <a:rPr lang="en-US" dirty="0"/>
              <a:t>Core objective of this data analysis is to utilize the prediction data of job market and identify the impact of automation in specific jobs in future job market. We will answer the following questions during this analysis,</a:t>
            </a:r>
          </a:p>
          <a:p>
            <a:pPr marL="285750" indent="-285750">
              <a:buFont typeface="Arial" panose="020B0604020202020204" pitchFamily="34" charset="0"/>
              <a:buChar char="•"/>
            </a:pPr>
            <a:r>
              <a:rPr lang="en-US" dirty="0"/>
              <a:t>What is the employment distribution across various sectors/industries?</a:t>
            </a:r>
          </a:p>
          <a:p>
            <a:pPr marL="285750" indent="-285750">
              <a:buFont typeface="Arial" panose="020B0604020202020204" pitchFamily="34" charset="0"/>
              <a:buChar char="•"/>
            </a:pPr>
            <a:r>
              <a:rPr lang="en-US" dirty="0"/>
              <a:t>What is the distribution of the wages for different sectors?</a:t>
            </a:r>
          </a:p>
          <a:p>
            <a:pPr marL="285750" indent="-285750">
              <a:buFont typeface="Arial" panose="020B0604020202020204" pitchFamily="34" charset="0"/>
              <a:buChar char="•"/>
            </a:pPr>
            <a:r>
              <a:rPr lang="en-US" dirty="0"/>
              <a:t>Employment openings and change </a:t>
            </a:r>
          </a:p>
        </p:txBody>
      </p:sp>
    </p:spTree>
    <p:extLst>
      <p:ext uri="{BB962C8B-B14F-4D97-AF65-F5344CB8AC3E}">
        <p14:creationId xmlns:p14="http://schemas.microsoft.com/office/powerpoint/2010/main" val="3455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9D03-67D4-C6B6-E978-487233BDDFF3}"/>
              </a:ext>
            </a:extLst>
          </p:cNvPr>
          <p:cNvSpPr>
            <a:spLocks noGrp="1"/>
          </p:cNvSpPr>
          <p:nvPr>
            <p:ph type="title"/>
          </p:nvPr>
        </p:nvSpPr>
        <p:spPr/>
        <p:txBody>
          <a:bodyPr/>
          <a:lstStyle/>
          <a:p>
            <a:r>
              <a:rPr lang="en-US" b="1" i="0" dirty="0">
                <a:effectLst/>
                <a:latin typeface="Söhne"/>
              </a:rPr>
              <a:t>Objective of Analysis</a:t>
            </a:r>
            <a:endParaRPr lang="en-US" dirty="0"/>
          </a:p>
        </p:txBody>
      </p:sp>
      <p:sp>
        <p:nvSpPr>
          <p:cNvPr id="3" name="Content Placeholder 2">
            <a:extLst>
              <a:ext uri="{FF2B5EF4-FFF2-40B4-BE49-F238E27FC236}">
                <a16:creationId xmlns:a16="http://schemas.microsoft.com/office/drawing/2014/main" id="{5B785898-3D3E-6EE7-A6F8-20A53B791C83}"/>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a:t>What are the jobs that are affected the most due to automation</a:t>
            </a:r>
          </a:p>
          <a:p>
            <a:pPr marL="285750" indent="-285750">
              <a:buFont typeface="Arial" panose="020B0604020202020204" pitchFamily="34" charset="0"/>
              <a:buChar char="•"/>
            </a:pPr>
            <a:r>
              <a:rPr lang="en-US" dirty="0"/>
              <a:t>What are the fastest growing/declining occupations ?</a:t>
            </a:r>
          </a:p>
          <a:p>
            <a:pPr marL="285750" indent="-285750">
              <a:buFont typeface="Arial" panose="020B0604020202020204" pitchFamily="34" charset="0"/>
              <a:buChar char="•"/>
            </a:pPr>
            <a:r>
              <a:rPr lang="en-US" dirty="0"/>
              <a:t>What are the employment prospects for the job seekers who have lost their jobs due to automation?</a:t>
            </a:r>
          </a:p>
          <a:p>
            <a:pPr marL="285750" indent="-285750">
              <a:buFont typeface="Arial" panose="020B0604020202020204" pitchFamily="34" charset="0"/>
              <a:buChar char="•"/>
            </a:pPr>
            <a:r>
              <a:rPr lang="en-US" dirty="0"/>
              <a:t>Map displaying the states with booming employment </a:t>
            </a:r>
          </a:p>
          <a:p>
            <a:pPr marL="285750" indent="-285750">
              <a:buFont typeface="Arial" panose="020B0604020202020204" pitchFamily="34" charset="0"/>
              <a:buChar char="•"/>
            </a:pPr>
            <a:r>
              <a:rPr lang="en-US" dirty="0"/>
              <a:t>Are the jobs being lost to automation lower or higher paying than other jobs available</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317303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25FC-DFBF-9396-F370-484A5A9337C3}"/>
              </a:ext>
            </a:extLst>
          </p:cNvPr>
          <p:cNvSpPr>
            <a:spLocks noGrp="1"/>
          </p:cNvSpPr>
          <p:nvPr>
            <p:ph type="title"/>
          </p:nvPr>
        </p:nvSpPr>
        <p:spPr/>
        <p:txBody>
          <a:bodyPr/>
          <a:lstStyle/>
          <a:p>
            <a:r>
              <a:rPr lang="en-US" dirty="0"/>
              <a:t>Defining Dataset</a:t>
            </a:r>
          </a:p>
        </p:txBody>
      </p:sp>
      <p:sp>
        <p:nvSpPr>
          <p:cNvPr id="3" name="Content Placeholder 2">
            <a:extLst>
              <a:ext uri="{FF2B5EF4-FFF2-40B4-BE49-F238E27FC236}">
                <a16:creationId xmlns:a16="http://schemas.microsoft.com/office/drawing/2014/main" id="{FF5F1A34-F58E-C6A8-0726-BEA2434DC815}"/>
              </a:ext>
            </a:extLst>
          </p:cNvPr>
          <p:cNvSpPr>
            <a:spLocks noGrp="1"/>
          </p:cNvSpPr>
          <p:nvPr>
            <p:ph idx="1"/>
          </p:nvPr>
        </p:nvSpPr>
        <p:spPr/>
        <p:txBody>
          <a:bodyPr/>
          <a:lstStyle/>
          <a:p>
            <a:r>
              <a:rPr lang="en-US" dirty="0"/>
              <a:t>Here we will define the data set, explain the data we have used.</a:t>
            </a:r>
          </a:p>
        </p:txBody>
      </p:sp>
    </p:spTree>
    <p:extLst>
      <p:ext uri="{BB962C8B-B14F-4D97-AF65-F5344CB8AC3E}">
        <p14:creationId xmlns:p14="http://schemas.microsoft.com/office/powerpoint/2010/main" val="34723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2D0F-A29A-C296-4971-9E9E95450782}"/>
              </a:ext>
            </a:extLst>
          </p:cNvPr>
          <p:cNvSpPr>
            <a:spLocks noGrp="1"/>
          </p:cNvSpPr>
          <p:nvPr>
            <p:ph type="title"/>
          </p:nvPr>
        </p:nvSpPr>
        <p:spPr/>
        <p:txBody>
          <a:bodyPr/>
          <a:lstStyle/>
          <a:p>
            <a:r>
              <a:rPr lang="en-US" dirty="0"/>
              <a:t>Modeling the Data for analysis</a:t>
            </a:r>
          </a:p>
        </p:txBody>
      </p:sp>
      <p:sp>
        <p:nvSpPr>
          <p:cNvPr id="3" name="Content Placeholder 2">
            <a:extLst>
              <a:ext uri="{FF2B5EF4-FFF2-40B4-BE49-F238E27FC236}">
                <a16:creationId xmlns:a16="http://schemas.microsoft.com/office/drawing/2014/main" id="{515408FA-6489-583C-1BA3-E459DC41372F}"/>
              </a:ext>
            </a:extLst>
          </p:cNvPr>
          <p:cNvSpPr>
            <a:spLocks noGrp="1"/>
          </p:cNvSpPr>
          <p:nvPr>
            <p:ph idx="1"/>
          </p:nvPr>
        </p:nvSpPr>
        <p:spPr/>
        <p:txBody>
          <a:bodyPr/>
          <a:lstStyle/>
          <a:p>
            <a:r>
              <a:rPr lang="en-US" dirty="0"/>
              <a:t>Here we will mention how we modeled the dataset for our analysis.</a:t>
            </a:r>
          </a:p>
        </p:txBody>
      </p:sp>
    </p:spTree>
    <p:extLst>
      <p:ext uri="{BB962C8B-B14F-4D97-AF65-F5344CB8AC3E}">
        <p14:creationId xmlns:p14="http://schemas.microsoft.com/office/powerpoint/2010/main" val="105029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33C8-34BA-97EB-EF47-BE9D6B87C327}"/>
              </a:ext>
            </a:extLst>
          </p:cNvPr>
          <p:cNvSpPr>
            <a:spLocks noGrp="1"/>
          </p:cNvSpPr>
          <p:nvPr>
            <p:ph type="title"/>
          </p:nvPr>
        </p:nvSpPr>
        <p:spPr/>
        <p:txBody>
          <a:bodyPr>
            <a:normAutofit fontScale="90000"/>
          </a:bodyPr>
          <a:lstStyle/>
          <a:p>
            <a:r>
              <a:rPr lang="en-US" dirty="0"/>
              <a:t>Employment distribution across sectors</a:t>
            </a:r>
          </a:p>
        </p:txBody>
      </p:sp>
      <p:sp>
        <p:nvSpPr>
          <p:cNvPr id="3" name="Content Placeholder 2">
            <a:extLst>
              <a:ext uri="{FF2B5EF4-FFF2-40B4-BE49-F238E27FC236}">
                <a16:creationId xmlns:a16="http://schemas.microsoft.com/office/drawing/2014/main" id="{4AE43F76-A7E2-1AA4-136E-87AB8740ABC3}"/>
              </a:ext>
            </a:extLst>
          </p:cNvPr>
          <p:cNvSpPr>
            <a:spLocks noGrp="1"/>
          </p:cNvSpPr>
          <p:nvPr>
            <p:ph idx="1"/>
          </p:nvPr>
        </p:nvSpPr>
        <p:spPr/>
        <p:txBody>
          <a:bodyPr/>
          <a:lstStyle/>
          <a:p>
            <a:r>
              <a:rPr lang="en-US" dirty="0"/>
              <a:t>Answer to question 1</a:t>
            </a:r>
          </a:p>
        </p:txBody>
      </p:sp>
    </p:spTree>
    <p:extLst>
      <p:ext uri="{BB962C8B-B14F-4D97-AF65-F5344CB8AC3E}">
        <p14:creationId xmlns:p14="http://schemas.microsoft.com/office/powerpoint/2010/main" val="84611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98AE-7509-D80D-EFB1-B27BC31875E3}"/>
              </a:ext>
            </a:extLst>
          </p:cNvPr>
          <p:cNvSpPr>
            <a:spLocks noGrp="1"/>
          </p:cNvSpPr>
          <p:nvPr>
            <p:ph type="title"/>
          </p:nvPr>
        </p:nvSpPr>
        <p:spPr/>
        <p:txBody>
          <a:bodyPr/>
          <a:lstStyle/>
          <a:p>
            <a:r>
              <a:rPr lang="en-US" sz="2900" dirty="0"/>
              <a:t>Distribution of the wages in sectors</a:t>
            </a:r>
          </a:p>
        </p:txBody>
      </p:sp>
      <p:sp>
        <p:nvSpPr>
          <p:cNvPr id="3" name="Content Placeholder 2">
            <a:extLst>
              <a:ext uri="{FF2B5EF4-FFF2-40B4-BE49-F238E27FC236}">
                <a16:creationId xmlns:a16="http://schemas.microsoft.com/office/drawing/2014/main" id="{698876AD-4421-488E-E548-563BA8B50982}"/>
              </a:ext>
            </a:extLst>
          </p:cNvPr>
          <p:cNvSpPr>
            <a:spLocks noGrp="1"/>
          </p:cNvSpPr>
          <p:nvPr>
            <p:ph idx="1"/>
          </p:nvPr>
        </p:nvSpPr>
        <p:spPr/>
        <p:txBody>
          <a:bodyPr/>
          <a:lstStyle/>
          <a:p>
            <a:r>
              <a:rPr lang="en-US" dirty="0"/>
              <a:t>Answer to question 2</a:t>
            </a:r>
          </a:p>
        </p:txBody>
      </p:sp>
    </p:spTree>
    <p:extLst>
      <p:ext uri="{BB962C8B-B14F-4D97-AF65-F5344CB8AC3E}">
        <p14:creationId xmlns:p14="http://schemas.microsoft.com/office/powerpoint/2010/main" val="41263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440-FD6E-8D29-49FD-B42A7175AE0B}"/>
              </a:ext>
            </a:extLst>
          </p:cNvPr>
          <p:cNvSpPr>
            <a:spLocks noGrp="1"/>
          </p:cNvSpPr>
          <p:nvPr>
            <p:ph type="title"/>
          </p:nvPr>
        </p:nvSpPr>
        <p:spPr/>
        <p:txBody>
          <a:bodyPr/>
          <a:lstStyle/>
          <a:p>
            <a:r>
              <a:rPr lang="en-US" sz="2900" dirty="0"/>
              <a:t>Employment openings and change</a:t>
            </a:r>
          </a:p>
        </p:txBody>
      </p:sp>
      <p:sp>
        <p:nvSpPr>
          <p:cNvPr id="3" name="Content Placeholder 2">
            <a:extLst>
              <a:ext uri="{FF2B5EF4-FFF2-40B4-BE49-F238E27FC236}">
                <a16:creationId xmlns:a16="http://schemas.microsoft.com/office/drawing/2014/main" id="{35CD4FB9-2182-FEC3-89FC-8902B131961D}"/>
              </a:ext>
            </a:extLst>
          </p:cNvPr>
          <p:cNvSpPr>
            <a:spLocks noGrp="1"/>
          </p:cNvSpPr>
          <p:nvPr>
            <p:ph idx="1"/>
          </p:nvPr>
        </p:nvSpPr>
        <p:spPr/>
        <p:txBody>
          <a:bodyPr/>
          <a:lstStyle/>
          <a:p>
            <a:r>
              <a:rPr lang="en-US" dirty="0"/>
              <a:t>Answer to question 3</a:t>
            </a:r>
          </a:p>
        </p:txBody>
      </p:sp>
    </p:spTree>
    <p:extLst>
      <p:ext uri="{BB962C8B-B14F-4D97-AF65-F5344CB8AC3E}">
        <p14:creationId xmlns:p14="http://schemas.microsoft.com/office/powerpoint/2010/main" val="328595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72B9-EF2E-6C65-5FAE-C77DD3149FCD}"/>
              </a:ext>
            </a:extLst>
          </p:cNvPr>
          <p:cNvSpPr>
            <a:spLocks noGrp="1"/>
          </p:cNvSpPr>
          <p:nvPr>
            <p:ph type="title"/>
          </p:nvPr>
        </p:nvSpPr>
        <p:spPr/>
        <p:txBody>
          <a:bodyPr/>
          <a:lstStyle/>
          <a:p>
            <a:r>
              <a:rPr lang="en-US" sz="2900" dirty="0"/>
              <a:t>Occupations affected due to automation</a:t>
            </a:r>
          </a:p>
        </p:txBody>
      </p:sp>
      <p:sp>
        <p:nvSpPr>
          <p:cNvPr id="3" name="Content Placeholder 2">
            <a:extLst>
              <a:ext uri="{FF2B5EF4-FFF2-40B4-BE49-F238E27FC236}">
                <a16:creationId xmlns:a16="http://schemas.microsoft.com/office/drawing/2014/main" id="{871FBAC8-42C0-B71C-E9CD-4BC8A66AEE97}"/>
              </a:ext>
            </a:extLst>
          </p:cNvPr>
          <p:cNvSpPr>
            <a:spLocks noGrp="1"/>
          </p:cNvSpPr>
          <p:nvPr>
            <p:ph idx="1"/>
          </p:nvPr>
        </p:nvSpPr>
        <p:spPr/>
        <p:txBody>
          <a:bodyPr/>
          <a:lstStyle/>
          <a:p>
            <a:r>
              <a:rPr lang="en-US" dirty="0"/>
              <a:t>Answer to question 4</a:t>
            </a:r>
          </a:p>
        </p:txBody>
      </p:sp>
    </p:spTree>
    <p:extLst>
      <p:ext uri="{BB962C8B-B14F-4D97-AF65-F5344CB8AC3E}">
        <p14:creationId xmlns:p14="http://schemas.microsoft.com/office/powerpoint/2010/main" val="299659909"/>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50</TotalTime>
  <Words>295</Words>
  <Application>Microsoft Macintosh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Meiryo</vt:lpstr>
      <vt:lpstr>Arial</vt:lpstr>
      <vt:lpstr>Corbel</vt:lpstr>
      <vt:lpstr>Söhne</vt:lpstr>
      <vt:lpstr>SketchLinesVTI</vt:lpstr>
      <vt:lpstr>Impact of Automation on Occupations, by 2032</vt:lpstr>
      <vt:lpstr>Objective of Analysis</vt:lpstr>
      <vt:lpstr>Objective of Analysis</vt:lpstr>
      <vt:lpstr>Defining Dataset</vt:lpstr>
      <vt:lpstr>Modeling the Data for analysis</vt:lpstr>
      <vt:lpstr>Employment distribution across sectors</vt:lpstr>
      <vt:lpstr>Distribution of the wages in sectors</vt:lpstr>
      <vt:lpstr>Employment openings and change</vt:lpstr>
      <vt:lpstr>Occupations affected due to automation</vt:lpstr>
      <vt:lpstr>Fastest growing/declining occupations</vt:lpstr>
      <vt:lpstr>Employment prospects for job seekers</vt:lpstr>
      <vt:lpstr>PowerPoint Presentation</vt:lpstr>
      <vt:lpstr>PowerPoint Presentation</vt:lpstr>
      <vt:lpstr>Conclusion</vt:lpstr>
      <vt:lpstr>Q&amp;A</vt:lpstr>
      <vt:lpstr>Thank You</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Automation on Occupations by 2032</dc:title>
  <dc:creator>Mrityunjay Pandey</dc:creator>
  <cp:lastModifiedBy>Mrityunjay Pandey</cp:lastModifiedBy>
  <cp:revision>6</cp:revision>
  <dcterms:created xsi:type="dcterms:W3CDTF">2023-10-17T22:06:54Z</dcterms:created>
  <dcterms:modified xsi:type="dcterms:W3CDTF">2023-10-17T23:07:44Z</dcterms:modified>
</cp:coreProperties>
</file>