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4318-5C35-43AF-A40A-78527334CC4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43EF-A437-4F99-8D1F-DB1AA6D07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DFD 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Yong </a:t>
            </a:r>
            <a:r>
              <a:rPr lang="en-US" dirty="0" err="1" smtClean="0"/>
              <a:t>Choi</a:t>
            </a:r>
            <a:endParaRPr lang="en-US" dirty="0" smtClean="0"/>
          </a:p>
          <a:p>
            <a:r>
              <a:rPr lang="en-US" dirty="0" smtClean="0"/>
              <a:t>BPA</a:t>
            </a:r>
          </a:p>
          <a:p>
            <a:r>
              <a:rPr lang="en-US" dirty="0" smtClean="0"/>
              <a:t>CSUB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8CD02F-F331-47F4-B501-C4A33674C246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DFD example - Hoosier Burger’s food ordering system V</a:t>
            </a:r>
          </a:p>
        </p:txBody>
      </p:sp>
      <p:pic>
        <p:nvPicPr>
          <p:cNvPr id="2662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9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438400" y="5165725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/>
              <a:t>Similar decomposition of other level-1 processes can be done, as need dictates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CBD468-8565-4B22-8BF1-36EDB03EE3D1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balancing 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Conservation of inputs and outputs when a process is decomposed</a:t>
            </a:r>
          </a:p>
          <a:p>
            <a:pPr lvl="1"/>
            <a:r>
              <a:rPr lang="en-US" smtClean="0"/>
              <a:t>A decomposed process must have the same inputs and outputs as the non-decomposed process from which it was derived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1A826B-0CB1-4BA9-8E24-94346C4E64A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balancing II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An unbalanced example:</a:t>
            </a:r>
          </a:p>
        </p:txBody>
      </p:sp>
      <p:pic>
        <p:nvPicPr>
          <p:cNvPr id="28677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9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BBCEE8-78A9-4A0D-A61E-3114C043622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balancing III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But a composite dataflow may be split ...</a:t>
            </a:r>
          </a:p>
          <a:p>
            <a:pPr lvl="1"/>
            <a:r>
              <a:rPr lang="en-US" smtClean="0"/>
              <a:t>e.g., “payments and coupons” leading into process 1.0 may be split into:</a:t>
            </a:r>
          </a:p>
          <a:p>
            <a:pPr lvl="2"/>
            <a:r>
              <a:rPr lang="en-US" smtClean="0"/>
              <a:t>“payments” leading into 1.1</a:t>
            </a:r>
          </a:p>
          <a:p>
            <a:pPr lvl="2"/>
            <a:r>
              <a:rPr lang="en-US" smtClean="0"/>
              <a:t>“coupons” leading into 1.2	</a:t>
            </a:r>
          </a:p>
          <a:p>
            <a:pPr lvl="1"/>
            <a:r>
              <a:rPr lang="en-US" smtClean="0"/>
              <a:t>But all data must be conserved between levels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636E42-FDFC-4462-AD26-F72778910705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guidelines &amp; rules IV</a:t>
            </a:r>
          </a:p>
        </p:txBody>
      </p:sp>
      <p:pic>
        <p:nvPicPr>
          <p:cNvPr id="3072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4EBE1D-7C2B-4648-B752-09738AB3456C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Current physical DFD</a:t>
            </a:r>
          </a:p>
          <a:p>
            <a:pPr lvl="1"/>
            <a:r>
              <a:rPr lang="en-US" smtClean="0"/>
              <a:t>Process labels include location and technology</a:t>
            </a:r>
          </a:p>
          <a:p>
            <a:pPr lvl="2"/>
            <a:r>
              <a:rPr lang="en-US" smtClean="0"/>
              <a:t>Names of people</a:t>
            </a:r>
          </a:p>
          <a:p>
            <a:pPr lvl="2"/>
            <a:r>
              <a:rPr lang="en-US" smtClean="0"/>
              <a:t>Names of computer and other physical systems</a:t>
            </a:r>
          </a:p>
          <a:p>
            <a:pPr lvl="1"/>
            <a:r>
              <a:rPr lang="en-US" smtClean="0"/>
              <a:t>Same with data stores and dataflows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5F5FDA-69D1-4E6E-B5E6-BC4035ED5487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IIa</a:t>
            </a:r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5900"/>
            <a:ext cx="9144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55135F-AF9A-44F5-8764-9EBA0E8F8165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IIb</a:t>
            </a:r>
          </a:p>
        </p:txBody>
      </p:sp>
      <p:pic>
        <p:nvPicPr>
          <p:cNvPr id="3379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24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A5DF39-A0A2-4428-AFB2-51993E76D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IIc</a:t>
            </a: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66863"/>
            <a:ext cx="90678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44B6E6-C219-404A-9DFE-E9500584BE21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IId</a:t>
            </a:r>
          </a:p>
        </p:txBody>
      </p:sp>
      <p:pic>
        <p:nvPicPr>
          <p:cNvPr id="3584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1F27D2-3BAB-4C6D-89C3-21A5D24DCB3A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DFD example - Hoosier Burger’s food ordering system I</a:t>
            </a:r>
          </a:p>
        </p:txBody>
      </p:sp>
      <p:pic>
        <p:nvPicPr>
          <p:cNvPr id="1843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" y="2819400"/>
            <a:ext cx="2209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 One process (level 0 - the whole system)</a:t>
            </a:r>
          </a:p>
          <a:p>
            <a:pPr>
              <a:spcBef>
                <a:spcPct val="50000"/>
              </a:spcBef>
            </a:pPr>
            <a:r>
              <a:rPr lang="en-US"/>
              <a:t>* No data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73EFE4-AD09-4F7A-816F-A2336F2891E8}" type="slidenum">
              <a:rPr lang="en-US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III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Current logical DFD</a:t>
            </a:r>
          </a:p>
          <a:p>
            <a:pPr lvl="1"/>
            <a:r>
              <a:rPr lang="en-US" smtClean="0"/>
              <a:t>Physical characteristics are removed</a:t>
            </a:r>
          </a:p>
          <a:p>
            <a:pPr lvl="2"/>
            <a:r>
              <a:rPr lang="en-US" smtClean="0"/>
              <a:t>Names of people, departments, and other locations</a:t>
            </a:r>
          </a:p>
          <a:p>
            <a:pPr lvl="2"/>
            <a:r>
              <a:rPr lang="en-US" smtClean="0"/>
              <a:t>Names of technological physical devices &amp; facilities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70B450-37D4-47F5-A2A3-5266ACE083DC}" type="slidenum">
              <a:rPr lang="en-US"/>
              <a:pPr/>
              <a:t>21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IV</a:t>
            </a:r>
          </a:p>
        </p:txBody>
      </p:sp>
      <p:pic>
        <p:nvPicPr>
          <p:cNvPr id="37892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EEE138-2521-4CFB-8C0E-682AE1A86C63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V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New logical DFD</a:t>
            </a:r>
          </a:p>
          <a:p>
            <a:pPr lvl="1"/>
            <a:r>
              <a:rPr lang="en-US" smtClean="0"/>
              <a:t>Derived from current logical DFD</a:t>
            </a:r>
          </a:p>
          <a:p>
            <a:pPr lvl="1"/>
            <a:r>
              <a:rPr lang="en-US" smtClean="0"/>
              <a:t>Removed entities</a:t>
            </a:r>
          </a:p>
          <a:p>
            <a:pPr lvl="1"/>
            <a:r>
              <a:rPr lang="en-US" smtClean="0"/>
              <a:t>Expanded and added entities</a:t>
            </a:r>
          </a:p>
          <a:p>
            <a:pPr lvl="1"/>
            <a:r>
              <a:rPr lang="en-US" smtClean="0"/>
              <a:t>Flows and processes reorganized</a:t>
            </a:r>
          </a:p>
          <a:p>
            <a:pPr lvl="1"/>
            <a:r>
              <a:rPr lang="en-US" smtClean="0"/>
              <a:t>Order modified</a:t>
            </a:r>
          </a:p>
          <a:p>
            <a:r>
              <a:rPr lang="en-US" smtClean="0"/>
              <a:t>May remain identical to current logical DFD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38E4F8-D0CE-4EBE-9554-D5B3FE8505C4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VI</a:t>
            </a:r>
          </a:p>
        </p:txBody>
      </p:sp>
      <p:pic>
        <p:nvPicPr>
          <p:cNvPr id="39940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902200" y="4445000"/>
            <a:ext cx="3987800" cy="1854200"/>
          </a:xfrm>
          <a:prstGeom prst="rect">
            <a:avLst/>
          </a:prstGeom>
          <a:noFill/>
          <a:ln w="508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5257800" y="5791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33"/>
                </a:solidFill>
              </a:rPr>
              <a:t>New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941908-6EC0-47F2-AC6C-A27337BD043E}" type="slidenum">
              <a:rPr lang="en-US"/>
              <a:pPr/>
              <a:t>24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types VII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New physical DFD</a:t>
            </a:r>
          </a:p>
          <a:p>
            <a:pPr lvl="1"/>
            <a:r>
              <a:rPr lang="en-US" smtClean="0"/>
              <a:t>The physical implementation of the new logical DFD</a:t>
            </a:r>
          </a:p>
          <a:p>
            <a:pPr lvl="1"/>
            <a:r>
              <a:rPr lang="en-US" smtClean="0"/>
              <a:t>Names and locations added</a:t>
            </a:r>
          </a:p>
          <a:p>
            <a:pPr lvl="1"/>
            <a:r>
              <a:rPr lang="en-US" smtClean="0"/>
              <a:t>Technologies and devices identified</a:t>
            </a:r>
          </a:p>
          <a:p>
            <a:pPr lvl="1"/>
            <a:r>
              <a:rPr lang="en-US" smtClean="0"/>
              <a:t>Identification of automated procedures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BE6671-4AF9-4501-B82D-6F81AF8FC7A7}" type="slidenum">
              <a:rPr lang="en-US"/>
              <a:pPr/>
              <a:t>25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guidelines &amp; rules V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 smtClean="0"/>
              <a:t>Completeness: include and fully describe all necessary components of a system</a:t>
            </a:r>
          </a:p>
          <a:p>
            <a:r>
              <a:rPr lang="en-US" sz="2800" smtClean="0"/>
              <a:t>Consistency: Assure that all information at one level is also contained on the next/former level</a:t>
            </a:r>
          </a:p>
          <a:p>
            <a:r>
              <a:rPr lang="en-US" sz="2800" smtClean="0"/>
              <a:t>Iterative development process</a:t>
            </a:r>
          </a:p>
          <a:p>
            <a:r>
              <a:rPr lang="en-US" sz="2800" smtClean="0"/>
              <a:t>Timing</a:t>
            </a:r>
          </a:p>
          <a:p>
            <a:pPr lvl="1"/>
            <a:r>
              <a:rPr lang="en-US" sz="2400" smtClean="0"/>
              <a:t>Cannot be represented by DFD</a:t>
            </a:r>
          </a:p>
          <a:p>
            <a:pPr lvl="1"/>
            <a:r>
              <a:rPr lang="en-US" sz="2400" smtClean="0"/>
              <a:t>Will be represented by state-transition diagram</a:t>
            </a:r>
          </a:p>
          <a:p>
            <a:pPr lvl="1"/>
            <a:r>
              <a:rPr lang="en-US" sz="2400" smtClean="0"/>
              <a:t>Assume system operates indefinitely</a:t>
            </a:r>
          </a:p>
          <a:p>
            <a:r>
              <a:rPr lang="en-US" sz="2800" smtClean="0"/>
              <a:t>Decide about the primitive (lowest level)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2B744A-B347-4EFF-8EBF-9256B13895FB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DFD example - Hoosier Burger’s food ordering system II</a:t>
            </a:r>
          </a:p>
        </p:txBody>
      </p:sp>
      <p:pic>
        <p:nvPicPr>
          <p:cNvPr id="19460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239000" y="2362200"/>
            <a:ext cx="19034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Represent the major processes &amp; data stores of the level-0 whole-system process of the context diagram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819400" y="4038600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Decoupled (independent) processes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514600" y="4191000"/>
            <a:ext cx="304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V="1">
            <a:off x="3962400" y="4724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105400" y="25146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Coupled processes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4191000" y="27432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4724400" y="2743200"/>
            <a:ext cx="3048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709B60-E981-4569-A74B-7D45E481A42B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guidelines &amp; rules 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76800"/>
          </a:xfrm>
          <a:noFill/>
        </p:spPr>
        <p:txBody>
          <a:bodyPr/>
          <a:lstStyle/>
          <a:p>
            <a:r>
              <a:rPr lang="en-US" dirty="0" smtClean="0"/>
              <a:t>Starting with context diagram, DFDs are refined and decomposed from level to level, with more detail at each lower level</a:t>
            </a:r>
          </a:p>
          <a:p>
            <a:r>
              <a:rPr lang="en-US" dirty="0" smtClean="0"/>
              <a:t>Process’s input &amp; output are different</a:t>
            </a:r>
          </a:p>
          <a:p>
            <a:r>
              <a:rPr lang="en-US" dirty="0" smtClean="0"/>
              <a:t>Unique descriptive names to all objects</a:t>
            </a:r>
          </a:p>
          <a:p>
            <a:pPr lvl="1"/>
            <a:r>
              <a:rPr lang="en-US" dirty="0" smtClean="0"/>
              <a:t>But the same objects (and names) may appear at various levels</a:t>
            </a:r>
          </a:p>
          <a:p>
            <a:pPr lvl="1"/>
            <a:r>
              <a:rPr lang="en-US" dirty="0" smtClean="0"/>
              <a:t>To minimize clutter a data store (or even dataflow) may be repeated even on the same diagram</a:t>
            </a:r>
          </a:p>
          <a:p>
            <a:pPr lvl="1"/>
            <a:r>
              <a:rPr lang="en-US" dirty="0" smtClean="0"/>
              <a:t>Process names usually start with a verb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DF13AD-2C34-42D5-AE13-25146E704100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guidelines &amp; rules II</a:t>
            </a:r>
          </a:p>
        </p:txBody>
      </p:sp>
      <p:pic>
        <p:nvPicPr>
          <p:cNvPr id="2150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9EDF95-487B-4E74-AD1C-5F496DFB3DEB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guidelines &amp; rules III</a:t>
            </a:r>
          </a:p>
        </p:txBody>
      </p:sp>
      <p:pic>
        <p:nvPicPr>
          <p:cNvPr id="22532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58F57A-3DA0-412A-A7D9-5ACD1A70F28F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DFD (functional) decomposition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An iterative hierarchical process of refining the details of a system, creating a set of charts at lower and lower levels, in which a process at a certain level is explained on the next level in greater detail</a:t>
            </a:r>
          </a:p>
          <a:p>
            <a:r>
              <a:rPr lang="en-US" smtClean="0"/>
              <a:t>Primitive DFD: the lowest level DFD, where no process can (or it is useful to) be broken any further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8C98BD-F0A2-4C5A-9B95-FDEB330699A8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DFD example - Hoosier Burger’s food ordering system III</a:t>
            </a:r>
          </a:p>
        </p:txBody>
      </p:sp>
      <p:pic>
        <p:nvPicPr>
          <p:cNvPr id="24580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781800" y="2895600"/>
            <a:ext cx="2286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 Hierarchical notation</a:t>
            </a:r>
          </a:p>
          <a:p>
            <a:pPr>
              <a:spcBef>
                <a:spcPct val="50000"/>
              </a:spcBef>
            </a:pPr>
            <a:r>
              <a:rPr lang="en-US"/>
              <a:t>* No sources or sinks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F3E89E-9DE6-4DC6-94D7-93C2197C98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mtClean="0"/>
              <a:t>DFD example - Hoosier Burger’s food ordering system IV</a:t>
            </a:r>
          </a:p>
        </p:txBody>
      </p:sp>
      <p:pic>
        <p:nvPicPr>
          <p:cNvPr id="2560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05600" y="3124200"/>
            <a:ext cx="2286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 No need to decompose processes 2.0 &amp; 3.0 (singular logical action)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580</Words>
  <Application>Microsoft Office PowerPoint</Application>
  <PresentationFormat>On-screen Show (4:3)</PresentationFormat>
  <Paragraphs>107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DFD Rules and Guidelines</vt:lpstr>
      <vt:lpstr>DFD example - Hoosier Burger’s food ordering system I</vt:lpstr>
      <vt:lpstr>DFD example - Hoosier Burger’s food ordering system II</vt:lpstr>
      <vt:lpstr>DFD guidelines &amp; rules I</vt:lpstr>
      <vt:lpstr>DFD guidelines &amp; rules II</vt:lpstr>
      <vt:lpstr>DFD guidelines &amp; rules III</vt:lpstr>
      <vt:lpstr>DFD (functional) decomposition</vt:lpstr>
      <vt:lpstr>DFD example - Hoosier Burger’s food ordering system III</vt:lpstr>
      <vt:lpstr>DFD example - Hoosier Burger’s food ordering system IV</vt:lpstr>
      <vt:lpstr>DFD example - Hoosier Burger’s food ordering system V</vt:lpstr>
      <vt:lpstr>DFD balancing I</vt:lpstr>
      <vt:lpstr>DFD balancing II</vt:lpstr>
      <vt:lpstr>DFD balancing III</vt:lpstr>
      <vt:lpstr>DFD guidelines &amp; rules IV</vt:lpstr>
      <vt:lpstr>DFD types I</vt:lpstr>
      <vt:lpstr>DFD types IIa</vt:lpstr>
      <vt:lpstr>DFD types IIb</vt:lpstr>
      <vt:lpstr>DFD types IIc</vt:lpstr>
      <vt:lpstr>DFD types IId</vt:lpstr>
      <vt:lpstr>DFD types III</vt:lpstr>
      <vt:lpstr>DFD types IV</vt:lpstr>
      <vt:lpstr>DFD types V</vt:lpstr>
      <vt:lpstr>DFD types VI</vt:lpstr>
      <vt:lpstr>DFD types VII</vt:lpstr>
      <vt:lpstr>DFD guidelines &amp; rules V</vt:lpstr>
    </vt:vector>
  </TitlesOfParts>
  <Company>CSUS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Rules and Guidelines</dc:title>
  <dc:creator>wie</dc:creator>
  <cp:lastModifiedBy>Yong Choi</cp:lastModifiedBy>
  <cp:revision>2</cp:revision>
  <dcterms:created xsi:type="dcterms:W3CDTF">2010-11-02T08:02:00Z</dcterms:created>
  <dcterms:modified xsi:type="dcterms:W3CDTF">2010-11-03T01:17:45Z</dcterms:modified>
</cp:coreProperties>
</file>