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3" r:id="rId5"/>
    <p:sldId id="259" r:id="rId6"/>
    <p:sldId id="260" r:id="rId7"/>
    <p:sldId id="261" r:id="rId8"/>
    <p:sldId id="264" r:id="rId9"/>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2" autoAdjust="0"/>
    <p:restoredTop sz="94660"/>
  </p:normalViewPr>
  <p:slideViewPr>
    <p:cSldViewPr snapToGrid="0">
      <p:cViewPr varScale="1">
        <p:scale>
          <a:sx n="77" d="100"/>
          <a:sy n="77" d="100"/>
        </p:scale>
        <p:origin x="6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7303584-FC37-4F1A-BB20-2E95B4483C41}"/>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a:extLst>
              <a:ext uri="{FF2B5EF4-FFF2-40B4-BE49-F238E27FC236}">
                <a16:creationId xmlns:a16="http://schemas.microsoft.com/office/drawing/2014/main" id="{65868992-E72D-C256-57A5-23769139C3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a:extLst>
              <a:ext uri="{FF2B5EF4-FFF2-40B4-BE49-F238E27FC236}">
                <a16:creationId xmlns:a16="http://schemas.microsoft.com/office/drawing/2014/main" id="{0E83041A-290A-3E79-D38E-611417205BF8}"/>
              </a:ext>
            </a:extLst>
          </p:cNvPr>
          <p:cNvSpPr>
            <a:spLocks noGrp="1"/>
          </p:cNvSpPr>
          <p:nvPr>
            <p:ph type="dt" sz="half" idx="10"/>
          </p:nvPr>
        </p:nvSpPr>
        <p:spPr/>
        <p:txBody>
          <a:bodyPr/>
          <a:lstStyle/>
          <a:p>
            <a:fld id="{031D566E-AAD9-4738-AEBB-7603A8A67B47}" type="datetimeFigureOut">
              <a:rPr lang="nb-NO" smtClean="0"/>
              <a:t>21.12.2024</a:t>
            </a:fld>
            <a:endParaRPr lang="nb-NO"/>
          </a:p>
        </p:txBody>
      </p:sp>
      <p:sp>
        <p:nvSpPr>
          <p:cNvPr id="5" name="Plassholder for bunntekst 4">
            <a:extLst>
              <a:ext uri="{FF2B5EF4-FFF2-40B4-BE49-F238E27FC236}">
                <a16:creationId xmlns:a16="http://schemas.microsoft.com/office/drawing/2014/main" id="{010B594E-C74D-190D-935F-38714E767303}"/>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D089B299-BC20-5714-A108-73726A7BCE0D}"/>
              </a:ext>
            </a:extLst>
          </p:cNvPr>
          <p:cNvSpPr>
            <a:spLocks noGrp="1"/>
          </p:cNvSpPr>
          <p:nvPr>
            <p:ph type="sldNum" sz="quarter" idx="12"/>
          </p:nvPr>
        </p:nvSpPr>
        <p:spPr/>
        <p:txBody>
          <a:bodyPr/>
          <a:lstStyle/>
          <a:p>
            <a:fld id="{B4E794DE-D9D9-4063-A9A4-B4C46FE814C7}" type="slidenum">
              <a:rPr lang="nb-NO" smtClean="0"/>
              <a:t>‹#›</a:t>
            </a:fld>
            <a:endParaRPr lang="nb-NO"/>
          </a:p>
        </p:txBody>
      </p:sp>
    </p:spTree>
    <p:extLst>
      <p:ext uri="{BB962C8B-B14F-4D97-AF65-F5344CB8AC3E}">
        <p14:creationId xmlns:p14="http://schemas.microsoft.com/office/powerpoint/2010/main" val="31616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3D9D2E6-B7B4-F053-9613-CFE3C701BB87}"/>
              </a:ext>
            </a:extLst>
          </p:cNvPr>
          <p:cNvSpPr>
            <a:spLocks noGrp="1"/>
          </p:cNvSpPr>
          <p:nvPr>
            <p:ph type="title"/>
          </p:nvPr>
        </p:nvSpPr>
        <p:spPr/>
        <p:txBody>
          <a:bodyPr/>
          <a:lstStyle/>
          <a:p>
            <a:r>
              <a:rPr lang="nb-NO"/>
              <a:t>Klikk for å redigere tittelstil</a:t>
            </a:r>
          </a:p>
        </p:txBody>
      </p:sp>
      <p:sp>
        <p:nvSpPr>
          <p:cNvPr id="3" name="Plassholder for loddrett tekst 2">
            <a:extLst>
              <a:ext uri="{FF2B5EF4-FFF2-40B4-BE49-F238E27FC236}">
                <a16:creationId xmlns:a16="http://schemas.microsoft.com/office/drawing/2014/main" id="{FD5C1BA8-88D6-E101-8592-BC6D3AE8C746}"/>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F7115397-657D-65DF-303C-23B1A2C23306}"/>
              </a:ext>
            </a:extLst>
          </p:cNvPr>
          <p:cNvSpPr>
            <a:spLocks noGrp="1"/>
          </p:cNvSpPr>
          <p:nvPr>
            <p:ph type="dt" sz="half" idx="10"/>
          </p:nvPr>
        </p:nvSpPr>
        <p:spPr/>
        <p:txBody>
          <a:bodyPr/>
          <a:lstStyle/>
          <a:p>
            <a:fld id="{031D566E-AAD9-4738-AEBB-7603A8A67B47}" type="datetimeFigureOut">
              <a:rPr lang="nb-NO" smtClean="0"/>
              <a:t>21.12.2024</a:t>
            </a:fld>
            <a:endParaRPr lang="nb-NO"/>
          </a:p>
        </p:txBody>
      </p:sp>
      <p:sp>
        <p:nvSpPr>
          <p:cNvPr id="5" name="Plassholder for bunntekst 4">
            <a:extLst>
              <a:ext uri="{FF2B5EF4-FFF2-40B4-BE49-F238E27FC236}">
                <a16:creationId xmlns:a16="http://schemas.microsoft.com/office/drawing/2014/main" id="{B0E42080-B691-7F66-8AD7-68E26118B16F}"/>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F4AF897C-7EFA-E1F0-5804-182916D623E3}"/>
              </a:ext>
            </a:extLst>
          </p:cNvPr>
          <p:cNvSpPr>
            <a:spLocks noGrp="1"/>
          </p:cNvSpPr>
          <p:nvPr>
            <p:ph type="sldNum" sz="quarter" idx="12"/>
          </p:nvPr>
        </p:nvSpPr>
        <p:spPr/>
        <p:txBody>
          <a:bodyPr/>
          <a:lstStyle/>
          <a:p>
            <a:fld id="{B4E794DE-D9D9-4063-A9A4-B4C46FE814C7}" type="slidenum">
              <a:rPr lang="nb-NO" smtClean="0"/>
              <a:t>‹#›</a:t>
            </a:fld>
            <a:endParaRPr lang="nb-NO"/>
          </a:p>
        </p:txBody>
      </p:sp>
    </p:spTree>
    <p:extLst>
      <p:ext uri="{BB962C8B-B14F-4D97-AF65-F5344CB8AC3E}">
        <p14:creationId xmlns:p14="http://schemas.microsoft.com/office/powerpoint/2010/main" val="124470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63DD32B8-1665-1830-7CEF-B19D559F1C4B}"/>
              </a:ext>
            </a:extLst>
          </p:cNvPr>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a:extLst>
              <a:ext uri="{FF2B5EF4-FFF2-40B4-BE49-F238E27FC236}">
                <a16:creationId xmlns:a16="http://schemas.microsoft.com/office/drawing/2014/main" id="{31722307-49FC-54B8-02F4-8F5BE1EF3EDC}"/>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04DDA129-E22B-A701-14A8-69A208DA8822}"/>
              </a:ext>
            </a:extLst>
          </p:cNvPr>
          <p:cNvSpPr>
            <a:spLocks noGrp="1"/>
          </p:cNvSpPr>
          <p:nvPr>
            <p:ph type="dt" sz="half" idx="10"/>
          </p:nvPr>
        </p:nvSpPr>
        <p:spPr/>
        <p:txBody>
          <a:bodyPr/>
          <a:lstStyle/>
          <a:p>
            <a:fld id="{031D566E-AAD9-4738-AEBB-7603A8A67B47}" type="datetimeFigureOut">
              <a:rPr lang="nb-NO" smtClean="0"/>
              <a:t>21.12.2024</a:t>
            </a:fld>
            <a:endParaRPr lang="nb-NO"/>
          </a:p>
        </p:txBody>
      </p:sp>
      <p:sp>
        <p:nvSpPr>
          <p:cNvPr id="5" name="Plassholder for bunntekst 4">
            <a:extLst>
              <a:ext uri="{FF2B5EF4-FFF2-40B4-BE49-F238E27FC236}">
                <a16:creationId xmlns:a16="http://schemas.microsoft.com/office/drawing/2014/main" id="{F5B288A7-A2DA-B406-5DAF-5C33CA9CCD71}"/>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2C060992-2864-F82A-D2EB-15CCC3FBE216}"/>
              </a:ext>
            </a:extLst>
          </p:cNvPr>
          <p:cNvSpPr>
            <a:spLocks noGrp="1"/>
          </p:cNvSpPr>
          <p:nvPr>
            <p:ph type="sldNum" sz="quarter" idx="12"/>
          </p:nvPr>
        </p:nvSpPr>
        <p:spPr/>
        <p:txBody>
          <a:bodyPr/>
          <a:lstStyle/>
          <a:p>
            <a:fld id="{B4E794DE-D9D9-4063-A9A4-B4C46FE814C7}" type="slidenum">
              <a:rPr lang="nb-NO" smtClean="0"/>
              <a:t>‹#›</a:t>
            </a:fld>
            <a:endParaRPr lang="nb-NO"/>
          </a:p>
        </p:txBody>
      </p:sp>
    </p:spTree>
    <p:extLst>
      <p:ext uri="{BB962C8B-B14F-4D97-AF65-F5344CB8AC3E}">
        <p14:creationId xmlns:p14="http://schemas.microsoft.com/office/powerpoint/2010/main" val="287645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3E17DD7-FF7D-C31F-7912-C05394631F40}"/>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AAF5D79D-32BC-6271-BE3F-59D3000409C5}"/>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DD16723E-2314-D819-BF7A-A18CA04B26DD}"/>
              </a:ext>
            </a:extLst>
          </p:cNvPr>
          <p:cNvSpPr>
            <a:spLocks noGrp="1"/>
          </p:cNvSpPr>
          <p:nvPr>
            <p:ph type="dt" sz="half" idx="10"/>
          </p:nvPr>
        </p:nvSpPr>
        <p:spPr/>
        <p:txBody>
          <a:bodyPr/>
          <a:lstStyle/>
          <a:p>
            <a:fld id="{031D566E-AAD9-4738-AEBB-7603A8A67B47}" type="datetimeFigureOut">
              <a:rPr lang="nb-NO" smtClean="0"/>
              <a:t>21.12.2024</a:t>
            </a:fld>
            <a:endParaRPr lang="nb-NO"/>
          </a:p>
        </p:txBody>
      </p:sp>
      <p:sp>
        <p:nvSpPr>
          <p:cNvPr id="5" name="Plassholder for bunntekst 4">
            <a:extLst>
              <a:ext uri="{FF2B5EF4-FFF2-40B4-BE49-F238E27FC236}">
                <a16:creationId xmlns:a16="http://schemas.microsoft.com/office/drawing/2014/main" id="{ADFE19EF-800E-286F-B185-1EFEE64E0052}"/>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16B2BD2C-2686-8F42-861A-406AE9218C4C}"/>
              </a:ext>
            </a:extLst>
          </p:cNvPr>
          <p:cNvSpPr>
            <a:spLocks noGrp="1"/>
          </p:cNvSpPr>
          <p:nvPr>
            <p:ph type="sldNum" sz="quarter" idx="12"/>
          </p:nvPr>
        </p:nvSpPr>
        <p:spPr/>
        <p:txBody>
          <a:bodyPr/>
          <a:lstStyle/>
          <a:p>
            <a:fld id="{B4E794DE-D9D9-4063-A9A4-B4C46FE814C7}" type="slidenum">
              <a:rPr lang="nb-NO" smtClean="0"/>
              <a:t>‹#›</a:t>
            </a:fld>
            <a:endParaRPr lang="nb-NO"/>
          </a:p>
        </p:txBody>
      </p:sp>
    </p:spTree>
    <p:extLst>
      <p:ext uri="{BB962C8B-B14F-4D97-AF65-F5344CB8AC3E}">
        <p14:creationId xmlns:p14="http://schemas.microsoft.com/office/powerpoint/2010/main" val="268380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266E94E-715A-FC44-EDF5-B113112263B4}"/>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a:extLst>
              <a:ext uri="{FF2B5EF4-FFF2-40B4-BE49-F238E27FC236}">
                <a16:creationId xmlns:a16="http://schemas.microsoft.com/office/drawing/2014/main" id="{A2E84710-E71B-800E-61E2-895FE0CCD0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C69B7FE0-22E4-8116-4130-977128599ABD}"/>
              </a:ext>
            </a:extLst>
          </p:cNvPr>
          <p:cNvSpPr>
            <a:spLocks noGrp="1"/>
          </p:cNvSpPr>
          <p:nvPr>
            <p:ph type="dt" sz="half" idx="10"/>
          </p:nvPr>
        </p:nvSpPr>
        <p:spPr/>
        <p:txBody>
          <a:bodyPr/>
          <a:lstStyle/>
          <a:p>
            <a:fld id="{031D566E-AAD9-4738-AEBB-7603A8A67B47}" type="datetimeFigureOut">
              <a:rPr lang="nb-NO" smtClean="0"/>
              <a:t>21.12.2024</a:t>
            </a:fld>
            <a:endParaRPr lang="nb-NO"/>
          </a:p>
        </p:txBody>
      </p:sp>
      <p:sp>
        <p:nvSpPr>
          <p:cNvPr id="5" name="Plassholder for bunntekst 4">
            <a:extLst>
              <a:ext uri="{FF2B5EF4-FFF2-40B4-BE49-F238E27FC236}">
                <a16:creationId xmlns:a16="http://schemas.microsoft.com/office/drawing/2014/main" id="{3AA37E90-EA2D-2356-7FC8-C761576B2A5D}"/>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071A3161-D246-5580-B82D-8AEB1820EBD7}"/>
              </a:ext>
            </a:extLst>
          </p:cNvPr>
          <p:cNvSpPr>
            <a:spLocks noGrp="1"/>
          </p:cNvSpPr>
          <p:nvPr>
            <p:ph type="sldNum" sz="quarter" idx="12"/>
          </p:nvPr>
        </p:nvSpPr>
        <p:spPr/>
        <p:txBody>
          <a:bodyPr/>
          <a:lstStyle/>
          <a:p>
            <a:fld id="{B4E794DE-D9D9-4063-A9A4-B4C46FE814C7}" type="slidenum">
              <a:rPr lang="nb-NO" smtClean="0"/>
              <a:t>‹#›</a:t>
            </a:fld>
            <a:endParaRPr lang="nb-NO"/>
          </a:p>
        </p:txBody>
      </p:sp>
    </p:spTree>
    <p:extLst>
      <p:ext uri="{BB962C8B-B14F-4D97-AF65-F5344CB8AC3E}">
        <p14:creationId xmlns:p14="http://schemas.microsoft.com/office/powerpoint/2010/main" val="40263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5F515E3-18F5-BE0D-495B-9ECCF4B2615B}"/>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44EA1AF7-6CBC-1DAE-3EE8-98C70B981285}"/>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a:extLst>
              <a:ext uri="{FF2B5EF4-FFF2-40B4-BE49-F238E27FC236}">
                <a16:creationId xmlns:a16="http://schemas.microsoft.com/office/drawing/2014/main" id="{63A98699-0C32-08C2-C59A-B6B63A14C75D}"/>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a:extLst>
              <a:ext uri="{FF2B5EF4-FFF2-40B4-BE49-F238E27FC236}">
                <a16:creationId xmlns:a16="http://schemas.microsoft.com/office/drawing/2014/main" id="{FEF2E758-D328-0C08-6401-077977D7E7E2}"/>
              </a:ext>
            </a:extLst>
          </p:cNvPr>
          <p:cNvSpPr>
            <a:spLocks noGrp="1"/>
          </p:cNvSpPr>
          <p:nvPr>
            <p:ph type="dt" sz="half" idx="10"/>
          </p:nvPr>
        </p:nvSpPr>
        <p:spPr/>
        <p:txBody>
          <a:bodyPr/>
          <a:lstStyle/>
          <a:p>
            <a:fld id="{031D566E-AAD9-4738-AEBB-7603A8A67B47}" type="datetimeFigureOut">
              <a:rPr lang="nb-NO" smtClean="0"/>
              <a:t>21.12.2024</a:t>
            </a:fld>
            <a:endParaRPr lang="nb-NO"/>
          </a:p>
        </p:txBody>
      </p:sp>
      <p:sp>
        <p:nvSpPr>
          <p:cNvPr id="6" name="Plassholder for bunntekst 5">
            <a:extLst>
              <a:ext uri="{FF2B5EF4-FFF2-40B4-BE49-F238E27FC236}">
                <a16:creationId xmlns:a16="http://schemas.microsoft.com/office/drawing/2014/main" id="{6D6FC9FF-9EAF-00CD-4231-F35D7110F651}"/>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5DA1C817-1540-2332-877F-C156B732FCC4}"/>
              </a:ext>
            </a:extLst>
          </p:cNvPr>
          <p:cNvSpPr>
            <a:spLocks noGrp="1"/>
          </p:cNvSpPr>
          <p:nvPr>
            <p:ph type="sldNum" sz="quarter" idx="12"/>
          </p:nvPr>
        </p:nvSpPr>
        <p:spPr/>
        <p:txBody>
          <a:bodyPr/>
          <a:lstStyle/>
          <a:p>
            <a:fld id="{B4E794DE-D9D9-4063-A9A4-B4C46FE814C7}" type="slidenum">
              <a:rPr lang="nb-NO" smtClean="0"/>
              <a:t>‹#›</a:t>
            </a:fld>
            <a:endParaRPr lang="nb-NO"/>
          </a:p>
        </p:txBody>
      </p:sp>
    </p:spTree>
    <p:extLst>
      <p:ext uri="{BB962C8B-B14F-4D97-AF65-F5344CB8AC3E}">
        <p14:creationId xmlns:p14="http://schemas.microsoft.com/office/powerpoint/2010/main" val="209157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0A152CD-9C5C-FEE7-9023-D8598147F220}"/>
              </a:ext>
            </a:extLst>
          </p:cNvPr>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a:extLst>
              <a:ext uri="{FF2B5EF4-FFF2-40B4-BE49-F238E27FC236}">
                <a16:creationId xmlns:a16="http://schemas.microsoft.com/office/drawing/2014/main" id="{E5FD9D3E-D772-6201-610B-B2DD6B287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DA62EB34-0E60-585B-24D6-FC907C6AC4BD}"/>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a:extLst>
              <a:ext uri="{FF2B5EF4-FFF2-40B4-BE49-F238E27FC236}">
                <a16:creationId xmlns:a16="http://schemas.microsoft.com/office/drawing/2014/main" id="{7627A2A6-C073-9831-9E38-46AC8829D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433F0C4D-0D1B-61A4-87EB-709AE0D2198D}"/>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a:extLst>
              <a:ext uri="{FF2B5EF4-FFF2-40B4-BE49-F238E27FC236}">
                <a16:creationId xmlns:a16="http://schemas.microsoft.com/office/drawing/2014/main" id="{9DC580E6-762D-EF3D-40EE-518AFB6691BB}"/>
              </a:ext>
            </a:extLst>
          </p:cNvPr>
          <p:cNvSpPr>
            <a:spLocks noGrp="1"/>
          </p:cNvSpPr>
          <p:nvPr>
            <p:ph type="dt" sz="half" idx="10"/>
          </p:nvPr>
        </p:nvSpPr>
        <p:spPr/>
        <p:txBody>
          <a:bodyPr/>
          <a:lstStyle/>
          <a:p>
            <a:fld id="{031D566E-AAD9-4738-AEBB-7603A8A67B47}" type="datetimeFigureOut">
              <a:rPr lang="nb-NO" smtClean="0"/>
              <a:t>21.12.2024</a:t>
            </a:fld>
            <a:endParaRPr lang="nb-NO"/>
          </a:p>
        </p:txBody>
      </p:sp>
      <p:sp>
        <p:nvSpPr>
          <p:cNvPr id="8" name="Plassholder for bunntekst 7">
            <a:extLst>
              <a:ext uri="{FF2B5EF4-FFF2-40B4-BE49-F238E27FC236}">
                <a16:creationId xmlns:a16="http://schemas.microsoft.com/office/drawing/2014/main" id="{E0CD013C-5521-54A0-66DC-843219263571}"/>
              </a:ext>
            </a:extLst>
          </p:cNvPr>
          <p:cNvSpPr>
            <a:spLocks noGrp="1"/>
          </p:cNvSpPr>
          <p:nvPr>
            <p:ph type="ftr" sz="quarter" idx="11"/>
          </p:nvPr>
        </p:nvSpPr>
        <p:spPr/>
        <p:txBody>
          <a:bodyPr/>
          <a:lstStyle/>
          <a:p>
            <a:endParaRPr lang="nb-NO"/>
          </a:p>
        </p:txBody>
      </p:sp>
      <p:sp>
        <p:nvSpPr>
          <p:cNvPr id="9" name="Plassholder for lysbildenummer 8">
            <a:extLst>
              <a:ext uri="{FF2B5EF4-FFF2-40B4-BE49-F238E27FC236}">
                <a16:creationId xmlns:a16="http://schemas.microsoft.com/office/drawing/2014/main" id="{2E97E8D8-EFD7-4673-CFD2-3F9BA95F5932}"/>
              </a:ext>
            </a:extLst>
          </p:cNvPr>
          <p:cNvSpPr>
            <a:spLocks noGrp="1"/>
          </p:cNvSpPr>
          <p:nvPr>
            <p:ph type="sldNum" sz="quarter" idx="12"/>
          </p:nvPr>
        </p:nvSpPr>
        <p:spPr/>
        <p:txBody>
          <a:bodyPr/>
          <a:lstStyle/>
          <a:p>
            <a:fld id="{B4E794DE-D9D9-4063-A9A4-B4C46FE814C7}" type="slidenum">
              <a:rPr lang="nb-NO" smtClean="0"/>
              <a:t>‹#›</a:t>
            </a:fld>
            <a:endParaRPr lang="nb-NO"/>
          </a:p>
        </p:txBody>
      </p:sp>
    </p:spTree>
    <p:extLst>
      <p:ext uri="{BB962C8B-B14F-4D97-AF65-F5344CB8AC3E}">
        <p14:creationId xmlns:p14="http://schemas.microsoft.com/office/powerpoint/2010/main" val="222968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15BDF6D-5CDE-F3CA-6096-1919616B79E7}"/>
              </a:ext>
            </a:extLst>
          </p:cNvPr>
          <p:cNvSpPr>
            <a:spLocks noGrp="1"/>
          </p:cNvSpPr>
          <p:nvPr>
            <p:ph type="title"/>
          </p:nvPr>
        </p:nvSpPr>
        <p:spPr/>
        <p:txBody>
          <a:bodyPr/>
          <a:lstStyle/>
          <a:p>
            <a:r>
              <a:rPr lang="nb-NO"/>
              <a:t>Klikk for å redigere tittelstil</a:t>
            </a:r>
          </a:p>
        </p:txBody>
      </p:sp>
      <p:sp>
        <p:nvSpPr>
          <p:cNvPr id="3" name="Plassholder for dato 2">
            <a:extLst>
              <a:ext uri="{FF2B5EF4-FFF2-40B4-BE49-F238E27FC236}">
                <a16:creationId xmlns:a16="http://schemas.microsoft.com/office/drawing/2014/main" id="{D5D1ED41-B0FA-A271-B3A4-BE94C6BB156F}"/>
              </a:ext>
            </a:extLst>
          </p:cNvPr>
          <p:cNvSpPr>
            <a:spLocks noGrp="1"/>
          </p:cNvSpPr>
          <p:nvPr>
            <p:ph type="dt" sz="half" idx="10"/>
          </p:nvPr>
        </p:nvSpPr>
        <p:spPr/>
        <p:txBody>
          <a:bodyPr/>
          <a:lstStyle/>
          <a:p>
            <a:fld id="{031D566E-AAD9-4738-AEBB-7603A8A67B47}" type="datetimeFigureOut">
              <a:rPr lang="nb-NO" smtClean="0"/>
              <a:t>21.12.2024</a:t>
            </a:fld>
            <a:endParaRPr lang="nb-NO"/>
          </a:p>
        </p:txBody>
      </p:sp>
      <p:sp>
        <p:nvSpPr>
          <p:cNvPr id="4" name="Plassholder for bunntekst 3">
            <a:extLst>
              <a:ext uri="{FF2B5EF4-FFF2-40B4-BE49-F238E27FC236}">
                <a16:creationId xmlns:a16="http://schemas.microsoft.com/office/drawing/2014/main" id="{1344F5E7-185D-2226-2D9D-D7657EF33457}"/>
              </a:ext>
            </a:extLst>
          </p:cNvPr>
          <p:cNvSpPr>
            <a:spLocks noGrp="1"/>
          </p:cNvSpPr>
          <p:nvPr>
            <p:ph type="ftr" sz="quarter" idx="11"/>
          </p:nvPr>
        </p:nvSpPr>
        <p:spPr/>
        <p:txBody>
          <a:bodyPr/>
          <a:lstStyle/>
          <a:p>
            <a:endParaRPr lang="nb-NO"/>
          </a:p>
        </p:txBody>
      </p:sp>
      <p:sp>
        <p:nvSpPr>
          <p:cNvPr id="5" name="Plassholder for lysbildenummer 4">
            <a:extLst>
              <a:ext uri="{FF2B5EF4-FFF2-40B4-BE49-F238E27FC236}">
                <a16:creationId xmlns:a16="http://schemas.microsoft.com/office/drawing/2014/main" id="{1A903BCE-9A61-D416-E8BB-B6A338C61F27}"/>
              </a:ext>
            </a:extLst>
          </p:cNvPr>
          <p:cNvSpPr>
            <a:spLocks noGrp="1"/>
          </p:cNvSpPr>
          <p:nvPr>
            <p:ph type="sldNum" sz="quarter" idx="12"/>
          </p:nvPr>
        </p:nvSpPr>
        <p:spPr/>
        <p:txBody>
          <a:bodyPr/>
          <a:lstStyle/>
          <a:p>
            <a:fld id="{B4E794DE-D9D9-4063-A9A4-B4C46FE814C7}" type="slidenum">
              <a:rPr lang="nb-NO" smtClean="0"/>
              <a:t>‹#›</a:t>
            </a:fld>
            <a:endParaRPr lang="nb-NO"/>
          </a:p>
        </p:txBody>
      </p:sp>
    </p:spTree>
    <p:extLst>
      <p:ext uri="{BB962C8B-B14F-4D97-AF65-F5344CB8AC3E}">
        <p14:creationId xmlns:p14="http://schemas.microsoft.com/office/powerpoint/2010/main" val="80590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175BE347-E5EA-FE9C-374D-142928E9AD57}"/>
              </a:ext>
            </a:extLst>
          </p:cNvPr>
          <p:cNvSpPr>
            <a:spLocks noGrp="1"/>
          </p:cNvSpPr>
          <p:nvPr>
            <p:ph type="dt" sz="half" idx="10"/>
          </p:nvPr>
        </p:nvSpPr>
        <p:spPr/>
        <p:txBody>
          <a:bodyPr/>
          <a:lstStyle/>
          <a:p>
            <a:fld id="{031D566E-AAD9-4738-AEBB-7603A8A67B47}" type="datetimeFigureOut">
              <a:rPr lang="nb-NO" smtClean="0"/>
              <a:t>21.12.2024</a:t>
            </a:fld>
            <a:endParaRPr lang="nb-NO"/>
          </a:p>
        </p:txBody>
      </p:sp>
      <p:sp>
        <p:nvSpPr>
          <p:cNvPr id="3" name="Plassholder for bunntekst 2">
            <a:extLst>
              <a:ext uri="{FF2B5EF4-FFF2-40B4-BE49-F238E27FC236}">
                <a16:creationId xmlns:a16="http://schemas.microsoft.com/office/drawing/2014/main" id="{DFBE1E0B-2B6E-CA74-6E43-532B0A081F62}"/>
              </a:ext>
            </a:extLst>
          </p:cNvPr>
          <p:cNvSpPr>
            <a:spLocks noGrp="1"/>
          </p:cNvSpPr>
          <p:nvPr>
            <p:ph type="ftr" sz="quarter" idx="11"/>
          </p:nvPr>
        </p:nvSpPr>
        <p:spPr/>
        <p:txBody>
          <a:bodyPr/>
          <a:lstStyle/>
          <a:p>
            <a:endParaRPr lang="nb-NO"/>
          </a:p>
        </p:txBody>
      </p:sp>
      <p:sp>
        <p:nvSpPr>
          <p:cNvPr id="4" name="Plassholder for lysbildenummer 3">
            <a:extLst>
              <a:ext uri="{FF2B5EF4-FFF2-40B4-BE49-F238E27FC236}">
                <a16:creationId xmlns:a16="http://schemas.microsoft.com/office/drawing/2014/main" id="{5278BA85-3C9C-FEA7-8A2B-0AA05191D148}"/>
              </a:ext>
            </a:extLst>
          </p:cNvPr>
          <p:cNvSpPr>
            <a:spLocks noGrp="1"/>
          </p:cNvSpPr>
          <p:nvPr>
            <p:ph type="sldNum" sz="quarter" idx="12"/>
          </p:nvPr>
        </p:nvSpPr>
        <p:spPr/>
        <p:txBody>
          <a:bodyPr/>
          <a:lstStyle/>
          <a:p>
            <a:fld id="{B4E794DE-D9D9-4063-A9A4-B4C46FE814C7}" type="slidenum">
              <a:rPr lang="nb-NO" smtClean="0"/>
              <a:t>‹#›</a:t>
            </a:fld>
            <a:endParaRPr lang="nb-NO"/>
          </a:p>
        </p:txBody>
      </p:sp>
    </p:spTree>
    <p:extLst>
      <p:ext uri="{BB962C8B-B14F-4D97-AF65-F5344CB8AC3E}">
        <p14:creationId xmlns:p14="http://schemas.microsoft.com/office/powerpoint/2010/main" val="119834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9E4A7F2-6B5A-6917-02AA-C9D5B8750D83}"/>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a:extLst>
              <a:ext uri="{FF2B5EF4-FFF2-40B4-BE49-F238E27FC236}">
                <a16:creationId xmlns:a16="http://schemas.microsoft.com/office/drawing/2014/main" id="{DC668384-5845-7D14-2395-5C232FC79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a:extLst>
              <a:ext uri="{FF2B5EF4-FFF2-40B4-BE49-F238E27FC236}">
                <a16:creationId xmlns:a16="http://schemas.microsoft.com/office/drawing/2014/main" id="{EE49CB34-F1E5-9235-5D30-14A7C71A0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CF6D361F-5CAE-9BFD-FE6F-4A739BC4E33E}"/>
              </a:ext>
            </a:extLst>
          </p:cNvPr>
          <p:cNvSpPr>
            <a:spLocks noGrp="1"/>
          </p:cNvSpPr>
          <p:nvPr>
            <p:ph type="dt" sz="half" idx="10"/>
          </p:nvPr>
        </p:nvSpPr>
        <p:spPr/>
        <p:txBody>
          <a:bodyPr/>
          <a:lstStyle/>
          <a:p>
            <a:fld id="{031D566E-AAD9-4738-AEBB-7603A8A67B47}" type="datetimeFigureOut">
              <a:rPr lang="nb-NO" smtClean="0"/>
              <a:t>21.12.2024</a:t>
            </a:fld>
            <a:endParaRPr lang="nb-NO"/>
          </a:p>
        </p:txBody>
      </p:sp>
      <p:sp>
        <p:nvSpPr>
          <p:cNvPr id="6" name="Plassholder for bunntekst 5">
            <a:extLst>
              <a:ext uri="{FF2B5EF4-FFF2-40B4-BE49-F238E27FC236}">
                <a16:creationId xmlns:a16="http://schemas.microsoft.com/office/drawing/2014/main" id="{F8298A46-886B-67C1-BD80-7DE96D1BED55}"/>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27B163E2-2FD8-6D75-8830-7503351F3529}"/>
              </a:ext>
            </a:extLst>
          </p:cNvPr>
          <p:cNvSpPr>
            <a:spLocks noGrp="1"/>
          </p:cNvSpPr>
          <p:nvPr>
            <p:ph type="sldNum" sz="quarter" idx="12"/>
          </p:nvPr>
        </p:nvSpPr>
        <p:spPr/>
        <p:txBody>
          <a:bodyPr/>
          <a:lstStyle/>
          <a:p>
            <a:fld id="{B4E794DE-D9D9-4063-A9A4-B4C46FE814C7}" type="slidenum">
              <a:rPr lang="nb-NO" smtClean="0"/>
              <a:t>‹#›</a:t>
            </a:fld>
            <a:endParaRPr lang="nb-NO"/>
          </a:p>
        </p:txBody>
      </p:sp>
    </p:spTree>
    <p:extLst>
      <p:ext uri="{BB962C8B-B14F-4D97-AF65-F5344CB8AC3E}">
        <p14:creationId xmlns:p14="http://schemas.microsoft.com/office/powerpoint/2010/main" val="2622358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F8933BB-F8F9-242C-45E1-A4DEE314BADF}"/>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a:extLst>
              <a:ext uri="{FF2B5EF4-FFF2-40B4-BE49-F238E27FC236}">
                <a16:creationId xmlns:a16="http://schemas.microsoft.com/office/drawing/2014/main" id="{9DBCFD78-32D3-A3F6-7908-93E75E2F1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a:extLst>
              <a:ext uri="{FF2B5EF4-FFF2-40B4-BE49-F238E27FC236}">
                <a16:creationId xmlns:a16="http://schemas.microsoft.com/office/drawing/2014/main" id="{1E90A7BD-595C-0C36-6230-85B798B77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98B2BF6C-D411-3D73-0444-2057D3E9CC79}"/>
              </a:ext>
            </a:extLst>
          </p:cNvPr>
          <p:cNvSpPr>
            <a:spLocks noGrp="1"/>
          </p:cNvSpPr>
          <p:nvPr>
            <p:ph type="dt" sz="half" idx="10"/>
          </p:nvPr>
        </p:nvSpPr>
        <p:spPr/>
        <p:txBody>
          <a:bodyPr/>
          <a:lstStyle/>
          <a:p>
            <a:fld id="{031D566E-AAD9-4738-AEBB-7603A8A67B47}" type="datetimeFigureOut">
              <a:rPr lang="nb-NO" smtClean="0"/>
              <a:t>21.12.2024</a:t>
            </a:fld>
            <a:endParaRPr lang="nb-NO"/>
          </a:p>
        </p:txBody>
      </p:sp>
      <p:sp>
        <p:nvSpPr>
          <p:cNvPr id="6" name="Plassholder for bunntekst 5">
            <a:extLst>
              <a:ext uri="{FF2B5EF4-FFF2-40B4-BE49-F238E27FC236}">
                <a16:creationId xmlns:a16="http://schemas.microsoft.com/office/drawing/2014/main" id="{0FFBE644-DC5D-84D0-A59B-8F2792749327}"/>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625EEFBF-8863-E2EA-D245-81F540C7D10A}"/>
              </a:ext>
            </a:extLst>
          </p:cNvPr>
          <p:cNvSpPr>
            <a:spLocks noGrp="1"/>
          </p:cNvSpPr>
          <p:nvPr>
            <p:ph type="sldNum" sz="quarter" idx="12"/>
          </p:nvPr>
        </p:nvSpPr>
        <p:spPr/>
        <p:txBody>
          <a:bodyPr/>
          <a:lstStyle/>
          <a:p>
            <a:fld id="{B4E794DE-D9D9-4063-A9A4-B4C46FE814C7}" type="slidenum">
              <a:rPr lang="nb-NO" smtClean="0"/>
              <a:t>‹#›</a:t>
            </a:fld>
            <a:endParaRPr lang="nb-NO"/>
          </a:p>
        </p:txBody>
      </p:sp>
    </p:spTree>
    <p:extLst>
      <p:ext uri="{BB962C8B-B14F-4D97-AF65-F5344CB8AC3E}">
        <p14:creationId xmlns:p14="http://schemas.microsoft.com/office/powerpoint/2010/main" val="3759519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D7AA138B-7C39-40C6-1E98-084D259EBE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a:extLst>
              <a:ext uri="{FF2B5EF4-FFF2-40B4-BE49-F238E27FC236}">
                <a16:creationId xmlns:a16="http://schemas.microsoft.com/office/drawing/2014/main" id="{4EF7FA82-C279-E6D2-AE23-57A931C44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4DEC7C63-57FE-2979-246E-91E9319044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1D566E-AAD9-4738-AEBB-7603A8A67B47}" type="datetimeFigureOut">
              <a:rPr lang="nb-NO" smtClean="0"/>
              <a:t>21.12.2024</a:t>
            </a:fld>
            <a:endParaRPr lang="nb-NO"/>
          </a:p>
        </p:txBody>
      </p:sp>
      <p:sp>
        <p:nvSpPr>
          <p:cNvPr id="5" name="Plassholder for bunntekst 4">
            <a:extLst>
              <a:ext uri="{FF2B5EF4-FFF2-40B4-BE49-F238E27FC236}">
                <a16:creationId xmlns:a16="http://schemas.microsoft.com/office/drawing/2014/main" id="{0DBBE758-FDA6-1D8A-BCE9-860D54FA56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Plassholder for lysbildenummer 5">
            <a:extLst>
              <a:ext uri="{FF2B5EF4-FFF2-40B4-BE49-F238E27FC236}">
                <a16:creationId xmlns:a16="http://schemas.microsoft.com/office/drawing/2014/main" id="{2FC0864A-4FEF-6FF3-44E0-EFE83E306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E794DE-D9D9-4063-A9A4-B4C46FE814C7}" type="slidenum">
              <a:rPr lang="nb-NO" smtClean="0"/>
              <a:t>‹#›</a:t>
            </a:fld>
            <a:endParaRPr lang="nb-NO"/>
          </a:p>
        </p:txBody>
      </p:sp>
      <p:sp>
        <p:nvSpPr>
          <p:cNvPr id="7" name="MSIPCMContentMarking" descr="{&quot;HashCode&quot;:-1187035002,&quot;Placement&quot;:&quot;Footer&quot;,&quot;Top&quot;:516.65155,&quot;Left&quot;:0.0,&quot;SlideWidth&quot;:960,&quot;SlideHeight&quot;:540}">
            <a:extLst>
              <a:ext uri="{FF2B5EF4-FFF2-40B4-BE49-F238E27FC236}">
                <a16:creationId xmlns:a16="http://schemas.microsoft.com/office/drawing/2014/main" id="{CCED5CCA-DC33-394D-AA77-6DA4EE12E0B5}"/>
              </a:ext>
            </a:extLst>
          </p:cNvPr>
          <p:cNvSpPr txBox="1"/>
          <p:nvPr userDrawn="1"/>
        </p:nvSpPr>
        <p:spPr>
          <a:xfrm>
            <a:off x="0" y="6561475"/>
            <a:ext cx="2060411" cy="296525"/>
          </a:xfrm>
          <a:prstGeom prst="rect">
            <a:avLst/>
          </a:prstGeom>
          <a:noFill/>
        </p:spPr>
        <p:txBody>
          <a:bodyPr vert="horz" wrap="square" lIns="0" tIns="0" rIns="0" bIns="0" rtlCol="0" anchor="ctr" anchorCtr="1">
            <a:spAutoFit/>
          </a:bodyPr>
          <a:lstStyle/>
          <a:p>
            <a:pPr algn="l">
              <a:spcBef>
                <a:spcPts val="0"/>
              </a:spcBef>
              <a:spcAft>
                <a:spcPts val="0"/>
              </a:spcAft>
            </a:pPr>
            <a:r>
              <a:rPr lang="pt-BR" sz="1200">
                <a:solidFill>
                  <a:srgbClr val="008A00"/>
                </a:solidFill>
                <a:latin typeface="Calibri" panose="020F0502020204030204" pitchFamily="34" charset="0"/>
              </a:rPr>
              <a:t>I N T E R N - A L L I A N S E N</a:t>
            </a:r>
            <a:endParaRPr lang="nb-NO" sz="1200">
              <a:solidFill>
                <a:srgbClr val="008A00"/>
              </a:solidFill>
              <a:latin typeface="Calibri" panose="020F0502020204030204" pitchFamily="34" charset="0"/>
            </a:endParaRPr>
          </a:p>
        </p:txBody>
      </p:sp>
      <p:sp>
        <p:nvSpPr>
          <p:cNvPr id="8" name="MSIPCMContentMarking" descr="{&quot;HashCode&quot;:-1209752714,&quot;Placement&quot;:&quot;Header&quot;,&quot;Top&quot;:0.0,&quot;Left&quot;:797.762939,&quot;SlideWidth&quot;:960,&quot;SlideHeight&quot;:540}">
            <a:extLst>
              <a:ext uri="{FF2B5EF4-FFF2-40B4-BE49-F238E27FC236}">
                <a16:creationId xmlns:a16="http://schemas.microsoft.com/office/drawing/2014/main" id="{908D1A67-3417-3434-41E0-EC724DD83D7F}"/>
              </a:ext>
            </a:extLst>
          </p:cNvPr>
          <p:cNvSpPr txBox="1"/>
          <p:nvPr userDrawn="1"/>
        </p:nvSpPr>
        <p:spPr>
          <a:xfrm>
            <a:off x="10131589" y="0"/>
            <a:ext cx="2060411" cy="296525"/>
          </a:xfrm>
          <a:prstGeom prst="rect">
            <a:avLst/>
          </a:prstGeom>
          <a:noFill/>
        </p:spPr>
        <p:txBody>
          <a:bodyPr vert="horz" wrap="square" lIns="0" tIns="0" rIns="0" bIns="0" rtlCol="0" anchor="ctr" anchorCtr="1">
            <a:spAutoFit/>
          </a:bodyPr>
          <a:lstStyle/>
          <a:p>
            <a:pPr algn="r">
              <a:spcBef>
                <a:spcPts val="0"/>
              </a:spcBef>
              <a:spcAft>
                <a:spcPts val="0"/>
              </a:spcAft>
            </a:pPr>
            <a:r>
              <a:rPr lang="pt-BR" sz="1200">
                <a:solidFill>
                  <a:srgbClr val="008A00"/>
                </a:solidFill>
                <a:latin typeface="Calibri" panose="020F0502020204030204" pitchFamily="34" charset="0"/>
              </a:rPr>
              <a:t>I N T E R N - A L L I A N S E N</a:t>
            </a:r>
            <a:endParaRPr lang="nb-NO" sz="1200">
              <a:solidFill>
                <a:srgbClr val="008A00"/>
              </a:solidFill>
              <a:latin typeface="Calibri" panose="020F0502020204030204" pitchFamily="34" charset="0"/>
            </a:endParaRPr>
          </a:p>
        </p:txBody>
      </p:sp>
    </p:spTree>
    <p:extLst>
      <p:ext uri="{BB962C8B-B14F-4D97-AF65-F5344CB8AC3E}">
        <p14:creationId xmlns:p14="http://schemas.microsoft.com/office/powerpoint/2010/main" val="1442162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15"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5" name="TekstSylinder 4">
            <a:extLst>
              <a:ext uri="{FF2B5EF4-FFF2-40B4-BE49-F238E27FC236}">
                <a16:creationId xmlns:a16="http://schemas.microsoft.com/office/drawing/2014/main" id="{25934708-E987-9070-7CC5-F20270B75FF9}"/>
              </a:ext>
            </a:extLst>
          </p:cNvPr>
          <p:cNvSpPr txBox="1"/>
          <p:nvPr/>
        </p:nvSpPr>
        <p:spPr>
          <a:xfrm>
            <a:off x="789708" y="841664"/>
            <a:ext cx="4874661" cy="51568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600" kern="1200" dirty="0">
                <a:solidFill>
                  <a:schemeClr val="bg1"/>
                </a:solidFill>
                <a:latin typeface="+mj-lt"/>
                <a:ea typeface="+mj-ea"/>
                <a:cs typeface="+mj-cs"/>
              </a:rPr>
              <a:t>Oracle AVDF</a:t>
            </a:r>
          </a:p>
        </p:txBody>
      </p:sp>
      <p:sp>
        <p:nvSpPr>
          <p:cNvPr id="7" name="TekstSylinder 6">
            <a:extLst>
              <a:ext uri="{FF2B5EF4-FFF2-40B4-BE49-F238E27FC236}">
                <a16:creationId xmlns:a16="http://schemas.microsoft.com/office/drawing/2014/main" id="{19379DB7-7A6A-33E7-1335-EC58DA096D8C}"/>
              </a:ext>
            </a:extLst>
          </p:cNvPr>
          <p:cNvSpPr txBox="1"/>
          <p:nvPr/>
        </p:nvSpPr>
        <p:spPr>
          <a:xfrm>
            <a:off x="6218159" y="160522"/>
            <a:ext cx="5476810" cy="5156800"/>
          </a:xfrm>
          <a:prstGeom prst="rect">
            <a:avLst/>
          </a:prstGeom>
        </p:spPr>
        <p:txBody>
          <a:bodyPr vert="horz" lIns="91440" tIns="45720" rIns="91440" bIns="45720" rtlCol="0" anchor="ctr">
            <a:normAutofit/>
          </a:bodyPr>
          <a:lstStyle/>
          <a:p>
            <a:pPr marL="571500" indent="-571500">
              <a:lnSpc>
                <a:spcPct val="90000"/>
              </a:lnSpc>
              <a:spcBef>
                <a:spcPct val="0"/>
              </a:spcBef>
              <a:spcAft>
                <a:spcPts val="600"/>
              </a:spcAft>
              <a:buFont typeface="Arial" panose="020B0604020202020204" pitchFamily="34" charset="0"/>
              <a:buChar char="•"/>
            </a:pPr>
            <a:r>
              <a:rPr lang="en-US" sz="4400" kern="1200" dirty="0">
                <a:latin typeface="+mj-lt"/>
                <a:ea typeface="+mj-ea"/>
                <a:cs typeface="+mj-cs"/>
              </a:rPr>
              <a:t>Introduction</a:t>
            </a:r>
          </a:p>
          <a:p>
            <a:pPr marL="571500" indent="-571500">
              <a:lnSpc>
                <a:spcPct val="90000"/>
              </a:lnSpc>
              <a:spcBef>
                <a:spcPct val="0"/>
              </a:spcBef>
              <a:spcAft>
                <a:spcPts val="600"/>
              </a:spcAft>
              <a:buFont typeface="Arial" panose="020B0604020202020204" pitchFamily="34" charset="0"/>
              <a:buChar char="•"/>
            </a:pPr>
            <a:r>
              <a:rPr lang="en-US" sz="4400" kern="1200" dirty="0">
                <a:latin typeface="+mj-lt"/>
                <a:ea typeface="+mj-ea"/>
                <a:cs typeface="+mj-cs"/>
              </a:rPr>
              <a:t>Architecture</a:t>
            </a:r>
          </a:p>
          <a:p>
            <a:pPr marL="571500" indent="-571500">
              <a:lnSpc>
                <a:spcPct val="90000"/>
              </a:lnSpc>
              <a:spcBef>
                <a:spcPct val="0"/>
              </a:spcBef>
              <a:spcAft>
                <a:spcPts val="600"/>
              </a:spcAft>
              <a:buFont typeface="Arial" panose="020B0604020202020204" pitchFamily="34" charset="0"/>
              <a:buChar char="•"/>
            </a:pPr>
            <a:r>
              <a:rPr lang="en-US" sz="4400" dirty="0">
                <a:latin typeface="+mj-lt"/>
                <a:ea typeface="+mj-ea"/>
                <a:cs typeface="+mj-cs"/>
              </a:rPr>
              <a:t>Why AVDF</a:t>
            </a:r>
          </a:p>
          <a:p>
            <a:pPr marL="571500" indent="-571500">
              <a:lnSpc>
                <a:spcPct val="90000"/>
              </a:lnSpc>
              <a:spcBef>
                <a:spcPct val="0"/>
              </a:spcBef>
              <a:spcAft>
                <a:spcPts val="600"/>
              </a:spcAft>
              <a:buFont typeface="Arial" panose="020B0604020202020204" pitchFamily="34" charset="0"/>
              <a:buChar char="•"/>
            </a:pPr>
            <a:r>
              <a:rPr lang="en-US" sz="4400" dirty="0">
                <a:latin typeface="+mj-lt"/>
                <a:ea typeface="+mj-ea"/>
                <a:cs typeface="+mj-cs"/>
              </a:rPr>
              <a:t>Use Case</a:t>
            </a:r>
          </a:p>
          <a:p>
            <a:pPr marL="571500" indent="-571500">
              <a:lnSpc>
                <a:spcPct val="90000"/>
              </a:lnSpc>
              <a:spcBef>
                <a:spcPct val="0"/>
              </a:spcBef>
              <a:spcAft>
                <a:spcPts val="600"/>
              </a:spcAft>
              <a:buFont typeface="Arial" panose="020B0604020202020204" pitchFamily="34" charset="0"/>
              <a:buChar char="•"/>
            </a:pPr>
            <a:r>
              <a:rPr lang="en-US" sz="4400" kern="1200" dirty="0">
                <a:latin typeface="+mj-lt"/>
                <a:ea typeface="+mj-ea"/>
                <a:cs typeface="+mj-cs"/>
              </a:rPr>
              <a:t>Resources</a:t>
            </a:r>
          </a:p>
        </p:txBody>
      </p:sp>
    </p:spTree>
    <p:extLst>
      <p:ext uri="{BB962C8B-B14F-4D97-AF65-F5344CB8AC3E}">
        <p14:creationId xmlns:p14="http://schemas.microsoft.com/office/powerpoint/2010/main" val="4079492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C454983E-2EA5-3630-50D9-5CE2CE8D1FC7}"/>
              </a:ext>
            </a:extLst>
          </p:cNvPr>
          <p:cNvSpPr>
            <a:spLocks noGrp="1"/>
          </p:cNvSpPr>
          <p:nvPr>
            <p:ph idx="1"/>
          </p:nvPr>
        </p:nvSpPr>
        <p:spPr>
          <a:xfrm>
            <a:off x="1062124" y="1363206"/>
            <a:ext cx="10010883" cy="4873625"/>
          </a:xfrm>
        </p:spPr>
        <p:txBody>
          <a:bodyPr>
            <a:normAutofit fontScale="92500" lnSpcReduction="10000"/>
          </a:bodyPr>
          <a:lstStyle/>
          <a:p>
            <a:r>
              <a:rPr lang="en-US" dirty="0"/>
              <a:t>Oracle Audit Vault and Database Firewall (AVDF) is a comprehensive, enterprise-level security solution designed to help organizations secure their databases and meet regulatory compliance requirements. It achieves this by collecting, consolidating, analyzing, and storing audit logs from a variety of sources such as databases, operating systems, and directories.</a:t>
            </a:r>
          </a:p>
          <a:p>
            <a:r>
              <a:rPr lang="en-US" dirty="0"/>
              <a:t>AVDF also provides a </a:t>
            </a:r>
            <a:r>
              <a:rPr lang="en-US" b="1" dirty="0"/>
              <a:t>Database Firewall</a:t>
            </a:r>
            <a:r>
              <a:rPr lang="en-US" dirty="0"/>
              <a:t> that monitors and controls SQL traffic in real time, preventing unauthorized access or malicious activities before they reach the database. It is specifically built to address the dual challenges of data security and compliance.</a:t>
            </a:r>
          </a:p>
        </p:txBody>
      </p:sp>
      <p:sp>
        <p:nvSpPr>
          <p:cNvPr id="4" name="Plassholder for tekst 3">
            <a:extLst>
              <a:ext uri="{FF2B5EF4-FFF2-40B4-BE49-F238E27FC236}">
                <a16:creationId xmlns:a16="http://schemas.microsoft.com/office/drawing/2014/main" id="{A165A615-4235-664E-8539-48C011C34D65}"/>
              </a:ext>
            </a:extLst>
          </p:cNvPr>
          <p:cNvSpPr>
            <a:spLocks noGrp="1"/>
          </p:cNvSpPr>
          <p:nvPr>
            <p:ph type="body" sz="half" idx="2"/>
          </p:nvPr>
        </p:nvSpPr>
        <p:spPr>
          <a:xfrm>
            <a:off x="836612" y="237996"/>
            <a:ext cx="3932237" cy="914400"/>
          </a:xfrm>
        </p:spPr>
        <p:txBody>
          <a:bodyPr>
            <a:normAutofit/>
          </a:bodyPr>
          <a:lstStyle/>
          <a:p>
            <a:r>
              <a:rPr lang="nb-NO" sz="5400" dirty="0" err="1"/>
              <a:t>Introduction</a:t>
            </a:r>
            <a:endParaRPr lang="nb-NO" sz="5400" dirty="0"/>
          </a:p>
        </p:txBody>
      </p:sp>
    </p:spTree>
    <p:extLst>
      <p:ext uri="{BB962C8B-B14F-4D97-AF65-F5344CB8AC3E}">
        <p14:creationId xmlns:p14="http://schemas.microsoft.com/office/powerpoint/2010/main" val="271617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6BE69-D89F-3107-3FB0-32AB87419F8F}"/>
            </a:ext>
          </a:extLst>
        </p:cNvPr>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A0DFC891-A719-77F6-2A09-5EB53157680A}"/>
              </a:ext>
            </a:extLst>
          </p:cNvPr>
          <p:cNvSpPr>
            <a:spLocks noGrp="1"/>
          </p:cNvSpPr>
          <p:nvPr>
            <p:ph idx="1"/>
          </p:nvPr>
        </p:nvSpPr>
        <p:spPr>
          <a:xfrm>
            <a:off x="611187" y="1302708"/>
            <a:ext cx="11138227" cy="4985358"/>
          </a:xfrm>
        </p:spPr>
        <p:txBody>
          <a:bodyPr>
            <a:normAutofit fontScale="70000" lnSpcReduction="20000"/>
          </a:bodyPr>
          <a:lstStyle/>
          <a:p>
            <a:pPr marL="0" indent="0">
              <a:buNone/>
            </a:pPr>
            <a:r>
              <a:rPr lang="en-US" dirty="0"/>
              <a:t>The Audit Vault Server is the central repository and management console for AVDF. It performs the following roles:</a:t>
            </a:r>
          </a:p>
          <a:p>
            <a:pPr marL="0" indent="0">
              <a:buNone/>
            </a:pPr>
            <a:r>
              <a:rPr lang="en-US" b="1" dirty="0"/>
              <a:t>Audit Data Collection</a:t>
            </a:r>
          </a:p>
          <a:p>
            <a:pPr>
              <a:buFont typeface="Arial" panose="020B0604020202020204" pitchFamily="34" charset="0"/>
              <a:buChar char="•"/>
            </a:pPr>
            <a:r>
              <a:rPr lang="en-US" dirty="0"/>
              <a:t>Collects audit data from various sources (e.g., Oracle Database, SQL Server, MySQL, and more).</a:t>
            </a:r>
          </a:p>
          <a:p>
            <a:pPr>
              <a:buFont typeface="Arial" panose="020B0604020202020204" pitchFamily="34" charset="0"/>
              <a:buChar char="•"/>
            </a:pPr>
            <a:r>
              <a:rPr lang="en-US" dirty="0"/>
              <a:t>Uses secure communication channels to retrieve audit data via agents installed on the source systems.</a:t>
            </a:r>
          </a:p>
          <a:p>
            <a:pPr marL="0" indent="0">
              <a:buNone/>
            </a:pPr>
            <a:r>
              <a:rPr lang="en-US" b="1" dirty="0"/>
              <a:t>Data Consolidation and Analysis</a:t>
            </a:r>
          </a:p>
          <a:p>
            <a:pPr>
              <a:buFont typeface="Arial" panose="020B0604020202020204" pitchFamily="34" charset="0"/>
              <a:buChar char="•"/>
            </a:pPr>
            <a:r>
              <a:rPr lang="en-US" dirty="0"/>
              <a:t>Aggregates audit data into a central repository.</a:t>
            </a:r>
          </a:p>
          <a:p>
            <a:pPr>
              <a:buFont typeface="Arial" panose="020B0604020202020204" pitchFamily="34" charset="0"/>
              <a:buChar char="•"/>
            </a:pPr>
            <a:r>
              <a:rPr lang="en-US" dirty="0"/>
              <a:t>Analyzes data for patterns or anomalies to identify potential security incidents.</a:t>
            </a:r>
          </a:p>
          <a:p>
            <a:pPr marL="0" indent="0">
              <a:buNone/>
            </a:pPr>
            <a:r>
              <a:rPr lang="en-US" b="1" dirty="0"/>
              <a:t>Data Retention and Archiving</a:t>
            </a:r>
          </a:p>
          <a:p>
            <a:pPr>
              <a:buFont typeface="Arial" panose="020B0604020202020204" pitchFamily="34" charset="0"/>
              <a:buChar char="•"/>
            </a:pPr>
            <a:r>
              <a:rPr lang="en-US" dirty="0"/>
              <a:t>Ensures long-term storage of audit data for historical analysis and compliance requirements.</a:t>
            </a:r>
          </a:p>
          <a:p>
            <a:pPr>
              <a:buFont typeface="Arial" panose="020B0604020202020204" pitchFamily="34" charset="0"/>
              <a:buChar char="•"/>
            </a:pPr>
            <a:r>
              <a:rPr lang="en-US" dirty="0"/>
              <a:t>Allows administrators to define retention policies.</a:t>
            </a:r>
          </a:p>
        </p:txBody>
      </p:sp>
      <p:sp>
        <p:nvSpPr>
          <p:cNvPr id="4" name="Plassholder for tekst 3">
            <a:extLst>
              <a:ext uri="{FF2B5EF4-FFF2-40B4-BE49-F238E27FC236}">
                <a16:creationId xmlns:a16="http://schemas.microsoft.com/office/drawing/2014/main" id="{107C1F27-6DD3-3410-E350-2FF4BB4CBC97}"/>
              </a:ext>
            </a:extLst>
          </p:cNvPr>
          <p:cNvSpPr>
            <a:spLocks noGrp="1"/>
          </p:cNvSpPr>
          <p:nvPr>
            <p:ph type="body" sz="half" idx="2"/>
          </p:nvPr>
        </p:nvSpPr>
        <p:spPr>
          <a:xfrm>
            <a:off x="836612" y="237996"/>
            <a:ext cx="5802183" cy="914400"/>
          </a:xfrm>
        </p:spPr>
        <p:txBody>
          <a:bodyPr>
            <a:normAutofit/>
          </a:bodyPr>
          <a:lstStyle/>
          <a:p>
            <a:r>
              <a:rPr lang="nb-NO" sz="5400" dirty="0" err="1"/>
              <a:t>Audit</a:t>
            </a:r>
            <a:r>
              <a:rPr lang="nb-NO" sz="5400" dirty="0"/>
              <a:t> </a:t>
            </a:r>
            <a:r>
              <a:rPr lang="nb-NO" sz="5400" dirty="0" err="1"/>
              <a:t>Vault</a:t>
            </a:r>
            <a:r>
              <a:rPr lang="nb-NO" sz="5400" dirty="0"/>
              <a:t> Server</a:t>
            </a:r>
          </a:p>
        </p:txBody>
      </p:sp>
    </p:spTree>
    <p:extLst>
      <p:ext uri="{BB962C8B-B14F-4D97-AF65-F5344CB8AC3E}">
        <p14:creationId xmlns:p14="http://schemas.microsoft.com/office/powerpoint/2010/main" val="409027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D13F5-3896-9071-EB8D-05B06A2EFB35}"/>
            </a:ext>
          </a:extLst>
        </p:cNvPr>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230D406A-A5A6-49A4-0A97-E998F8A2F087}"/>
              </a:ext>
            </a:extLst>
          </p:cNvPr>
          <p:cNvSpPr>
            <a:spLocks noGrp="1"/>
          </p:cNvSpPr>
          <p:nvPr>
            <p:ph idx="1"/>
          </p:nvPr>
        </p:nvSpPr>
        <p:spPr>
          <a:xfrm>
            <a:off x="611187" y="1302708"/>
            <a:ext cx="11138227" cy="4985358"/>
          </a:xfrm>
        </p:spPr>
        <p:txBody>
          <a:bodyPr>
            <a:normAutofit fontScale="77500" lnSpcReduction="20000"/>
          </a:bodyPr>
          <a:lstStyle/>
          <a:p>
            <a:pPr marL="0" indent="0">
              <a:buNone/>
            </a:pPr>
            <a:r>
              <a:rPr lang="en-US" dirty="0"/>
              <a:t>The Database Firewall acts as a protective layer between applications/users and the database. Its primary functions include:</a:t>
            </a:r>
          </a:p>
          <a:p>
            <a:pPr marL="0" indent="0">
              <a:buNone/>
            </a:pPr>
            <a:r>
              <a:rPr lang="en-US" b="1" dirty="0"/>
              <a:t>SQL Traffic Inspection</a:t>
            </a:r>
          </a:p>
          <a:p>
            <a:pPr>
              <a:buFont typeface="Arial" panose="020B0604020202020204" pitchFamily="34" charset="0"/>
              <a:buChar char="•"/>
            </a:pPr>
            <a:r>
              <a:rPr lang="en-US" dirty="0"/>
              <a:t>Monitors all SQL traffic between clients and the database.</a:t>
            </a:r>
          </a:p>
          <a:p>
            <a:pPr>
              <a:buFont typeface="Arial" panose="020B0604020202020204" pitchFamily="34" charset="0"/>
              <a:buChar char="•"/>
            </a:pPr>
            <a:r>
              <a:rPr lang="en-US" dirty="0"/>
              <a:t>Parses SQL statements to understand the context and intent of each query.</a:t>
            </a:r>
          </a:p>
          <a:p>
            <a:pPr marL="0" indent="0">
              <a:buNone/>
            </a:pPr>
            <a:r>
              <a:rPr lang="en-US" b="1" dirty="0"/>
              <a:t>Policy Enforcement</a:t>
            </a:r>
          </a:p>
          <a:p>
            <a:pPr>
              <a:buFont typeface="Arial" panose="020B0604020202020204" pitchFamily="34" charset="0"/>
              <a:buChar char="•"/>
            </a:pPr>
            <a:r>
              <a:rPr lang="en-US" dirty="0"/>
              <a:t>Applies security policies to SQL traffic based on predefined rules:</a:t>
            </a:r>
          </a:p>
          <a:p>
            <a:pPr marL="742950" lvl="1" indent="-285750">
              <a:buFont typeface="Arial" panose="020B0604020202020204" pitchFamily="34" charset="0"/>
              <a:buChar char="•"/>
            </a:pPr>
            <a:r>
              <a:rPr lang="en-US" b="1" dirty="0"/>
              <a:t>Block:</a:t>
            </a:r>
            <a:r>
              <a:rPr lang="en-US" dirty="0"/>
              <a:t> Rejects unauthorized or suspicious SQL queries.</a:t>
            </a:r>
          </a:p>
          <a:p>
            <a:pPr marL="742950" lvl="1" indent="-285750">
              <a:buFont typeface="Arial" panose="020B0604020202020204" pitchFamily="34" charset="0"/>
              <a:buChar char="•"/>
            </a:pPr>
            <a:r>
              <a:rPr lang="en-US" b="1" dirty="0"/>
              <a:t>Alert:</a:t>
            </a:r>
            <a:r>
              <a:rPr lang="en-US" dirty="0"/>
              <a:t> Flags and logs suspicious queries for review.</a:t>
            </a:r>
          </a:p>
          <a:p>
            <a:pPr marL="742950" lvl="1" indent="-285750">
              <a:buFont typeface="Arial" panose="020B0604020202020204" pitchFamily="34" charset="0"/>
              <a:buChar char="•"/>
            </a:pPr>
            <a:r>
              <a:rPr lang="en-US" b="1" dirty="0"/>
              <a:t>Pass:</a:t>
            </a:r>
            <a:r>
              <a:rPr lang="en-US" dirty="0"/>
              <a:t> Allows legitimate traffic to proceed.</a:t>
            </a:r>
          </a:p>
          <a:p>
            <a:pPr marL="0" indent="0">
              <a:buNone/>
            </a:pPr>
            <a:r>
              <a:rPr lang="en-US" b="1" dirty="0"/>
              <a:t>Learning Mode</a:t>
            </a:r>
          </a:p>
          <a:p>
            <a:pPr>
              <a:buFont typeface="Arial" panose="020B0604020202020204" pitchFamily="34" charset="0"/>
              <a:buChar char="•"/>
            </a:pPr>
            <a:r>
              <a:rPr lang="en-US" dirty="0"/>
              <a:t>During the initial setup, the firewall can operate in "learning mode" to analyze and establish a baseline of typical database activity.</a:t>
            </a:r>
          </a:p>
          <a:p>
            <a:pPr>
              <a:buFont typeface="Arial" panose="020B0604020202020204" pitchFamily="34" charset="0"/>
              <a:buChar char="•"/>
            </a:pPr>
            <a:r>
              <a:rPr lang="en-US" dirty="0"/>
              <a:t>Administrators use this baseline to create tailored policies.</a:t>
            </a:r>
          </a:p>
        </p:txBody>
      </p:sp>
      <p:sp>
        <p:nvSpPr>
          <p:cNvPr id="4" name="Plassholder for tekst 3">
            <a:extLst>
              <a:ext uri="{FF2B5EF4-FFF2-40B4-BE49-F238E27FC236}">
                <a16:creationId xmlns:a16="http://schemas.microsoft.com/office/drawing/2014/main" id="{02C272B9-07A3-704A-9AAC-1193539F8E1E}"/>
              </a:ext>
            </a:extLst>
          </p:cNvPr>
          <p:cNvSpPr>
            <a:spLocks noGrp="1"/>
          </p:cNvSpPr>
          <p:nvPr>
            <p:ph type="body" sz="half" idx="2"/>
          </p:nvPr>
        </p:nvSpPr>
        <p:spPr>
          <a:xfrm>
            <a:off x="836612" y="237996"/>
            <a:ext cx="5802183" cy="914400"/>
          </a:xfrm>
        </p:spPr>
        <p:txBody>
          <a:bodyPr>
            <a:normAutofit/>
          </a:bodyPr>
          <a:lstStyle/>
          <a:p>
            <a:r>
              <a:rPr lang="nb-NO" sz="5400" dirty="0"/>
              <a:t>Database </a:t>
            </a:r>
            <a:r>
              <a:rPr lang="nb-NO" sz="5400" dirty="0" err="1"/>
              <a:t>Firewall</a:t>
            </a:r>
            <a:endParaRPr lang="nb-NO" sz="5400" dirty="0"/>
          </a:p>
        </p:txBody>
      </p:sp>
    </p:spTree>
    <p:extLst>
      <p:ext uri="{BB962C8B-B14F-4D97-AF65-F5344CB8AC3E}">
        <p14:creationId xmlns:p14="http://schemas.microsoft.com/office/powerpoint/2010/main" val="399781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D693C-B98D-8B37-F7BA-B553354960DB}"/>
            </a:ext>
          </a:extLst>
        </p:cNvPr>
        <p:cNvGrpSpPr/>
        <p:nvPr/>
      </p:nvGrpSpPr>
      <p:grpSpPr>
        <a:xfrm>
          <a:off x="0" y="0"/>
          <a:ext cx="0" cy="0"/>
          <a:chOff x="0" y="0"/>
          <a:chExt cx="0" cy="0"/>
        </a:xfrm>
      </p:grpSpPr>
      <p:pic>
        <p:nvPicPr>
          <p:cNvPr id="5" name="Plassholder for innhold 4">
            <a:extLst>
              <a:ext uri="{FF2B5EF4-FFF2-40B4-BE49-F238E27FC236}">
                <a16:creationId xmlns:a16="http://schemas.microsoft.com/office/drawing/2014/main" id="{C0F94A0B-0229-D80C-1A77-766882E04D50}"/>
              </a:ext>
            </a:extLst>
          </p:cNvPr>
          <p:cNvPicPr>
            <a:picLocks noGrp="1" noChangeAspect="1"/>
          </p:cNvPicPr>
          <p:nvPr>
            <p:ph idx="1"/>
          </p:nvPr>
        </p:nvPicPr>
        <p:blipFill>
          <a:blip r:embed="rId2"/>
          <a:stretch>
            <a:fillRect/>
          </a:stretch>
        </p:blipFill>
        <p:spPr>
          <a:xfrm>
            <a:off x="471802" y="1465546"/>
            <a:ext cx="10601012" cy="4423568"/>
          </a:xfrm>
        </p:spPr>
      </p:pic>
      <p:sp>
        <p:nvSpPr>
          <p:cNvPr id="4" name="Plassholder for tekst 3">
            <a:extLst>
              <a:ext uri="{FF2B5EF4-FFF2-40B4-BE49-F238E27FC236}">
                <a16:creationId xmlns:a16="http://schemas.microsoft.com/office/drawing/2014/main" id="{CD542C73-3598-3980-6D1F-3561F99C6D67}"/>
              </a:ext>
            </a:extLst>
          </p:cNvPr>
          <p:cNvSpPr>
            <a:spLocks noGrp="1"/>
          </p:cNvSpPr>
          <p:nvPr>
            <p:ph type="body" sz="half" idx="2"/>
          </p:nvPr>
        </p:nvSpPr>
        <p:spPr>
          <a:xfrm>
            <a:off x="836612" y="237996"/>
            <a:ext cx="3932237" cy="914400"/>
          </a:xfrm>
        </p:spPr>
        <p:txBody>
          <a:bodyPr>
            <a:normAutofit/>
          </a:bodyPr>
          <a:lstStyle/>
          <a:p>
            <a:r>
              <a:rPr lang="nb-NO" sz="5400" dirty="0"/>
              <a:t>Architecture</a:t>
            </a:r>
          </a:p>
        </p:txBody>
      </p:sp>
    </p:spTree>
    <p:extLst>
      <p:ext uri="{BB962C8B-B14F-4D97-AF65-F5344CB8AC3E}">
        <p14:creationId xmlns:p14="http://schemas.microsoft.com/office/powerpoint/2010/main" val="8677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85212-7643-21A9-EC0F-0D28DCCE88FA}"/>
            </a:ext>
          </a:extLst>
        </p:cNvPr>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24E63B55-64BA-2B3A-E390-3CB394BC411C}"/>
              </a:ext>
            </a:extLst>
          </p:cNvPr>
          <p:cNvSpPr>
            <a:spLocks noGrp="1"/>
          </p:cNvSpPr>
          <p:nvPr>
            <p:ph idx="1"/>
          </p:nvPr>
        </p:nvSpPr>
        <p:spPr>
          <a:xfrm>
            <a:off x="611187" y="2277607"/>
            <a:ext cx="4787531" cy="3133638"/>
          </a:xfrm>
        </p:spPr>
        <p:txBody>
          <a:bodyPr>
            <a:normAutofit/>
          </a:bodyPr>
          <a:lstStyle/>
          <a:p>
            <a:r>
              <a:rPr lang="nb-NO" sz="2000" dirty="0" err="1"/>
              <a:t>Centralized</a:t>
            </a:r>
            <a:r>
              <a:rPr lang="nb-NO" sz="2000" dirty="0"/>
              <a:t> </a:t>
            </a:r>
            <a:r>
              <a:rPr lang="nb-NO" sz="2000" dirty="0" err="1"/>
              <a:t>Audit</a:t>
            </a:r>
            <a:r>
              <a:rPr lang="nb-NO" sz="2000" dirty="0"/>
              <a:t> Data Collection</a:t>
            </a:r>
          </a:p>
          <a:p>
            <a:r>
              <a:rPr lang="nb-NO" sz="2000" dirty="0"/>
              <a:t>Real-time </a:t>
            </a:r>
            <a:r>
              <a:rPr lang="nb-NO" sz="2000" dirty="0" err="1"/>
              <a:t>Monitoring</a:t>
            </a:r>
            <a:endParaRPr lang="nb-NO" sz="2000" dirty="0"/>
          </a:p>
          <a:p>
            <a:r>
              <a:rPr lang="nb-NO" sz="2000" dirty="0"/>
              <a:t>Advanced Reporting and Analytics</a:t>
            </a:r>
          </a:p>
          <a:p>
            <a:r>
              <a:rPr lang="nb-NO" sz="2000" dirty="0"/>
              <a:t>SQL </a:t>
            </a:r>
            <a:r>
              <a:rPr lang="nb-NO" sz="2000" dirty="0" err="1"/>
              <a:t>Traffic</a:t>
            </a:r>
            <a:r>
              <a:rPr lang="nb-NO" sz="2000" dirty="0"/>
              <a:t> Control</a:t>
            </a:r>
          </a:p>
          <a:p>
            <a:r>
              <a:rPr lang="nb-NO" sz="2000" dirty="0"/>
              <a:t>Integration </a:t>
            </a:r>
            <a:r>
              <a:rPr lang="nb-NO" sz="2000" dirty="0" err="1"/>
              <a:t>with</a:t>
            </a:r>
            <a:r>
              <a:rPr lang="nb-NO" sz="2000" dirty="0"/>
              <a:t> SIEM</a:t>
            </a:r>
          </a:p>
          <a:p>
            <a:endParaRPr lang="en-US" dirty="0"/>
          </a:p>
        </p:txBody>
      </p:sp>
      <p:sp>
        <p:nvSpPr>
          <p:cNvPr id="4" name="Plassholder for tekst 3">
            <a:extLst>
              <a:ext uri="{FF2B5EF4-FFF2-40B4-BE49-F238E27FC236}">
                <a16:creationId xmlns:a16="http://schemas.microsoft.com/office/drawing/2014/main" id="{434ABBDF-128A-81D5-B42E-1A58C3A7E74B}"/>
              </a:ext>
            </a:extLst>
          </p:cNvPr>
          <p:cNvSpPr>
            <a:spLocks noGrp="1"/>
          </p:cNvSpPr>
          <p:nvPr>
            <p:ph type="body" sz="half" idx="2"/>
          </p:nvPr>
        </p:nvSpPr>
        <p:spPr>
          <a:xfrm>
            <a:off x="836612" y="237996"/>
            <a:ext cx="3932237" cy="914400"/>
          </a:xfrm>
        </p:spPr>
        <p:txBody>
          <a:bodyPr>
            <a:normAutofit/>
          </a:bodyPr>
          <a:lstStyle/>
          <a:p>
            <a:r>
              <a:rPr lang="nb-NO" sz="5400" dirty="0" err="1"/>
              <a:t>Why</a:t>
            </a:r>
            <a:r>
              <a:rPr lang="nb-NO" sz="5400" dirty="0"/>
              <a:t> AVDF</a:t>
            </a:r>
          </a:p>
        </p:txBody>
      </p:sp>
      <p:sp>
        <p:nvSpPr>
          <p:cNvPr id="2" name="TekstSylinder 1">
            <a:extLst>
              <a:ext uri="{FF2B5EF4-FFF2-40B4-BE49-F238E27FC236}">
                <a16:creationId xmlns:a16="http://schemas.microsoft.com/office/drawing/2014/main" id="{6018B4FD-A77D-048A-4B55-177400EFFB3E}"/>
              </a:ext>
            </a:extLst>
          </p:cNvPr>
          <p:cNvSpPr txBox="1"/>
          <p:nvPr/>
        </p:nvSpPr>
        <p:spPr>
          <a:xfrm>
            <a:off x="576197" y="1565753"/>
            <a:ext cx="4835047" cy="707886"/>
          </a:xfrm>
          <a:prstGeom prst="rect">
            <a:avLst/>
          </a:prstGeom>
          <a:noFill/>
        </p:spPr>
        <p:txBody>
          <a:bodyPr wrap="square" rtlCol="0">
            <a:spAutoFit/>
          </a:bodyPr>
          <a:lstStyle/>
          <a:p>
            <a:r>
              <a:rPr lang="nb-NO" sz="4000" dirty="0"/>
              <a:t>Key </a:t>
            </a:r>
            <a:r>
              <a:rPr lang="nb-NO" sz="4000" dirty="0" err="1"/>
              <a:t>Features</a:t>
            </a:r>
            <a:endParaRPr lang="nb-NO" sz="4000" dirty="0"/>
          </a:p>
        </p:txBody>
      </p:sp>
      <p:sp>
        <p:nvSpPr>
          <p:cNvPr id="5" name="TekstSylinder 4">
            <a:extLst>
              <a:ext uri="{FF2B5EF4-FFF2-40B4-BE49-F238E27FC236}">
                <a16:creationId xmlns:a16="http://schemas.microsoft.com/office/drawing/2014/main" id="{8C9DFF73-96C9-FF25-0107-941D01297596}"/>
              </a:ext>
            </a:extLst>
          </p:cNvPr>
          <p:cNvSpPr txBox="1"/>
          <p:nvPr/>
        </p:nvSpPr>
        <p:spPr>
          <a:xfrm>
            <a:off x="5608093" y="1478071"/>
            <a:ext cx="7245699" cy="1323439"/>
          </a:xfrm>
          <a:prstGeom prst="rect">
            <a:avLst/>
          </a:prstGeom>
          <a:noFill/>
        </p:spPr>
        <p:txBody>
          <a:bodyPr wrap="square" rtlCol="0">
            <a:spAutoFit/>
          </a:bodyPr>
          <a:lstStyle/>
          <a:p>
            <a:r>
              <a:rPr lang="fr-FR" sz="4000" dirty="0"/>
              <a:t>Oracle Audit Vault </a:t>
            </a:r>
            <a:r>
              <a:rPr lang="fr-FR" sz="4000" dirty="0" err="1"/>
              <a:t>Improves</a:t>
            </a:r>
            <a:r>
              <a:rPr lang="fr-FR" sz="4000" dirty="0"/>
              <a:t> </a:t>
            </a:r>
            <a:r>
              <a:rPr lang="fr-FR" sz="4000" dirty="0" err="1"/>
              <a:t>Database</a:t>
            </a:r>
            <a:r>
              <a:rPr lang="fr-FR" sz="4000" dirty="0"/>
              <a:t> Performance</a:t>
            </a:r>
            <a:endParaRPr lang="nb-NO" sz="4000" dirty="0"/>
          </a:p>
        </p:txBody>
      </p:sp>
      <p:sp>
        <p:nvSpPr>
          <p:cNvPr id="6" name="Plassholder for innhold 2">
            <a:extLst>
              <a:ext uri="{FF2B5EF4-FFF2-40B4-BE49-F238E27FC236}">
                <a16:creationId xmlns:a16="http://schemas.microsoft.com/office/drawing/2014/main" id="{DD8A505F-EB5D-E776-F78F-BC52CA089B97}"/>
              </a:ext>
            </a:extLst>
          </p:cNvPr>
          <p:cNvSpPr txBox="1">
            <a:spLocks/>
          </p:cNvSpPr>
          <p:nvPr/>
        </p:nvSpPr>
        <p:spPr>
          <a:xfrm>
            <a:off x="5608093" y="2801510"/>
            <a:ext cx="4787531" cy="31336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nb-NO" sz="2000" dirty="0" err="1"/>
              <a:t>Offloading</a:t>
            </a:r>
            <a:r>
              <a:rPr lang="nb-NO" sz="2000" dirty="0"/>
              <a:t> </a:t>
            </a:r>
            <a:r>
              <a:rPr lang="nb-NO" sz="2000" dirty="0" err="1"/>
              <a:t>Audit</a:t>
            </a:r>
            <a:r>
              <a:rPr lang="nb-NO" sz="2000" dirty="0"/>
              <a:t> Processing</a:t>
            </a:r>
          </a:p>
          <a:p>
            <a:r>
              <a:rPr lang="nb-NO" sz="2000" dirty="0"/>
              <a:t>Real-time </a:t>
            </a:r>
            <a:r>
              <a:rPr lang="nb-NO" sz="2000" dirty="0" err="1"/>
              <a:t>Threat</a:t>
            </a:r>
            <a:r>
              <a:rPr lang="nb-NO" sz="2000" dirty="0"/>
              <a:t> </a:t>
            </a:r>
            <a:r>
              <a:rPr lang="nb-NO" sz="2000" dirty="0" err="1"/>
              <a:t>Prevention</a:t>
            </a:r>
            <a:endParaRPr lang="nb-NO" sz="2000" dirty="0"/>
          </a:p>
          <a:p>
            <a:r>
              <a:rPr lang="nb-NO" sz="2000" dirty="0" err="1"/>
              <a:t>Streamlined</a:t>
            </a:r>
            <a:r>
              <a:rPr lang="nb-NO" sz="2000" dirty="0"/>
              <a:t> </a:t>
            </a:r>
            <a:r>
              <a:rPr lang="nb-NO" sz="2000" dirty="0" err="1"/>
              <a:t>Audit</a:t>
            </a:r>
            <a:r>
              <a:rPr lang="nb-NO" sz="2000" dirty="0"/>
              <a:t> Management</a:t>
            </a:r>
          </a:p>
          <a:p>
            <a:r>
              <a:rPr lang="nb-NO" sz="2000" dirty="0" err="1"/>
              <a:t>Proactive</a:t>
            </a:r>
            <a:r>
              <a:rPr lang="nb-NO" sz="2000" dirty="0"/>
              <a:t> </a:t>
            </a:r>
            <a:r>
              <a:rPr lang="nb-NO" sz="2000" dirty="0" err="1"/>
              <a:t>Performance</a:t>
            </a:r>
            <a:r>
              <a:rPr lang="nb-NO" sz="2000" dirty="0"/>
              <a:t> Tuning</a:t>
            </a:r>
          </a:p>
          <a:p>
            <a:r>
              <a:rPr lang="nb-NO" sz="2000" dirty="0" err="1"/>
              <a:t>Reduced</a:t>
            </a:r>
            <a:r>
              <a:rPr lang="nb-NO" sz="2000" dirty="0"/>
              <a:t> Data </a:t>
            </a:r>
            <a:r>
              <a:rPr lang="nb-NO" sz="2000" dirty="0" err="1"/>
              <a:t>Breach</a:t>
            </a:r>
            <a:r>
              <a:rPr lang="nb-NO" sz="2000" dirty="0"/>
              <a:t> </a:t>
            </a:r>
            <a:r>
              <a:rPr lang="nb-NO" sz="2000" dirty="0" err="1"/>
              <a:t>Impact</a:t>
            </a:r>
            <a:endParaRPr lang="nb-NO" sz="2000" dirty="0"/>
          </a:p>
          <a:p>
            <a:r>
              <a:rPr lang="en-US" sz="2000" dirty="0"/>
              <a:t>Policy Enforcement Without Application Changes</a:t>
            </a:r>
            <a:endParaRPr lang="nb-NO" sz="2000" dirty="0"/>
          </a:p>
          <a:p>
            <a:endParaRPr lang="en-US" dirty="0"/>
          </a:p>
        </p:txBody>
      </p:sp>
    </p:spTree>
    <p:extLst>
      <p:ext uri="{BB962C8B-B14F-4D97-AF65-F5344CB8AC3E}">
        <p14:creationId xmlns:p14="http://schemas.microsoft.com/office/powerpoint/2010/main" val="2493742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E9ABC-E24D-62FF-49C6-CD4CD256C32C}"/>
            </a:ext>
          </a:extLst>
        </p:cNvPr>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781A1338-9866-0749-47E5-4EE6FEC4A5FA}"/>
              </a:ext>
            </a:extLst>
          </p:cNvPr>
          <p:cNvSpPr>
            <a:spLocks noGrp="1"/>
          </p:cNvSpPr>
          <p:nvPr>
            <p:ph idx="1"/>
          </p:nvPr>
        </p:nvSpPr>
        <p:spPr>
          <a:xfrm>
            <a:off x="611187" y="1302708"/>
            <a:ext cx="11138227" cy="4985358"/>
          </a:xfrm>
        </p:spPr>
        <p:txBody>
          <a:bodyPr>
            <a:normAutofit/>
          </a:bodyPr>
          <a:lstStyle/>
          <a:p>
            <a:r>
              <a:rPr lang="en-US" b="1" dirty="0"/>
              <a:t>Firewall Filtering:</a:t>
            </a:r>
            <a:r>
              <a:rPr lang="en-US" dirty="0"/>
              <a:t> The Database Firewall detects and blocks malicious SQL queries, reducing unnecessary processing.</a:t>
            </a:r>
          </a:p>
          <a:p>
            <a:r>
              <a:rPr lang="en-US" b="1" dirty="0"/>
              <a:t>Audit Offloading:</a:t>
            </a:r>
            <a:r>
              <a:rPr lang="en-US" dirty="0"/>
              <a:t> Audit logs are stored in the Audit Vault Server instead of the production database, reducing storage and I/O strain.</a:t>
            </a:r>
          </a:p>
          <a:p>
            <a:r>
              <a:rPr lang="en-US" b="1" dirty="0"/>
              <a:t>Efficient Reporting:</a:t>
            </a:r>
            <a:r>
              <a:rPr lang="en-US" dirty="0"/>
              <a:t> Prebuilt compliance reports eliminate the need for resource-intensive in-database reporting queries.</a:t>
            </a:r>
          </a:p>
        </p:txBody>
      </p:sp>
      <p:sp>
        <p:nvSpPr>
          <p:cNvPr id="4" name="Plassholder for tekst 3">
            <a:extLst>
              <a:ext uri="{FF2B5EF4-FFF2-40B4-BE49-F238E27FC236}">
                <a16:creationId xmlns:a16="http://schemas.microsoft.com/office/drawing/2014/main" id="{4C5FDEAF-C4B2-4443-35C3-978F22634C85}"/>
              </a:ext>
            </a:extLst>
          </p:cNvPr>
          <p:cNvSpPr>
            <a:spLocks noGrp="1"/>
          </p:cNvSpPr>
          <p:nvPr>
            <p:ph type="body" sz="half" idx="2"/>
          </p:nvPr>
        </p:nvSpPr>
        <p:spPr>
          <a:xfrm>
            <a:off x="836612" y="237996"/>
            <a:ext cx="3932237" cy="914400"/>
          </a:xfrm>
        </p:spPr>
        <p:txBody>
          <a:bodyPr>
            <a:normAutofit/>
          </a:bodyPr>
          <a:lstStyle/>
          <a:p>
            <a:r>
              <a:rPr lang="nb-NO" sz="5400" dirty="0" err="1"/>
              <a:t>Use</a:t>
            </a:r>
            <a:r>
              <a:rPr lang="nb-NO" sz="5400" dirty="0"/>
              <a:t> Case</a:t>
            </a:r>
          </a:p>
        </p:txBody>
      </p:sp>
    </p:spTree>
    <p:extLst>
      <p:ext uri="{BB962C8B-B14F-4D97-AF65-F5344CB8AC3E}">
        <p14:creationId xmlns:p14="http://schemas.microsoft.com/office/powerpoint/2010/main" val="374948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286E7-5B85-1B58-F3FE-5A52C481B77C}"/>
            </a:ext>
          </a:extLst>
        </p:cNvPr>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02B4A41E-D02E-748C-69A9-A866C5115E53}"/>
              </a:ext>
            </a:extLst>
          </p:cNvPr>
          <p:cNvSpPr>
            <a:spLocks noGrp="1"/>
          </p:cNvSpPr>
          <p:nvPr>
            <p:ph idx="1"/>
          </p:nvPr>
        </p:nvSpPr>
        <p:spPr>
          <a:xfrm>
            <a:off x="611187" y="1302708"/>
            <a:ext cx="11138227" cy="4985358"/>
          </a:xfrm>
        </p:spPr>
        <p:txBody>
          <a:bodyPr>
            <a:normAutofit fontScale="55000" lnSpcReduction="20000"/>
          </a:bodyPr>
          <a:lstStyle/>
          <a:p>
            <a:pPr marL="0" indent="0">
              <a:buNone/>
            </a:pPr>
            <a:r>
              <a:rPr lang="en-US" b="1" dirty="0"/>
              <a:t>Hardware Requirements For Audit Vault Server</a:t>
            </a:r>
          </a:p>
          <a:p>
            <a:pPr>
              <a:buFont typeface="Arial" panose="020B0604020202020204" pitchFamily="34" charset="0"/>
              <a:buChar char="•"/>
            </a:pPr>
            <a:r>
              <a:rPr lang="en-US" b="1" dirty="0"/>
              <a:t>Processor (CPU):</a:t>
            </a:r>
            <a:r>
              <a:rPr lang="en-US" dirty="0"/>
              <a:t> Minimum of 4 cores, recommended 8+ cores for high-volume environments.</a:t>
            </a:r>
          </a:p>
          <a:p>
            <a:pPr>
              <a:buFont typeface="Arial" panose="020B0604020202020204" pitchFamily="34" charset="0"/>
              <a:buChar char="•"/>
            </a:pPr>
            <a:r>
              <a:rPr lang="en-US" b="1" dirty="0"/>
              <a:t>Memory (RAM):</a:t>
            </a:r>
            <a:r>
              <a:rPr lang="en-US" dirty="0"/>
              <a:t> Minimum 16 GB, recommended 32 GB or more for large-scale implementations.</a:t>
            </a:r>
          </a:p>
          <a:p>
            <a:pPr>
              <a:buFont typeface="Arial" panose="020B0604020202020204" pitchFamily="34" charset="0"/>
              <a:buChar char="•"/>
            </a:pPr>
            <a:r>
              <a:rPr lang="en-US" b="1" dirty="0"/>
              <a:t>Storage:</a:t>
            </a:r>
            <a:endParaRPr lang="en-US" dirty="0"/>
          </a:p>
          <a:p>
            <a:pPr marL="742950" lvl="1" indent="-285750">
              <a:buFont typeface="Arial" panose="020B0604020202020204" pitchFamily="34" charset="0"/>
              <a:buChar char="•"/>
            </a:pPr>
            <a:r>
              <a:rPr lang="en-US" dirty="0"/>
              <a:t>Disk space depends on the expected volume of audit data. A baseline is:</a:t>
            </a:r>
          </a:p>
          <a:p>
            <a:pPr marL="1143000" lvl="2" indent="-228600">
              <a:buFont typeface="Arial" panose="020B0604020202020204" pitchFamily="34" charset="0"/>
              <a:buChar char="•"/>
            </a:pPr>
            <a:r>
              <a:rPr lang="en-US" dirty="0"/>
              <a:t>500 GB for small deployments.</a:t>
            </a:r>
          </a:p>
          <a:p>
            <a:pPr marL="1143000" lvl="2" indent="-228600">
              <a:buFont typeface="Arial" panose="020B0604020202020204" pitchFamily="34" charset="0"/>
              <a:buChar char="•"/>
            </a:pPr>
            <a:r>
              <a:rPr lang="en-US" dirty="0"/>
              <a:t>1 TB or more for larger organizations with high data retention needs.</a:t>
            </a:r>
          </a:p>
          <a:p>
            <a:pPr marL="742950" lvl="1" indent="-285750">
              <a:buFont typeface="Arial" panose="020B0604020202020204" pitchFamily="34" charset="0"/>
              <a:buChar char="•"/>
            </a:pPr>
            <a:r>
              <a:rPr lang="en-US" dirty="0"/>
              <a:t>High-performance storage (SSD or RAID) is preferred for faster data processing and retrieval.</a:t>
            </a:r>
          </a:p>
          <a:p>
            <a:pPr>
              <a:buFont typeface="Arial" panose="020B0604020202020204" pitchFamily="34" charset="0"/>
              <a:buChar char="•"/>
            </a:pPr>
            <a:r>
              <a:rPr lang="en-US" b="1" dirty="0"/>
              <a:t>Network:</a:t>
            </a:r>
            <a:endParaRPr lang="en-US" dirty="0"/>
          </a:p>
          <a:p>
            <a:pPr marL="742950" lvl="1" indent="-285750">
              <a:buFont typeface="Arial" panose="020B0604020202020204" pitchFamily="34" charset="0"/>
              <a:buChar char="•"/>
            </a:pPr>
            <a:r>
              <a:rPr lang="en-US" dirty="0"/>
              <a:t>Gigabit Ethernet (1 Gbps) for reliable connectivity with monitored databases and database firewalls.</a:t>
            </a:r>
          </a:p>
          <a:p>
            <a:pPr marL="742950" lvl="1" indent="-285750">
              <a:buFont typeface="Arial" panose="020B0604020202020204" pitchFamily="34" charset="0"/>
              <a:buChar char="•"/>
            </a:pPr>
            <a:r>
              <a:rPr lang="en-US" dirty="0"/>
              <a:t>Multiple NICs if using a dedicated management network.</a:t>
            </a:r>
          </a:p>
          <a:p>
            <a:pPr marL="0" indent="0">
              <a:buNone/>
            </a:pPr>
            <a:r>
              <a:rPr lang="en-US" b="1" dirty="0"/>
              <a:t>Hardware Requirements For Database Firewall</a:t>
            </a:r>
          </a:p>
          <a:p>
            <a:pPr>
              <a:buFont typeface="Arial" panose="020B0604020202020204" pitchFamily="34" charset="0"/>
              <a:buChar char="•"/>
            </a:pPr>
            <a:r>
              <a:rPr lang="en-US" b="1" dirty="0"/>
              <a:t>Processor (CPU):</a:t>
            </a:r>
            <a:r>
              <a:rPr lang="en-US" dirty="0"/>
              <a:t> Minimum of 4 cores, recommended 8 cores.</a:t>
            </a:r>
          </a:p>
          <a:p>
            <a:pPr>
              <a:buFont typeface="Arial" panose="020B0604020202020204" pitchFamily="34" charset="0"/>
              <a:buChar char="•"/>
            </a:pPr>
            <a:r>
              <a:rPr lang="en-US" b="1" dirty="0"/>
              <a:t>Memory (RAM):</a:t>
            </a:r>
            <a:r>
              <a:rPr lang="en-US" dirty="0"/>
              <a:t> Minimum 8 GB, recommended 16 GB.</a:t>
            </a:r>
          </a:p>
          <a:p>
            <a:pPr>
              <a:buFont typeface="Arial" panose="020B0604020202020204" pitchFamily="34" charset="0"/>
              <a:buChar char="•"/>
            </a:pPr>
            <a:r>
              <a:rPr lang="en-US" b="1" dirty="0"/>
              <a:t>Storage:</a:t>
            </a:r>
            <a:r>
              <a:rPr lang="en-US" dirty="0"/>
              <a:t> At least 250 GB for log storage and temporary caching.</a:t>
            </a:r>
          </a:p>
          <a:p>
            <a:pPr>
              <a:buFont typeface="Arial" panose="020B0604020202020204" pitchFamily="34" charset="0"/>
              <a:buChar char="•"/>
            </a:pPr>
            <a:r>
              <a:rPr lang="en-US" b="1" dirty="0"/>
              <a:t>Network:</a:t>
            </a:r>
            <a:endParaRPr lang="en-US" dirty="0"/>
          </a:p>
          <a:p>
            <a:pPr marL="742950" lvl="1" indent="-285750">
              <a:buFont typeface="Arial" panose="020B0604020202020204" pitchFamily="34" charset="0"/>
              <a:buChar char="•"/>
            </a:pPr>
            <a:r>
              <a:rPr lang="en-US" dirty="0"/>
              <a:t>Gigabit Ethernet (1 Gbps) for real-time traffic inspection.</a:t>
            </a:r>
          </a:p>
          <a:p>
            <a:pPr marL="742950" lvl="1" indent="-285750">
              <a:buFont typeface="Arial" panose="020B0604020202020204" pitchFamily="34" charset="0"/>
              <a:buChar char="•"/>
            </a:pPr>
            <a:r>
              <a:rPr lang="en-US" dirty="0"/>
              <a:t>Placement of the firewall between application servers and databases may require multiple network interfaces.</a:t>
            </a:r>
          </a:p>
        </p:txBody>
      </p:sp>
      <p:sp>
        <p:nvSpPr>
          <p:cNvPr id="4" name="Plassholder for tekst 3">
            <a:extLst>
              <a:ext uri="{FF2B5EF4-FFF2-40B4-BE49-F238E27FC236}">
                <a16:creationId xmlns:a16="http://schemas.microsoft.com/office/drawing/2014/main" id="{81FA29F2-7F01-27E4-D207-F624D712127F}"/>
              </a:ext>
            </a:extLst>
          </p:cNvPr>
          <p:cNvSpPr>
            <a:spLocks noGrp="1"/>
          </p:cNvSpPr>
          <p:nvPr>
            <p:ph type="body" sz="half" idx="2"/>
          </p:nvPr>
        </p:nvSpPr>
        <p:spPr>
          <a:xfrm>
            <a:off x="836612" y="237996"/>
            <a:ext cx="3932237" cy="914400"/>
          </a:xfrm>
        </p:spPr>
        <p:txBody>
          <a:bodyPr>
            <a:normAutofit/>
          </a:bodyPr>
          <a:lstStyle/>
          <a:p>
            <a:r>
              <a:rPr lang="nb-NO" sz="5400" dirty="0"/>
              <a:t>Resources</a:t>
            </a:r>
          </a:p>
        </p:txBody>
      </p:sp>
    </p:spTree>
    <p:extLst>
      <p:ext uri="{BB962C8B-B14F-4D97-AF65-F5344CB8AC3E}">
        <p14:creationId xmlns:p14="http://schemas.microsoft.com/office/powerpoint/2010/main" val="2475174229"/>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TotalTime>
  <Words>647</Words>
  <Application>Microsoft Office PowerPoint</Application>
  <PresentationFormat>Widescreen</PresentationFormat>
  <Paragraphs>71</Paragraphs>
  <Slides>8</Slides>
  <Notes>0</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8</vt:i4>
      </vt:variant>
    </vt:vector>
  </HeadingPairs>
  <TitlesOfParts>
    <vt:vector size="13" baseType="lpstr">
      <vt:lpstr>Aptos</vt:lpstr>
      <vt:lpstr>Aptos Display</vt:lpstr>
      <vt:lpstr>Arial</vt:lpstr>
      <vt:lpstr>Calibri</vt:lpstr>
      <vt:lpstr>Office-tema</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Vinay Tukaram Adivarekar</dc:creator>
  <cp:lastModifiedBy>Vinay Tukaram Adivarekar</cp:lastModifiedBy>
  <cp:revision>1</cp:revision>
  <dcterms:created xsi:type="dcterms:W3CDTF">2024-12-21T22:17:18Z</dcterms:created>
  <dcterms:modified xsi:type="dcterms:W3CDTF">2024-12-21T22:54:40Z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04121a6-36f3-4678-bd5a-1ffd39207b5b_Enabled">
    <vt:lpwstr>true</vt:lpwstr>
  </property>
  <property fmtid="{D5CDD505-2E9C-101B-9397-08002B2CF9AE}" pid="3" name="MSIP_Label_604121a6-36f3-4678-bd5a-1ffd39207b5b_SetDate">
    <vt:lpwstr>2024-12-21T22:54:27Z</vt:lpwstr>
  </property>
  <property fmtid="{D5CDD505-2E9C-101B-9397-08002B2CF9AE}" pid="4" name="MSIP_Label_604121a6-36f3-4678-bd5a-1ffd39207b5b_Method">
    <vt:lpwstr>Standard</vt:lpwstr>
  </property>
  <property fmtid="{D5CDD505-2E9C-101B-9397-08002B2CF9AE}" pid="5" name="MSIP_Label_604121a6-36f3-4678-bd5a-1ffd39207b5b_Name">
    <vt:lpwstr>604121a6-36f3-4678-bd5a-1ffd39207b5b</vt:lpwstr>
  </property>
  <property fmtid="{D5CDD505-2E9C-101B-9397-08002B2CF9AE}" pid="6" name="MSIP_Label_604121a6-36f3-4678-bd5a-1ffd39207b5b_SiteId">
    <vt:lpwstr>491e8cc4-2204-4312-8565-17f85046df01</vt:lpwstr>
  </property>
  <property fmtid="{D5CDD505-2E9C-101B-9397-08002B2CF9AE}" pid="7" name="MSIP_Label_604121a6-36f3-4678-bd5a-1ffd39207b5b_ActionId">
    <vt:lpwstr>1f7ced9c-137b-44e3-9df7-89b76121c7d0</vt:lpwstr>
  </property>
  <property fmtid="{D5CDD505-2E9C-101B-9397-08002B2CF9AE}" pid="8" name="MSIP_Label_604121a6-36f3-4678-bd5a-1ffd39207b5b_ContentBits">
    <vt:lpwstr>3</vt:lpwstr>
  </property>
</Properties>
</file>