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129870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312368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4237149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3110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2286153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3499012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273588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5488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AE0069-9C24-42A1-91D4-9C4C66292B7D}"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25973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AE0069-9C24-42A1-91D4-9C4C66292B7D}"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226551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AE0069-9C24-42A1-91D4-9C4C66292B7D}"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336699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AE0069-9C24-42A1-91D4-9C4C66292B7D}"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1122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E0069-9C24-42A1-91D4-9C4C66292B7D}"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130687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AE0069-9C24-42A1-91D4-9C4C66292B7D}"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1E5D6-CA86-405E-8E91-72E884A0323B}" type="slidenum">
              <a:rPr lang="en-IN" smtClean="0"/>
              <a:t>‹#›</a:t>
            </a:fld>
            <a:endParaRPr lang="en-IN"/>
          </a:p>
        </p:txBody>
      </p:sp>
    </p:spTree>
    <p:extLst>
      <p:ext uri="{BB962C8B-B14F-4D97-AF65-F5344CB8AC3E}">
        <p14:creationId xmlns:p14="http://schemas.microsoft.com/office/powerpoint/2010/main" val="102631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1E5D6-CA86-405E-8E91-72E884A0323B}" type="slidenum">
              <a:rPr lang="en-IN" smtClean="0"/>
              <a:t>‹#›</a:t>
            </a:fld>
            <a:endParaRPr lang="en-IN"/>
          </a:p>
        </p:txBody>
      </p:sp>
      <p:sp>
        <p:nvSpPr>
          <p:cNvPr id="5" name="Date Placeholder 4"/>
          <p:cNvSpPr>
            <a:spLocks noGrp="1"/>
          </p:cNvSpPr>
          <p:nvPr>
            <p:ph type="dt" sz="half" idx="10"/>
          </p:nvPr>
        </p:nvSpPr>
        <p:spPr/>
        <p:txBody>
          <a:bodyPr/>
          <a:lstStyle/>
          <a:p>
            <a:fld id="{B4AE0069-9C24-42A1-91D4-9C4C66292B7D}" type="datetimeFigureOut">
              <a:rPr lang="en-IN" smtClean="0"/>
              <a:t>28-10-2023</a:t>
            </a:fld>
            <a:endParaRPr lang="en-IN"/>
          </a:p>
        </p:txBody>
      </p:sp>
    </p:spTree>
    <p:extLst>
      <p:ext uri="{BB962C8B-B14F-4D97-AF65-F5344CB8AC3E}">
        <p14:creationId xmlns:p14="http://schemas.microsoft.com/office/powerpoint/2010/main" val="306812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AE0069-9C24-42A1-91D4-9C4C66292B7D}" type="datetimeFigureOut">
              <a:rPr lang="en-IN" smtClean="0"/>
              <a:t>28-10-2023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91E5D6-CA86-405E-8E91-72E884A0323B}" type="slidenum">
              <a:rPr lang="en-IN" smtClean="0"/>
              <a:t>‹#›</a:t>
            </a:fld>
            <a:endParaRPr lang="en-IN"/>
          </a:p>
        </p:txBody>
      </p:sp>
    </p:spTree>
    <p:extLst>
      <p:ext uri="{BB962C8B-B14F-4D97-AF65-F5344CB8AC3E}">
        <p14:creationId xmlns:p14="http://schemas.microsoft.com/office/powerpoint/2010/main" val="22957904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latin typeface="Arial" panose="020B0604020202020204" pitchFamily="34" charset="0"/>
                <a:cs typeface="Arial" panose="020B0604020202020204" pitchFamily="34" charset="0"/>
              </a:rPr>
              <a:t>WATER QUALITY ANALYIS</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b="1" dirty="0" smtClean="0">
                <a:latin typeface="Arial" panose="020B0604020202020204" pitchFamily="34" charset="0"/>
                <a:cs typeface="Arial" panose="020B0604020202020204" pitchFamily="34" charset="0"/>
              </a:rPr>
              <a:t>IN DATA ANALYTICS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735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panose="020B0604020202020204" pitchFamily="34" charset="0"/>
                <a:cs typeface="Arial" panose="020B0604020202020204" pitchFamily="34" charset="0"/>
              </a:rPr>
              <a:t>Conclusion:</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In the realm of water quality monitoring, the effective identification of unusual patterns and anomalies is paramount for ensuring the safety of our water supply and preserving our natural ecosystems. Through the comprehensive exploration of various anomaly detection techniques, this study has illuminated diverse avenues for detecting deviations in water quality parameters</a:t>
            </a:r>
            <a:r>
              <a:rPr lang="en-US" dirty="0" smtClean="0"/>
              <a:t>.</a:t>
            </a:r>
            <a:endParaRPr lang="en-US" dirty="0"/>
          </a:p>
          <a:p>
            <a:endParaRPr lang="en-IN" dirty="0"/>
          </a:p>
        </p:txBody>
      </p:sp>
    </p:spTree>
    <p:extLst>
      <p:ext uri="{BB962C8B-B14F-4D97-AF65-F5344CB8AC3E}">
        <p14:creationId xmlns:p14="http://schemas.microsoft.com/office/powerpoint/2010/main" val="2972316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panose="020B0604020202020204" pitchFamily="34" charset="0"/>
                <a:cs typeface="Arial" panose="020B0604020202020204" pitchFamily="34" charset="0"/>
              </a:rPr>
              <a:t>ABSTRACT</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23676399"/>
          </a:xfrm>
        </p:spPr>
        <p:txBody>
          <a:bodyPr/>
          <a:lstStyle/>
          <a:p>
            <a:pPr marL="0" lvl="0" indent="0" eaLnBrk="0" fontAlgn="base" hangingPunct="0">
              <a:lnSpc>
                <a:spcPct val="100000"/>
              </a:lnSpc>
              <a:spcBef>
                <a:spcPct val="0"/>
              </a:spcBef>
              <a:spcAft>
                <a:spcPct val="0"/>
              </a:spcAft>
              <a:buNone/>
            </a:pPr>
            <a:r>
              <a:rPr lang="en-US" altLang="en-US" sz="1600" dirty="0">
                <a:latin typeface="Söhne"/>
              </a:rPr>
              <a:t>Water quality monitoring is crucial for ensuring the safety of drinking water and environmental conservation. This study delves into advanced techniques for anomaly detection in water quality parameters, exploring a spectrum of methods ranging from classical statistical approaches to sophisticated machine learning algorithms. Statistical methods like Z-score, IQR, and mean-standard deviation analysis offer foundational insights into anomaly identification by measuring deviations from the dataset's central tendencies. Machine learning techniques, including Isolation Forest, One-Class SVM, and </a:t>
            </a:r>
            <a:r>
              <a:rPr lang="en-US" altLang="en-US" sz="1600" dirty="0" smtClean="0">
                <a:latin typeface="Söhne"/>
              </a:rPr>
              <a:t>Auto encoders</a:t>
            </a:r>
            <a:r>
              <a:rPr lang="en-US" altLang="en-US" sz="1600" dirty="0">
                <a:latin typeface="Söhne"/>
              </a:rPr>
              <a:t>, provide nuanced analyses of anomalies, considering complex interrelationships within the data. Time-series anomaly detection methods such as STL decomposition and Prophet forecasting are employed to capture temporal irregularities, essential for understanding changing water quality patterns. Density-based methods like DBSCAN and Local Outlier Factor provide spatial anomaly detection capabilities, particularly valuable for environmental monitoring. Additionally, deep learning techniques like LSTM networks offer exceptional prowess in capturing sequential dependencies in water quality data. Successful implementation of these techniques necessitates diligent data preprocessing, relevant feature selection, rigorous validation, and fine-tuning of anomaly thresholds. By integrating these diverse methods, water quality management systems can effectively identify unusual patterns, enabling timely interventions to maintain the integrity of water supply systems and safeguard the environment. This research serves as a comprehensive guide for researchers, environmentalists, and policymakers aiming to enhance water quality monitoring through advanced anomaly detection methodologies.</a:t>
            </a:r>
          </a:p>
          <a:p>
            <a:pPr marL="0" lvl="0" indent="0" eaLnBrk="0" fontAlgn="base" hangingPunct="0">
              <a:lnSpc>
                <a:spcPct val="100000"/>
              </a:lnSpc>
              <a:spcBef>
                <a:spcPct val="0"/>
              </a:spcBef>
              <a:spcAft>
                <a:spcPct val="0"/>
              </a:spcAft>
              <a:buNone/>
            </a:pPr>
            <a:r>
              <a:rPr lang="en-US" altLang="en-US" sz="1600" dirty="0">
                <a:latin typeface="Söhne"/>
              </a:rPr>
              <a:t>  </a:t>
            </a:r>
          </a:p>
          <a:p>
            <a:pPr marL="0" lvl="0" indent="0" eaLnBrk="0" fontAlgn="base" hangingPunct="0">
              <a:lnSpc>
                <a:spcPct val="100000"/>
              </a:lnSpc>
              <a:spcBef>
                <a:spcPct val="0"/>
              </a:spcBef>
              <a:spcAft>
                <a:spcPct val="0"/>
              </a:spcAft>
              <a:buNone/>
            </a:pPr>
            <a:endParaRPr lang="en-IN" dirty="0"/>
          </a:p>
        </p:txBody>
      </p:sp>
    </p:spTree>
    <p:extLst>
      <p:ext uri="{BB962C8B-B14F-4D97-AF65-F5344CB8AC3E}">
        <p14:creationId xmlns:p14="http://schemas.microsoft.com/office/powerpoint/2010/main" val="2912174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panose="020B0604020202020204" pitchFamily="34" charset="0"/>
                <a:cs typeface="Arial" panose="020B0604020202020204" pitchFamily="34" charset="0"/>
              </a:rPr>
              <a:t>OBJECTIVES</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698" y="1384662"/>
            <a:ext cx="10761616" cy="5303521"/>
          </a:xfrm>
        </p:spPr>
        <p:txBody>
          <a:bodyPr>
            <a:normAutofit/>
          </a:bodyPr>
          <a:lstStyle/>
          <a:p>
            <a:pPr marL="0" indent="0">
              <a:buNone/>
            </a:pPr>
            <a:endParaRPr lang="en-US" sz="2000" dirty="0" smtClean="0"/>
          </a:p>
          <a:p>
            <a:r>
              <a:rPr lang="en-US" sz="2000" dirty="0" smtClean="0"/>
              <a:t>Exploration of Anomaly Detection Techniques</a:t>
            </a:r>
          </a:p>
          <a:p>
            <a:r>
              <a:rPr lang="en-US" sz="2000" dirty="0" smtClean="0"/>
              <a:t>Data Preprocessing and Feature Selection</a:t>
            </a:r>
          </a:p>
          <a:p>
            <a:r>
              <a:rPr lang="en-US" sz="2000" dirty="0" smtClean="0"/>
              <a:t>Implementation and Evaluation of Anomaly Detection Algorithms</a:t>
            </a:r>
          </a:p>
          <a:p>
            <a:r>
              <a:rPr lang="en-US" sz="2000" dirty="0" smtClean="0"/>
              <a:t>4. Time-Series Anomaly Detection:</a:t>
            </a:r>
          </a:p>
          <a:p>
            <a:r>
              <a:rPr lang="en-US" sz="2000" dirty="0" smtClean="0"/>
              <a:t>5. Spatial Anomaly Detection:</a:t>
            </a:r>
          </a:p>
          <a:p>
            <a:r>
              <a:rPr lang="en-US" sz="2000" dirty="0" smtClean="0"/>
              <a:t>6. Integration of Multiple Techniques:</a:t>
            </a:r>
          </a:p>
          <a:p>
            <a:r>
              <a:rPr lang="en-US" sz="2000" dirty="0" smtClean="0"/>
              <a:t>7. Threshold Optimization and Real-time Implementation:</a:t>
            </a:r>
          </a:p>
          <a:p>
            <a:r>
              <a:rPr lang="en-US" sz="2000" dirty="0" smtClean="0"/>
              <a:t>8. Case Studies and Practical Applications:</a:t>
            </a:r>
          </a:p>
          <a:p>
            <a:r>
              <a:rPr lang="en-US" sz="2000" dirty="0" smtClean="0"/>
              <a:t>9. Guidelines and Best Practices:</a:t>
            </a:r>
          </a:p>
          <a:p>
            <a:r>
              <a:rPr lang="en-US" sz="2000" dirty="0" smtClean="0"/>
              <a:t>10. Knowledge Dissemination:</a:t>
            </a:r>
          </a:p>
        </p:txBody>
      </p:sp>
    </p:spTree>
    <p:extLst>
      <p:ext uri="{BB962C8B-B14F-4D97-AF65-F5344CB8AC3E}">
        <p14:creationId xmlns:p14="http://schemas.microsoft.com/office/powerpoint/2010/main" val="1307930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latin typeface="Arial" panose="020B0604020202020204" pitchFamily="34" charset="0"/>
                <a:cs typeface="Arial" panose="020B0604020202020204" pitchFamily="34" charset="0"/>
              </a:rPr>
              <a:t>1. </a:t>
            </a:r>
            <a:r>
              <a:rPr lang="en-IN" b="1" dirty="0">
                <a:solidFill>
                  <a:schemeClr val="accent1">
                    <a:lumMod val="75000"/>
                  </a:schemeClr>
                </a:solidFill>
                <a:latin typeface="Arial" panose="020B0604020202020204" pitchFamily="34" charset="0"/>
                <a:cs typeface="Arial" panose="020B0604020202020204" pitchFamily="34" charset="0"/>
              </a:rPr>
              <a:t>Statistical Method</a:t>
            </a:r>
            <a:r>
              <a:rPr lang="en-IN" b="1" dirty="0"/>
              <a:t/>
            </a:r>
            <a:br>
              <a:rPr lang="en-IN" b="1" dirty="0"/>
            </a:br>
            <a:endParaRPr lang="en-IN" dirty="0"/>
          </a:p>
        </p:txBody>
      </p:sp>
      <p:sp>
        <p:nvSpPr>
          <p:cNvPr id="4" name="Content Placeholder 3"/>
          <p:cNvSpPr>
            <a:spLocks noGrp="1"/>
          </p:cNvSpPr>
          <p:nvPr>
            <p:ph idx="1"/>
          </p:nvPr>
        </p:nvSpPr>
        <p:spPr/>
        <p:txBody>
          <a:bodyPr>
            <a:normAutofit/>
          </a:bodyPr>
          <a:lstStyle/>
          <a:p>
            <a:pPr marL="0" indent="0">
              <a:buNone/>
            </a:pPr>
            <a:endParaRPr lang="en-US" b="1" dirty="0"/>
          </a:p>
          <a:p>
            <a:r>
              <a:rPr lang="en-US" b="1" dirty="0"/>
              <a:t>Z-Score:</a:t>
            </a:r>
            <a:r>
              <a:rPr lang="en-US" dirty="0"/>
              <a:t> The Z-score measures how many standard deviations a particular data point is from the mean of the dataset. If a data point has a Z-score significantly higher or lower than the mean, it's considered an anomaly. This method is useful for detecting anomalies in normally distributed data.</a:t>
            </a:r>
          </a:p>
          <a:p>
            <a:r>
              <a:rPr lang="en-US" b="1" dirty="0"/>
              <a:t>IQR (Interquartile Range):</a:t>
            </a:r>
            <a:r>
              <a:rPr lang="en-US" dirty="0"/>
              <a:t> IQR is the range between the first quartile (Q1) and the third quartile (Q3) of the data. Any data point that falls below Q1 - 1.5 * IQR or above Q3 + 1.5 * IQR is considered an anomaly.</a:t>
            </a:r>
          </a:p>
          <a:p>
            <a:r>
              <a:rPr lang="en-US" b="1" dirty="0"/>
              <a:t>Mean and Standard Deviation:</a:t>
            </a:r>
            <a:r>
              <a:rPr lang="en-US" dirty="0"/>
              <a:t> Data points that deviate substantially from the mean (beyond a certain threshold, often a few standard deviations away) are flagged as anomalies.</a:t>
            </a:r>
          </a:p>
          <a:p>
            <a:endParaRPr lang="en-IN" dirty="0"/>
          </a:p>
        </p:txBody>
      </p:sp>
    </p:spTree>
    <p:extLst>
      <p:ext uri="{BB962C8B-B14F-4D97-AF65-F5344CB8AC3E}">
        <p14:creationId xmlns:p14="http://schemas.microsoft.com/office/powerpoint/2010/main" val="3999785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panose="020B0604020202020204" pitchFamily="34" charset="0"/>
                <a:cs typeface="Arial" panose="020B0604020202020204" pitchFamily="34" charset="0"/>
              </a:rPr>
              <a:t>2. Machine Learning Techniques: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endParaRPr lang="en-US" b="1" dirty="0"/>
          </a:p>
          <a:p>
            <a:r>
              <a:rPr lang="en-US" b="1" dirty="0"/>
              <a:t>Isolation Forest:</a:t>
            </a:r>
            <a:r>
              <a:rPr lang="en-US" dirty="0"/>
              <a:t> This algorithm isolates anomalies by randomly selecting a feature and then randomly selecting a split value between the maximum and minimum values of the selected feature. Anomalies are the data points that are isolated in fewer splits.</a:t>
            </a:r>
          </a:p>
          <a:p>
            <a:r>
              <a:rPr lang="en-US" b="1" dirty="0"/>
              <a:t>One-Class SVM:</a:t>
            </a:r>
            <a:r>
              <a:rPr lang="en-US" dirty="0"/>
              <a:t> It learns the distribution of normal data and identifies deviations from it. It is particularly useful when you have only normal data for training.</a:t>
            </a:r>
          </a:p>
          <a:p>
            <a:r>
              <a:rPr lang="en-US" b="1" dirty="0" err="1"/>
              <a:t>Autoencoders</a:t>
            </a:r>
            <a:r>
              <a:rPr lang="en-US" b="1" dirty="0"/>
              <a:t>:</a:t>
            </a:r>
            <a:r>
              <a:rPr lang="en-US" dirty="0"/>
              <a:t> These are neural networks trained to copy their inputs to outputs. During training, the network learns an efficient representation of the data. Anomalies are detected by measuring the difference between the input and output - a high difference indicates an anomaly.</a:t>
            </a:r>
          </a:p>
          <a:p>
            <a:r>
              <a:rPr lang="en-US" dirty="0" smtClean="0"/>
              <a:t/>
            </a:r>
            <a:br>
              <a:rPr lang="en-US" dirty="0" smtClean="0"/>
            </a:br>
            <a:endParaRPr lang="en-IN" dirty="0"/>
          </a:p>
        </p:txBody>
      </p:sp>
    </p:spTree>
    <p:extLst>
      <p:ext uri="{BB962C8B-B14F-4D97-AF65-F5344CB8AC3E}">
        <p14:creationId xmlns:p14="http://schemas.microsoft.com/office/powerpoint/2010/main" val="120187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panose="020B0604020202020204" pitchFamily="34" charset="0"/>
                <a:cs typeface="Arial" panose="020B0604020202020204" pitchFamily="34" charset="0"/>
              </a:rPr>
              <a:t>3. Time-Series Anomaly Detection:</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b="1" dirty="0"/>
          </a:p>
          <a:p>
            <a:r>
              <a:rPr lang="en-US" b="1" dirty="0"/>
              <a:t>STL (Seasonal-Trend decomposition using LOESS):</a:t>
            </a:r>
            <a:r>
              <a:rPr lang="en-US" dirty="0"/>
              <a:t> STL decomposes a time series into three components: seasonal, trend, and remainder. Anomalies can be detected in the remainder component, which represents the irregular variations in the data.</a:t>
            </a:r>
          </a:p>
          <a:p>
            <a:r>
              <a:rPr lang="en-US" b="1" dirty="0"/>
              <a:t>Prophet:</a:t>
            </a:r>
            <a:r>
              <a:rPr lang="en-US" dirty="0"/>
              <a:t> This is a robust tool for time series forecasting developed by Facebook. It can capture sudden changes in the data, making it suitable for anomaly detection in time series data.</a:t>
            </a:r>
          </a:p>
          <a:p>
            <a:endParaRPr lang="en-IN" dirty="0"/>
          </a:p>
        </p:txBody>
      </p:sp>
    </p:spTree>
    <p:extLst>
      <p:ext uri="{BB962C8B-B14F-4D97-AF65-F5344CB8AC3E}">
        <p14:creationId xmlns:p14="http://schemas.microsoft.com/office/powerpoint/2010/main" val="340694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panose="020B0604020202020204" pitchFamily="34" charset="0"/>
                <a:cs typeface="Arial" panose="020B0604020202020204" pitchFamily="34" charset="0"/>
              </a:rPr>
              <a:t>4. Density-Based Methods:</a:t>
            </a:r>
            <a:r>
              <a:rPr lang="en-US" b="1" dirty="0" smtClean="0"/>
              <a:t/>
            </a:r>
            <a:br>
              <a:rPr lang="en-US" b="1" dirty="0" smtClean="0"/>
            </a:br>
            <a:endParaRPr lang="en-IN" dirty="0"/>
          </a:p>
        </p:txBody>
      </p:sp>
      <p:sp>
        <p:nvSpPr>
          <p:cNvPr id="3" name="Content Placeholder 2"/>
          <p:cNvSpPr>
            <a:spLocks noGrp="1"/>
          </p:cNvSpPr>
          <p:nvPr>
            <p:ph idx="1"/>
          </p:nvPr>
        </p:nvSpPr>
        <p:spPr/>
        <p:txBody>
          <a:bodyPr/>
          <a:lstStyle/>
          <a:p>
            <a:pPr marL="0" indent="0">
              <a:buNone/>
            </a:pPr>
            <a:endParaRPr lang="en-US" b="1" dirty="0"/>
          </a:p>
          <a:p>
            <a:r>
              <a:rPr lang="en-US" b="1" dirty="0"/>
              <a:t>DBSCAN (Density-Based Spatial Clustering of Applications with Noise):</a:t>
            </a:r>
            <a:r>
              <a:rPr lang="en-US" dirty="0"/>
              <a:t> DBSCAN groups together data points that are close to each other and marks data points in low-density regions as outliers. It doesn't require specifying the number of clusters beforehand.</a:t>
            </a:r>
          </a:p>
          <a:p>
            <a:r>
              <a:rPr lang="en-US" b="1" dirty="0"/>
              <a:t>Local Outlier Factor (LOF):</a:t>
            </a:r>
            <a:r>
              <a:rPr lang="en-US" dirty="0"/>
              <a:t> LOF computes a score reflecting the local density deviation of a data point with respect to its neighbors. Points with substantially lower LOF scores than their neighbors are considered anomalies.</a:t>
            </a:r>
          </a:p>
          <a:p>
            <a:endParaRPr lang="en-IN" dirty="0"/>
          </a:p>
        </p:txBody>
      </p:sp>
    </p:spTree>
    <p:extLst>
      <p:ext uri="{BB962C8B-B14F-4D97-AF65-F5344CB8AC3E}">
        <p14:creationId xmlns:p14="http://schemas.microsoft.com/office/powerpoint/2010/main" val="154168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panose="020B0604020202020204" pitchFamily="34" charset="0"/>
                <a:cs typeface="Arial" panose="020B0604020202020204" pitchFamily="34" charset="0"/>
              </a:rPr>
              <a:t>5. Deep Learning Techniques:</a:t>
            </a:r>
            <a:r>
              <a:rPr lang="en-US" b="1" dirty="0" smtClean="0"/>
              <a:t/>
            </a:r>
            <a:br>
              <a:rPr lang="en-US" b="1" dirty="0" smtClean="0"/>
            </a:br>
            <a:endParaRPr lang="en-IN" dirty="0"/>
          </a:p>
        </p:txBody>
      </p:sp>
      <p:sp>
        <p:nvSpPr>
          <p:cNvPr id="3" name="Content Placeholder 2"/>
          <p:cNvSpPr>
            <a:spLocks noGrp="1"/>
          </p:cNvSpPr>
          <p:nvPr>
            <p:ph idx="1"/>
          </p:nvPr>
        </p:nvSpPr>
        <p:spPr/>
        <p:txBody>
          <a:bodyPr/>
          <a:lstStyle/>
          <a:p>
            <a:pPr marL="0" indent="0">
              <a:buNone/>
            </a:pPr>
            <a:endParaRPr lang="en-US" b="1" dirty="0"/>
          </a:p>
          <a:p>
            <a:r>
              <a:rPr lang="en-US" b="1" dirty="0"/>
              <a:t>LSTM (Long Short-Term Memory) Networks:</a:t>
            </a:r>
            <a:r>
              <a:rPr lang="en-US" dirty="0"/>
              <a:t> LSTMs are a type of recurrent neural network capable of learning and remembering patterns in sequential data. They are effective for time series data and can capture complex temporal dependencies, making them useful for anomaly detection in water quality time series.</a:t>
            </a:r>
          </a:p>
          <a:p>
            <a:endParaRPr lang="en-IN" dirty="0"/>
          </a:p>
        </p:txBody>
      </p:sp>
    </p:spTree>
    <p:extLst>
      <p:ext uri="{BB962C8B-B14F-4D97-AF65-F5344CB8AC3E}">
        <p14:creationId xmlns:p14="http://schemas.microsoft.com/office/powerpoint/2010/main" val="2253895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panose="020B0604020202020204" pitchFamily="34" charset="0"/>
                <a:cs typeface="Arial" panose="020B0604020202020204" pitchFamily="34" charset="0"/>
              </a:rPr>
              <a:t>Tips for Applying Anomaly Detection Techniques:</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US" b="1" dirty="0"/>
          </a:p>
          <a:p>
            <a:r>
              <a:rPr lang="en-US" b="1" dirty="0"/>
              <a:t>Data Preprocessing:</a:t>
            </a:r>
            <a:r>
              <a:rPr lang="en-US" dirty="0"/>
              <a:t> Cleanse the data by removing duplicates and handling missing values. Normalize or standardize the features to bring them to a similar scale, especially when using distance-based methods.</a:t>
            </a:r>
          </a:p>
          <a:p>
            <a:r>
              <a:rPr lang="en-US" b="1" dirty="0"/>
              <a:t>Feature Selection:</a:t>
            </a:r>
            <a:r>
              <a:rPr lang="en-US" dirty="0"/>
              <a:t> Choose relevant features such as pH levels, dissolved oxygen, turbidity, etc., that are indicative of water quality.</a:t>
            </a:r>
          </a:p>
          <a:p>
            <a:r>
              <a:rPr lang="en-US" b="1" dirty="0"/>
              <a:t>Validation and Evaluation:</a:t>
            </a:r>
            <a:r>
              <a:rPr lang="en-US" dirty="0"/>
              <a:t> Use appropriate validation techniques like cross-validation. Evaluate the performance using metrics like precision, recall, and F1-score, especially if you have labeled data for validation.</a:t>
            </a:r>
          </a:p>
          <a:p>
            <a:r>
              <a:rPr lang="en-US" b="1" dirty="0"/>
              <a:t>Threshold Setting:</a:t>
            </a:r>
            <a:r>
              <a:rPr lang="en-US" dirty="0"/>
              <a:t> Adjust the threshold for defining anomalies based on the specific requirements of the water quality standards and domain knowledge. This threshold might vary depending on the sensitivity required for anomaly detection.</a:t>
            </a:r>
          </a:p>
          <a:p>
            <a:r>
              <a:rPr lang="en-US" dirty="0"/>
              <a:t>By applying these techniques and following best practices, you can effectively identify unusual patterns in water quality parameters, ensuring the safety and quality of water for consumption and environmental purposes.</a:t>
            </a:r>
          </a:p>
        </p:txBody>
      </p:sp>
    </p:spTree>
    <p:extLst>
      <p:ext uri="{BB962C8B-B14F-4D97-AF65-F5344CB8AC3E}">
        <p14:creationId xmlns:p14="http://schemas.microsoft.com/office/powerpoint/2010/main" val="1338770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424</TotalTime>
  <Words>1031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WATER QUALITY ANALYIS</vt:lpstr>
      <vt:lpstr>ABSTRACT</vt:lpstr>
      <vt:lpstr>OBJECTIVES</vt:lpstr>
      <vt:lpstr>1. Statistical Method </vt:lpstr>
      <vt:lpstr>2. Machine Learning Techniques:</vt:lpstr>
      <vt:lpstr>3. Time-Series Anomaly Detection:</vt:lpstr>
      <vt:lpstr>4. Density-Based Methods: </vt:lpstr>
      <vt:lpstr>5. Deep Learning Techniques: </vt:lpstr>
      <vt:lpstr>Tips for Applying Anomaly Detection Techniques: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ANALYIS</dc:title>
  <dc:creator>Admin</dc:creator>
  <cp:lastModifiedBy>Admin</cp:lastModifiedBy>
  <cp:revision>5</cp:revision>
  <dcterms:created xsi:type="dcterms:W3CDTF">2023-10-28T04:07:39Z</dcterms:created>
  <dcterms:modified xsi:type="dcterms:W3CDTF">2023-10-28T11:12:30Z</dcterms:modified>
</cp:coreProperties>
</file>