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6" r:id="rId9"/>
    <p:sldId id="268" r:id="rId10"/>
    <p:sldId id="263" r:id="rId11"/>
    <p:sldId id="270" r:id="rId12"/>
    <p:sldId id="271" r:id="rId13"/>
    <p:sldId id="272" r:id="rId14"/>
    <p:sldId id="273" r:id="rId15"/>
    <p:sldId id="274" r:id="rId16"/>
    <p:sldId id="275" r:id="rId17"/>
    <p:sldId id="276" r:id="rId18"/>
    <p:sldId id="269" r:id="rId19"/>
    <p:sldId id="26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77" r:id="rId40"/>
    <p:sldId id="27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94660"/>
  </p:normalViewPr>
  <p:slideViewPr>
    <p:cSldViewPr snapToGrid="0">
      <p:cViewPr varScale="1">
        <p:scale>
          <a:sx n="73" d="100"/>
          <a:sy n="73" d="100"/>
        </p:scale>
        <p:origin x="6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91267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31908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60108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13216E-3004-4330-8663-8A3CED0499C5}"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4898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13216E-3004-4330-8663-8A3CED0499C5}"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27595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813216E-3004-4330-8663-8A3CED0499C5}"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95546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813216E-3004-4330-8663-8A3CED0499C5}"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18724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813216E-3004-4330-8663-8A3CED0499C5}"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224067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3216E-3004-4330-8663-8A3CED0499C5}" type="datetimeFigureOut">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61653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13216E-3004-4330-8663-8A3CED0499C5}"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130476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13216E-3004-4330-8663-8A3CED0499C5}"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655CB-5A6C-4072-884F-86F95D015866}" type="slidenum">
              <a:rPr lang="en-IN" smtClean="0"/>
              <a:t>‹#›</a:t>
            </a:fld>
            <a:endParaRPr lang="en-IN"/>
          </a:p>
        </p:txBody>
      </p:sp>
    </p:spTree>
    <p:extLst>
      <p:ext uri="{BB962C8B-B14F-4D97-AF65-F5344CB8AC3E}">
        <p14:creationId xmlns:p14="http://schemas.microsoft.com/office/powerpoint/2010/main" val="413548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3216E-3004-4330-8663-8A3CED0499C5}" type="datetimeFigureOut">
              <a:rPr lang="en-IN" smtClean="0"/>
              <a:t>09-02-2023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655CB-5A6C-4072-884F-86F95D015866}" type="slidenum">
              <a:rPr lang="en-IN" smtClean="0"/>
              <a:t>‹#›</a:t>
            </a:fld>
            <a:endParaRPr lang="en-IN"/>
          </a:p>
        </p:txBody>
      </p:sp>
    </p:spTree>
    <p:extLst>
      <p:ext uri="{BB962C8B-B14F-4D97-AF65-F5344CB8AC3E}">
        <p14:creationId xmlns:p14="http://schemas.microsoft.com/office/powerpoint/2010/main" val="1076359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9028" y="185555"/>
            <a:ext cx="5025525" cy="1174790"/>
          </a:xfrm>
          <a:prstGeom prst="flowChartAlternateProcess">
            <a:avLst/>
          </a:prstGeom>
          <a:solidFill>
            <a:srgbClr val="00206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endParaRPr lang="en-US" sz="1575" dirty="0">
              <a:solidFill>
                <a:srgbClr val="FFC000"/>
              </a:solidFill>
              <a:latin typeface="Cambria" panose="02040503050406030204" pitchFamily="18" charset="0"/>
            </a:endParaRPr>
          </a:p>
          <a:p>
            <a:pPr algn="ctr"/>
            <a:r>
              <a:rPr lang="en-US" sz="1575" dirty="0">
                <a:solidFill>
                  <a:srgbClr val="FFC000"/>
                </a:solidFill>
                <a:latin typeface="Cambria" panose="02040503050406030204" pitchFamily="18" charset="0"/>
              </a:rPr>
              <a:t>DEPARTMENT OF AUTOMOBILE ENGINEERING</a:t>
            </a:r>
          </a:p>
          <a:p>
            <a:pPr algn="ctr"/>
            <a:r>
              <a:rPr lang="en-US" sz="1575" dirty="0">
                <a:solidFill>
                  <a:srgbClr val="FFC000"/>
                </a:solidFill>
                <a:latin typeface="Cambria" panose="02040503050406030204" pitchFamily="18" charset="0"/>
              </a:rPr>
              <a:t>MIT CAMPUS, ANNA UNIVERSITY, CHENNAI – 44</a:t>
            </a:r>
          </a:p>
          <a:p>
            <a:pPr algn="ctr"/>
            <a:endParaRPr lang="en-IN" sz="1575" dirty="0">
              <a:solidFill>
                <a:srgbClr val="FFC000"/>
              </a:solidFill>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1702622" y="185555"/>
            <a:ext cx="1425911" cy="1340355"/>
          </a:xfrm>
          <a:prstGeom prst="rect">
            <a:avLst/>
          </a:prstGeom>
        </p:spPr>
      </p:pic>
      <p:pic>
        <p:nvPicPr>
          <p:cNvPr id="6" name="Picture 5"/>
          <p:cNvPicPr>
            <a:picLocks noChangeAspect="1"/>
          </p:cNvPicPr>
          <p:nvPr/>
        </p:nvPicPr>
        <p:blipFill>
          <a:blip r:embed="rId3"/>
          <a:stretch>
            <a:fillRect/>
          </a:stretch>
        </p:blipFill>
        <p:spPr>
          <a:xfrm>
            <a:off x="8832479" y="194903"/>
            <a:ext cx="1658415" cy="1291819"/>
          </a:xfrm>
          <a:prstGeom prst="rect">
            <a:avLst/>
          </a:prstGeom>
        </p:spPr>
      </p:pic>
      <p:sp>
        <p:nvSpPr>
          <p:cNvPr id="7" name="Rounded Rectangle 6"/>
          <p:cNvSpPr/>
          <p:nvPr/>
        </p:nvSpPr>
        <p:spPr>
          <a:xfrm>
            <a:off x="3933092" y="1541002"/>
            <a:ext cx="4103252" cy="673347"/>
          </a:xfrm>
          <a:prstGeom prst="round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altLang="en-GB" sz="2000" b="1" dirty="0" smtClean="0">
                <a:latin typeface="Times New Roman" panose="02020603050405020304" pitchFamily="18" charset="0"/>
                <a:cs typeface="Times New Roman" panose="02020603050405020304" pitchFamily="18" charset="0"/>
              </a:rPr>
              <a:t>FINAL</a:t>
            </a:r>
            <a:r>
              <a:rPr lang="en-US" altLang="en-GB" sz="1800" b="1" dirty="0" smtClean="0">
                <a:latin typeface="Times New Roman" panose="02020603050405020304" pitchFamily="18" charset="0"/>
                <a:cs typeface="Times New Roman" panose="02020603050405020304" pitchFamily="18" charset="0"/>
              </a:rPr>
              <a:t> </a:t>
            </a:r>
            <a:r>
              <a:rPr lang="en-US" altLang="en-GB" sz="1800" b="1" dirty="0">
                <a:latin typeface="Times New Roman" panose="02020603050405020304" pitchFamily="18" charset="0"/>
                <a:cs typeface="Times New Roman" panose="02020603050405020304" pitchFamily="18" charset="0"/>
              </a:rPr>
              <a:t>REVIEW</a:t>
            </a:r>
          </a:p>
        </p:txBody>
      </p:sp>
      <p:graphicFrame>
        <p:nvGraphicFramePr>
          <p:cNvPr id="8" name="Content Placeholder 1"/>
          <p:cNvGraphicFramePr>
            <a:graphicFrameLocks/>
          </p:cNvGraphicFramePr>
          <p:nvPr>
            <p:extLst>
              <p:ext uri="{D42A27DB-BD31-4B8C-83A1-F6EECF244321}">
                <p14:modId xmlns:p14="http://schemas.microsoft.com/office/powerpoint/2010/main" val="4193680463"/>
              </p:ext>
            </p:extLst>
          </p:nvPr>
        </p:nvGraphicFramePr>
        <p:xfrm>
          <a:off x="3241462" y="2570384"/>
          <a:ext cx="5486513" cy="2224863"/>
        </p:xfrm>
        <a:graphic>
          <a:graphicData uri="http://schemas.openxmlformats.org/drawingml/2006/table">
            <a:tbl>
              <a:tblPr firstRow="1" bandRow="1">
                <a:tableStyleId>{5940675A-B579-460E-94D1-54222C63F5DA}</a:tableStyleId>
              </a:tblPr>
              <a:tblGrid>
                <a:gridCol w="736548">
                  <a:extLst>
                    <a:ext uri="{9D8B030D-6E8A-4147-A177-3AD203B41FA5}">
                      <a16:colId xmlns:a16="http://schemas.microsoft.com/office/drawing/2014/main" val="20000"/>
                    </a:ext>
                  </a:extLst>
                </a:gridCol>
                <a:gridCol w="2948185">
                  <a:extLst>
                    <a:ext uri="{9D8B030D-6E8A-4147-A177-3AD203B41FA5}">
                      <a16:colId xmlns:a16="http://schemas.microsoft.com/office/drawing/2014/main" val="20001"/>
                    </a:ext>
                  </a:extLst>
                </a:gridCol>
                <a:gridCol w="1801780">
                  <a:extLst>
                    <a:ext uri="{9D8B030D-6E8A-4147-A177-3AD203B41FA5}">
                      <a16:colId xmlns:a16="http://schemas.microsoft.com/office/drawing/2014/main" val="20002"/>
                    </a:ext>
                  </a:extLst>
                </a:gridCol>
              </a:tblGrid>
              <a:tr h="659683">
                <a:tc>
                  <a:txBody>
                    <a:bodyPr/>
                    <a:lstStyle/>
                    <a:p>
                      <a:pPr algn="ctr"/>
                      <a:r>
                        <a:rPr lang="en-US" sz="1400" b="1" dirty="0" err="1">
                          <a:solidFill>
                            <a:schemeClr val="bg1"/>
                          </a:solidFill>
                          <a:latin typeface="Times New Roman" panose="02020603050405020304" pitchFamily="18" charset="0"/>
                          <a:cs typeface="Times New Roman" panose="02020603050405020304" pitchFamily="18" charset="0"/>
                        </a:rPr>
                        <a:t>S.No</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Name </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Register Number</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extLst>
                  <a:ext uri="{0D108BD9-81ED-4DB2-BD59-A6C34878D82A}">
                    <a16:rowId xmlns:a16="http://schemas.microsoft.com/office/drawing/2014/main" val="10000"/>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1</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NIROSHINI. K</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2019502032</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390800">
                <a:tc>
                  <a:txBody>
                    <a:bodyPr/>
                    <a:lstStyle/>
                    <a:p>
                      <a:r>
                        <a:rPr lang="en-US" sz="1400" b="1" dirty="0">
                          <a:solidFill>
                            <a:schemeClr val="bg1"/>
                          </a:solidFill>
                          <a:latin typeface="Times New Roman" panose="02020603050405020304" pitchFamily="18" charset="0"/>
                          <a:cs typeface="Times New Roman" panose="02020603050405020304" pitchFamily="18" charset="0"/>
                        </a:rPr>
                        <a:t>2</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AKILAN. 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2019502509</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3</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DHINESH BABU. R</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2019502517</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391460">
                <a:tc>
                  <a:txBody>
                    <a:bodyPr/>
                    <a:lstStyle/>
                    <a:p>
                      <a:r>
                        <a:rPr lang="en-US" sz="1400" b="1" dirty="0">
                          <a:solidFill>
                            <a:schemeClr val="bg1"/>
                          </a:solidFill>
                          <a:latin typeface="Times New Roman" panose="02020603050405020304" pitchFamily="18" charset="0"/>
                          <a:cs typeface="Times New Roman" panose="02020603050405020304" pitchFamily="18" charset="0"/>
                        </a:rPr>
                        <a:t>4</a:t>
                      </a:r>
                      <a:endParaRPr lang="en-IN" sz="1400" b="1" dirty="0">
                        <a:solidFill>
                          <a:schemeClr val="bg1"/>
                        </a:solidFill>
                        <a:latin typeface="Times New Roman" panose="02020603050405020304" pitchFamily="18" charset="0"/>
                        <a:cs typeface="Times New Roman" panose="02020603050405020304" pitchFamily="18" charset="0"/>
                      </a:endParaRPr>
                    </a:p>
                  </a:txBody>
                  <a:tcPr marL="68580" marR="68580" marT="34290" marB="34290">
                    <a:solidFill>
                      <a:srgbClr val="0070C0"/>
                    </a:solidFill>
                  </a:tcPr>
                </a:tc>
                <a:tc>
                  <a:txBody>
                    <a:bodyPr/>
                    <a:lstStyle/>
                    <a:p>
                      <a:r>
                        <a:rPr lang="en-GB" sz="1400" dirty="0">
                          <a:latin typeface="Times New Roman" panose="02020603050405020304" pitchFamily="18" charset="0"/>
                          <a:cs typeface="Times New Roman" panose="02020603050405020304" pitchFamily="18" charset="0"/>
                        </a:rPr>
                        <a:t>HARI VIGNESH. N 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GB" sz="1400" dirty="0">
                          <a:latin typeface="Times New Roman" panose="02020603050405020304" pitchFamily="18" charset="0"/>
                          <a:cs typeface="Times New Roman" panose="02020603050405020304" pitchFamily="18" charset="0"/>
                        </a:rPr>
                        <a:t>2019502523</a:t>
                      </a:r>
                      <a:endParaRPr lang="en-IN"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bl>
          </a:graphicData>
        </a:graphic>
      </p:graphicFrame>
      <p:sp>
        <p:nvSpPr>
          <p:cNvPr id="9" name="Rectangle 8"/>
          <p:cNvSpPr/>
          <p:nvPr/>
        </p:nvSpPr>
        <p:spPr>
          <a:xfrm>
            <a:off x="7770732" y="4942340"/>
            <a:ext cx="6096000" cy="1754326"/>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sym typeface="+mn-ea"/>
              </a:rPr>
              <a:t>GUIDE: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Dr. </a:t>
            </a:r>
            <a:r>
              <a:rPr lang="en-US" dirty="0" err="1" smtClean="0">
                <a:latin typeface="Times New Roman" panose="02020603050405020304" pitchFamily="18" charset="0"/>
                <a:cs typeface="Times New Roman" panose="02020603050405020304" pitchFamily="18" charset="0"/>
              </a:rPr>
              <a:t>A.Sangeet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Sahaya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Jeyangel</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Teaching F</a:t>
            </a:r>
            <a:r>
              <a:rPr lang="en-IN" altLang="en-US" dirty="0" err="1" smtClean="0">
                <a:latin typeface="Times New Roman" panose="02020603050405020304" pitchFamily="18" charset="0"/>
                <a:cs typeface="Times New Roman" panose="02020603050405020304" pitchFamily="18" charset="0"/>
                <a:sym typeface="+mn-ea"/>
              </a:rPr>
              <a:t>ellow</a:t>
            </a:r>
            <a:r>
              <a:rPr lang="en-US" dirty="0" smtClean="0">
                <a:latin typeface="Times New Roman" panose="02020603050405020304" pitchFamily="18" charset="0"/>
                <a:cs typeface="Times New Roman" panose="02020603050405020304" pitchFamily="18" charset="0"/>
                <a:sym typeface="+mn-ea"/>
              </a:rPr>
              <a:t>,</a:t>
            </a:r>
          </a:p>
          <a:p>
            <a:r>
              <a:rPr lang="en-US" dirty="0" smtClean="0">
                <a:latin typeface="Times New Roman" panose="02020603050405020304" pitchFamily="18" charset="0"/>
                <a:cs typeface="Times New Roman" panose="02020603050405020304" pitchFamily="18" charset="0"/>
                <a:sym typeface="+mn-ea"/>
              </a:rPr>
              <a:t>Department of Automobile Engineering,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MIT campus, Anna university</a:t>
            </a:r>
            <a:endParaRPr lang="en-IN"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1342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1"/>
            <a:ext cx="10515600" cy="1084217"/>
          </a:xfrm>
          <a:solidFill>
            <a:schemeClr val="accent1"/>
          </a:solidFill>
        </p:spPr>
        <p:txBody>
          <a:bodyPr/>
          <a:lstStyle/>
          <a:p>
            <a:pPr algn="ctr"/>
            <a:r>
              <a:rPr lang="en-US" b="1" dirty="0" smtClean="0"/>
              <a:t>PINE TREE GROWTH IN INDIA</a:t>
            </a:r>
            <a:endParaRPr lang="en-IN" b="1" dirty="0"/>
          </a:p>
        </p:txBody>
      </p:sp>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014" y="1423853"/>
            <a:ext cx="10003971" cy="5303519"/>
          </a:xfrm>
        </p:spPr>
      </p:pic>
    </p:spTree>
    <p:extLst>
      <p:ext uri="{BB962C8B-B14F-4D97-AF65-F5344CB8AC3E}">
        <p14:creationId xmlns:p14="http://schemas.microsoft.com/office/powerpoint/2010/main" val="2289527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chemeClr val="accent1"/>
          </a:solidFill>
        </p:spPr>
        <p:txBody>
          <a:bodyPr>
            <a:normAutofit/>
          </a:bodyPr>
          <a:lstStyle/>
          <a:p>
            <a:r>
              <a:rPr lang="en-US" sz="4000" b="1" dirty="0" smtClean="0"/>
              <a:t>PREPARATION OF BIODIESEL(DIESEL-TURPENTINE BLEND)</a:t>
            </a:r>
            <a:endParaRPr lang="en-IN" sz="4000" b="1" dirty="0"/>
          </a:p>
        </p:txBody>
      </p:sp>
      <p:pic>
        <p:nvPicPr>
          <p:cNvPr id="7"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5691" y="1904002"/>
            <a:ext cx="3590812" cy="3255826"/>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3235" y="1938882"/>
            <a:ext cx="4480560" cy="2795452"/>
          </a:xfrm>
          <a:prstGeom prst="rect">
            <a:avLst/>
          </a:prstGeom>
        </p:spPr>
      </p:pic>
      <p:sp>
        <p:nvSpPr>
          <p:cNvPr id="9" name="Text Placeholder 5"/>
          <p:cNvSpPr txBox="1">
            <a:spLocks/>
          </p:cNvSpPr>
          <p:nvPr/>
        </p:nvSpPr>
        <p:spPr>
          <a:xfrm>
            <a:off x="5717178" y="4997043"/>
            <a:ext cx="5348471" cy="154744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4 BLENDS:</a:t>
            </a:r>
          </a:p>
          <a:p>
            <a:pPr marL="1885950" lvl="3" indent="-514350">
              <a:buFont typeface="+mj-lt"/>
              <a:buAutoNum type="arabicPeriod"/>
            </a:pPr>
            <a:r>
              <a:rPr lang="en-US" sz="2400" dirty="0" smtClean="0"/>
              <a:t>B20 (20%TURPENTINE 80%DIESEL) </a:t>
            </a:r>
          </a:p>
          <a:p>
            <a:pPr marL="1885950" lvl="3" indent="-514350">
              <a:buFont typeface="+mj-lt"/>
              <a:buAutoNum type="arabicPeriod"/>
            </a:pPr>
            <a:r>
              <a:rPr lang="en-US" sz="2400" dirty="0" smtClean="0"/>
              <a:t>B30 (30%TURPENTINE 70%DIESEL</a:t>
            </a:r>
            <a:r>
              <a:rPr lang="en-US" sz="2400" dirty="0"/>
              <a:t>) </a:t>
            </a:r>
            <a:endParaRPr lang="en-US" sz="2400" dirty="0" smtClean="0"/>
          </a:p>
          <a:p>
            <a:pPr marL="1885950" lvl="3" indent="-514350">
              <a:buFont typeface="+mj-lt"/>
              <a:buAutoNum type="arabicPeriod"/>
            </a:pPr>
            <a:r>
              <a:rPr lang="en-US" sz="2400" dirty="0" smtClean="0"/>
              <a:t>B40 (40%TURPENTINE 60%DIESEL</a:t>
            </a:r>
            <a:r>
              <a:rPr lang="en-US" sz="2400" dirty="0"/>
              <a:t>) </a:t>
            </a:r>
            <a:endParaRPr lang="en-US" sz="2400" dirty="0" smtClean="0"/>
          </a:p>
          <a:p>
            <a:pPr marL="1885950" lvl="3" indent="-514350">
              <a:buFont typeface="+mj-lt"/>
              <a:buAutoNum type="arabicPeriod"/>
            </a:pPr>
            <a:r>
              <a:rPr lang="en-US" sz="2400" dirty="0" smtClean="0"/>
              <a:t>B50 (50%TURPENTINE 50%DIESEL</a:t>
            </a:r>
            <a:r>
              <a:rPr lang="en-US" sz="2400" dirty="0"/>
              <a:t>) </a:t>
            </a:r>
          </a:p>
          <a:p>
            <a:pPr marL="1885950" lvl="3" indent="-514350">
              <a:buFont typeface="+mj-lt"/>
              <a:buAutoNum type="arabicPeriod"/>
            </a:pPr>
            <a:endParaRPr lang="en-IN" sz="2400" dirty="0"/>
          </a:p>
        </p:txBody>
      </p:sp>
    </p:spTree>
    <p:extLst>
      <p:ext uri="{BB962C8B-B14F-4D97-AF65-F5344CB8AC3E}">
        <p14:creationId xmlns:p14="http://schemas.microsoft.com/office/powerpoint/2010/main" val="1809460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2601"/>
          </a:xfrm>
          <a:solidFill>
            <a:schemeClr val="accent1"/>
          </a:solidFill>
        </p:spPr>
        <p:txBody>
          <a:bodyPr/>
          <a:lstStyle/>
          <a:p>
            <a:pPr algn="ctr"/>
            <a:r>
              <a:rPr lang="en-US" dirty="0" smtClean="0"/>
              <a:t> </a:t>
            </a:r>
            <a:r>
              <a:rPr lang="en-US" b="1" dirty="0" smtClean="0"/>
              <a:t>PROPERTIES OF BIO DIESEL BLENDS</a:t>
            </a:r>
            <a:r>
              <a:rPr lang="en-US" dirty="0" smtClean="0"/>
              <a:t> </a:t>
            </a:r>
            <a:endParaRPr lang="en-IN"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IN" dirty="0"/>
              <a:t>Properties of </a:t>
            </a:r>
            <a:r>
              <a:rPr lang="en-IN" dirty="0" smtClean="0"/>
              <a:t>Turpentine biodiesel </a:t>
            </a:r>
            <a:r>
              <a:rPr lang="en-IN" dirty="0"/>
              <a:t>which are close to Diesel:</a:t>
            </a:r>
          </a:p>
          <a:p>
            <a:pPr marL="0" indent="0">
              <a:buNone/>
            </a:pPr>
            <a:r>
              <a:rPr lang="en-US" b="1" dirty="0" smtClean="0"/>
              <a:t>DENSITY:</a:t>
            </a:r>
          </a:p>
          <a:p>
            <a:r>
              <a:rPr lang="en-US" dirty="0"/>
              <a:t>The density of material shows the denseness of that material in a specific given area. A material’s density is defined as its mass per unit volume</a:t>
            </a:r>
            <a:r>
              <a:rPr lang="en-US" dirty="0" smtClean="0"/>
              <a:t>.</a:t>
            </a:r>
          </a:p>
          <a:p>
            <a:r>
              <a:rPr lang="en-US" dirty="0" smtClean="0"/>
              <a:t> </a:t>
            </a:r>
            <a:r>
              <a:rPr lang="en-US" dirty="0"/>
              <a:t>Density is essentially a measurement of how tightly matter is packed together. It is a unique physical property for a particular object</a:t>
            </a:r>
            <a:endParaRPr lang="en-US" dirty="0" smtClean="0"/>
          </a:p>
          <a:p>
            <a:r>
              <a:rPr lang="en-US" dirty="0" smtClean="0"/>
              <a:t>The formula used to calculate the density is,</a:t>
            </a:r>
          </a:p>
          <a:p>
            <a:pPr marL="0" indent="0">
              <a:buNone/>
            </a:pPr>
            <a:r>
              <a:rPr lang="en-US" dirty="0"/>
              <a:t> </a:t>
            </a:r>
            <a:r>
              <a:rPr lang="en-US" dirty="0" smtClean="0"/>
              <a:t>                                     DENSITY = MASS/VOLUME</a:t>
            </a:r>
          </a:p>
          <a:p>
            <a:pPr marL="0" indent="0">
              <a:buNone/>
            </a:pPr>
            <a:r>
              <a:rPr lang="en-US" dirty="0"/>
              <a:t> </a:t>
            </a:r>
            <a:r>
              <a:rPr lang="en-US" dirty="0" smtClean="0"/>
              <a:t>                                        Unit = kg/m</a:t>
            </a:r>
            <a:r>
              <a:rPr lang="en-US" dirty="0" smtClean="0">
                <a:latin typeface="Calibri" panose="020F0502020204030204" pitchFamily="34" charset="0"/>
                <a:cs typeface="Calibri" panose="020F0502020204030204" pitchFamily="34" charset="0"/>
              </a:rPr>
              <a:t>³</a:t>
            </a:r>
            <a:endParaRPr lang="en-IN" dirty="0"/>
          </a:p>
        </p:txBody>
      </p:sp>
    </p:spTree>
    <p:extLst>
      <p:ext uri="{BB962C8B-B14F-4D97-AF65-F5344CB8AC3E}">
        <p14:creationId xmlns:p14="http://schemas.microsoft.com/office/powerpoint/2010/main" val="601486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solidFill>
          <a:ln>
            <a:solidFill>
              <a:schemeClr val="bg1"/>
            </a:solidFill>
          </a:ln>
        </p:spPr>
        <p:txBody>
          <a:bodyPr/>
          <a:lstStyle/>
          <a:p>
            <a:pPr algn="ctr"/>
            <a:r>
              <a:rPr lang="en-US" b="1" dirty="0" smtClean="0"/>
              <a:t>DENSITY</a:t>
            </a:r>
            <a:endParaRPr lang="en-IN" b="1" dirty="0"/>
          </a:p>
        </p:txBody>
      </p:sp>
      <p:sp>
        <p:nvSpPr>
          <p:cNvPr id="2" name="Content Placeholder 1"/>
          <p:cNvSpPr>
            <a:spLocks noGrp="1"/>
          </p:cNvSpPr>
          <p:nvPr>
            <p:ph sz="half" idx="1"/>
          </p:nvPr>
        </p:nvSpPr>
        <p:spPr/>
        <p:txBody>
          <a:bodyPr/>
          <a:lstStyle/>
          <a:p>
            <a:endParaRPr lang="en-IN"/>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62595" y="2390503"/>
            <a:ext cx="4258492" cy="2991394"/>
          </a:xfrm>
          <a:prstGeom prst="rect">
            <a:avLst/>
          </a:prstGeom>
          <a:noFill/>
          <a:ln>
            <a:noFill/>
          </a:ln>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53051" y="1825625"/>
            <a:ext cx="5434149" cy="4351337"/>
          </a:xfrm>
          <a:prstGeom prst="rect">
            <a:avLst/>
          </a:prstGeom>
          <a:noFill/>
          <a:ln>
            <a:noFill/>
          </a:ln>
        </p:spPr>
      </p:pic>
    </p:spTree>
    <p:extLst>
      <p:ext uri="{BB962C8B-B14F-4D97-AF65-F5344CB8AC3E}">
        <p14:creationId xmlns:p14="http://schemas.microsoft.com/office/powerpoint/2010/main" val="398043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1"/>
            <a:ext cx="10515600" cy="979714"/>
          </a:xfrm>
          <a:solidFill>
            <a:schemeClr val="accent1"/>
          </a:solidFill>
        </p:spPr>
        <p:txBody>
          <a:bodyPr>
            <a:normAutofit/>
          </a:bodyPr>
          <a:lstStyle/>
          <a:p>
            <a:pPr algn="ctr"/>
            <a:r>
              <a:rPr lang="en-US" b="1" dirty="0" smtClean="0"/>
              <a:t>FLASH AND FIRE POINT</a:t>
            </a:r>
            <a:endParaRPr lang="en-IN" b="1" dirty="0"/>
          </a:p>
        </p:txBody>
      </p:sp>
      <p:sp>
        <p:nvSpPr>
          <p:cNvPr id="3" name="Content Placeholder 2"/>
          <p:cNvSpPr>
            <a:spLocks noGrp="1"/>
          </p:cNvSpPr>
          <p:nvPr>
            <p:ph idx="1"/>
          </p:nvPr>
        </p:nvSpPr>
        <p:spPr>
          <a:xfrm>
            <a:off x="550817" y="1384664"/>
            <a:ext cx="10515600" cy="5342708"/>
          </a:xfrm>
        </p:spPr>
        <p:txBody>
          <a:bodyPr>
            <a:normAutofit/>
          </a:bodyPr>
          <a:lstStyle/>
          <a:p>
            <a:pPr marL="0" indent="0">
              <a:buNone/>
            </a:pPr>
            <a:r>
              <a:rPr lang="en-US" b="1" dirty="0" smtClean="0"/>
              <a:t>FLASH AND FIRE POINT:</a:t>
            </a:r>
          </a:p>
          <a:p>
            <a:r>
              <a:rPr lang="en-US" dirty="0" smtClean="0"/>
              <a:t> The </a:t>
            </a:r>
            <a:r>
              <a:rPr lang="en-US" dirty="0"/>
              <a:t>flash point is the lowest temperature at which a volatile substance evaporates to form an ignitable mixture with air in the presence of an igneous source and continues burning after the trigger source is removed. </a:t>
            </a:r>
            <a:endParaRPr lang="en-US" dirty="0" smtClean="0"/>
          </a:p>
          <a:p>
            <a:r>
              <a:rPr lang="en-US" dirty="0" smtClean="0"/>
              <a:t>Flash </a:t>
            </a:r>
            <a:r>
              <a:rPr lang="en-US" dirty="0"/>
              <a:t>point is a significant property not for the operability of a diesel fuel</a:t>
            </a:r>
            <a:r>
              <a:rPr lang="en-US" dirty="0" smtClean="0"/>
              <a:t>, </a:t>
            </a:r>
            <a:r>
              <a:rPr lang="en-US" dirty="0"/>
              <a:t>but for its storage and handling</a:t>
            </a:r>
            <a:r>
              <a:rPr lang="en-US" dirty="0" smtClean="0"/>
              <a:t>.</a:t>
            </a:r>
          </a:p>
          <a:p>
            <a:r>
              <a:rPr lang="en-US" dirty="0"/>
              <a:t>T</a:t>
            </a:r>
            <a:r>
              <a:rPr lang="en-US" dirty="0" smtClean="0"/>
              <a:t>he</a:t>
            </a:r>
            <a:r>
              <a:rPr lang="en-US" dirty="0"/>
              <a:t> fire point is defined as the lowest temperature at which vapors of the material will catch fire and continue burning even after the ignition </a:t>
            </a:r>
            <a:r>
              <a:rPr lang="en-US" dirty="0" smtClean="0"/>
              <a:t>source</a:t>
            </a:r>
            <a:r>
              <a:rPr lang="en-US" dirty="0"/>
              <a:t> is removed. The fire point is higher than the flash point because the vapors produced at the flash point are not sufficient enough to ignite the fuel.</a:t>
            </a:r>
            <a:r>
              <a:rPr lang="en-US" dirty="0" smtClean="0"/>
              <a:t> </a:t>
            </a:r>
            <a:endParaRPr lang="en-IN" dirty="0"/>
          </a:p>
        </p:txBody>
      </p:sp>
    </p:spTree>
    <p:extLst>
      <p:ext uri="{BB962C8B-B14F-4D97-AF65-F5344CB8AC3E}">
        <p14:creationId xmlns:p14="http://schemas.microsoft.com/office/powerpoint/2010/main" val="4075899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solidFill>
        </p:spPr>
        <p:txBody>
          <a:bodyPr/>
          <a:lstStyle/>
          <a:p>
            <a:pPr algn="ctr"/>
            <a:r>
              <a:rPr lang="en-US" b="1" dirty="0" smtClean="0"/>
              <a:t>FLASH AND FIRE POINT</a:t>
            </a:r>
            <a:endParaRPr lang="en-IN" b="1" dirty="0"/>
          </a:p>
        </p:txBody>
      </p:sp>
      <p:pic>
        <p:nvPicPr>
          <p:cNvPr id="6" name="Content Placeholder 5"/>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361905"/>
            <a:ext cx="4543697" cy="3278778"/>
          </a:xfrm>
          <a:prstGeom prst="rect">
            <a:avLst/>
          </a:prstGeom>
          <a:noFill/>
          <a:ln>
            <a:noFill/>
          </a:ln>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19954" y="2024742"/>
            <a:ext cx="5567246" cy="4167051"/>
          </a:xfrm>
          <a:prstGeom prst="rect">
            <a:avLst/>
          </a:prstGeom>
          <a:noFill/>
          <a:ln>
            <a:noFill/>
          </a:ln>
        </p:spPr>
      </p:pic>
    </p:spTree>
    <p:extLst>
      <p:ext uri="{BB962C8B-B14F-4D97-AF65-F5344CB8AC3E}">
        <p14:creationId xmlns:p14="http://schemas.microsoft.com/office/powerpoint/2010/main" val="204157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53"/>
            <a:ext cx="10515600" cy="1084217"/>
          </a:xfrm>
          <a:solidFill>
            <a:schemeClr val="accent1"/>
          </a:solidFill>
        </p:spPr>
        <p:txBody>
          <a:bodyPr>
            <a:normAutofit/>
          </a:bodyPr>
          <a:lstStyle/>
          <a:p>
            <a:pPr algn="ctr"/>
            <a:r>
              <a:rPr lang="en-US" b="1" dirty="0" smtClean="0"/>
              <a:t>KINEMATIC VISCOSITY</a:t>
            </a:r>
            <a:endParaRPr lang="en-IN" b="1" dirty="0"/>
          </a:p>
        </p:txBody>
      </p:sp>
      <p:sp>
        <p:nvSpPr>
          <p:cNvPr id="3" name="Content Placeholder 2"/>
          <p:cNvSpPr>
            <a:spLocks noGrp="1"/>
          </p:cNvSpPr>
          <p:nvPr>
            <p:ph idx="1"/>
          </p:nvPr>
        </p:nvSpPr>
        <p:spPr>
          <a:xfrm>
            <a:off x="681445" y="1489165"/>
            <a:ext cx="10515600" cy="5212080"/>
          </a:xfrm>
        </p:spPr>
        <p:txBody>
          <a:bodyPr>
            <a:normAutofit lnSpcReduction="10000"/>
          </a:bodyPr>
          <a:lstStyle/>
          <a:p>
            <a:pPr marL="158745" indent="0">
              <a:buNone/>
            </a:pPr>
            <a:r>
              <a:rPr lang="en-IN" b="1" dirty="0" smtClean="0"/>
              <a:t>KINEMATIC VISCOSITY:</a:t>
            </a:r>
          </a:p>
          <a:p>
            <a:r>
              <a:rPr lang="en-IN" dirty="0" smtClean="0"/>
              <a:t>The </a:t>
            </a:r>
            <a:r>
              <a:rPr lang="en-IN" dirty="0"/>
              <a:t>kinematic viscosity is an important fuel property which affects </a:t>
            </a:r>
            <a:r>
              <a:rPr lang="en-IN" dirty="0" smtClean="0"/>
              <a:t>the atomization </a:t>
            </a:r>
            <a:r>
              <a:rPr lang="en-IN" dirty="0"/>
              <a:t>of a fuel upon injection into the combustion chamber.</a:t>
            </a:r>
          </a:p>
          <a:p>
            <a:r>
              <a:rPr lang="en-US" dirty="0" smtClean="0"/>
              <a:t>REDWOOD VISCOMETER is used to measure the kinematic viscosity.</a:t>
            </a:r>
            <a:endParaRPr lang="en-IN" dirty="0"/>
          </a:p>
          <a:p>
            <a:r>
              <a:rPr lang="en-IN" dirty="0"/>
              <a:t>Hence, as the viscosity is less, the fuel is atomized properly, resulting in a complete combustion and good engine performance.</a:t>
            </a:r>
          </a:p>
          <a:p>
            <a:r>
              <a:rPr lang="en-US" dirty="0" smtClean="0"/>
              <a:t>The formula to calculate the kinematic viscosity is,</a:t>
            </a:r>
          </a:p>
          <a:p>
            <a:pPr marL="0" indent="0">
              <a:buNone/>
            </a:pPr>
            <a:r>
              <a:rPr lang="en-US" dirty="0"/>
              <a:t>                               Kinematic viscosity = AR – B/R </a:t>
            </a:r>
            <a:r>
              <a:rPr lang="en-US" dirty="0" smtClean="0"/>
              <a:t> (m</a:t>
            </a:r>
            <a:r>
              <a:rPr lang="en-US" dirty="0" smtClean="0">
                <a:latin typeface="Calibri" panose="020F0502020204030204" pitchFamily="34" charset="0"/>
                <a:cs typeface="Calibri" panose="020F0502020204030204" pitchFamily="34" charset="0"/>
              </a:rPr>
              <a:t>²/s</a:t>
            </a:r>
            <a:r>
              <a:rPr lang="en-US" dirty="0" smtClean="0"/>
              <a:t>) </a:t>
            </a:r>
          </a:p>
          <a:p>
            <a:pPr marL="0" indent="0">
              <a:buNone/>
            </a:pPr>
            <a:r>
              <a:rPr lang="en-US" dirty="0"/>
              <a:t> </a:t>
            </a:r>
            <a:r>
              <a:rPr lang="en-US" dirty="0" smtClean="0"/>
              <a:t>          where,</a:t>
            </a:r>
          </a:p>
          <a:p>
            <a:pPr marL="0" indent="0">
              <a:buNone/>
            </a:pPr>
            <a:r>
              <a:rPr lang="en-US" dirty="0"/>
              <a:t> </a:t>
            </a:r>
            <a:r>
              <a:rPr lang="en-US" dirty="0" smtClean="0"/>
              <a:t>                       </a:t>
            </a:r>
            <a:r>
              <a:rPr lang="en-US" dirty="0"/>
              <a:t>A &amp; B are viscometer constants A = 0.26 </a:t>
            </a:r>
            <a:r>
              <a:rPr lang="en-US" dirty="0" smtClean="0"/>
              <a:t>,B </a:t>
            </a:r>
            <a:r>
              <a:rPr lang="en-US" dirty="0"/>
              <a:t>= </a:t>
            </a:r>
            <a:r>
              <a:rPr lang="en-US" dirty="0" smtClean="0"/>
              <a:t>171.5</a:t>
            </a:r>
          </a:p>
          <a:p>
            <a:pPr marL="0" indent="0">
              <a:buNone/>
            </a:pPr>
            <a:r>
              <a:rPr lang="en-US" dirty="0"/>
              <a:t> </a:t>
            </a:r>
            <a:r>
              <a:rPr lang="en-US" dirty="0" smtClean="0"/>
              <a:t>                       </a:t>
            </a:r>
            <a:r>
              <a:rPr lang="en-US" dirty="0"/>
              <a:t>R = time in second for collection of </a:t>
            </a:r>
            <a:r>
              <a:rPr lang="en-US" dirty="0" smtClean="0"/>
              <a:t>60 </a:t>
            </a:r>
            <a:r>
              <a:rPr lang="en-US" dirty="0"/>
              <a:t>cc of oil in the flask.</a:t>
            </a:r>
            <a:endParaRPr lang="en-IN" dirty="0"/>
          </a:p>
        </p:txBody>
      </p:sp>
    </p:spTree>
    <p:extLst>
      <p:ext uri="{BB962C8B-B14F-4D97-AF65-F5344CB8AC3E}">
        <p14:creationId xmlns:p14="http://schemas.microsoft.com/office/powerpoint/2010/main" val="589477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solidFill>
        </p:spPr>
        <p:txBody>
          <a:bodyPr/>
          <a:lstStyle/>
          <a:p>
            <a:pPr algn="ctr"/>
            <a:r>
              <a:rPr lang="en-US" b="1" dirty="0" smtClean="0"/>
              <a:t>KINEMATIC VISCOSITY</a:t>
            </a:r>
            <a:endParaRPr lang="en-IN" b="1" dirty="0"/>
          </a:p>
        </p:txBody>
      </p:sp>
      <p:pic>
        <p:nvPicPr>
          <p:cNvPr id="6" name="Content Placeholder 5"/>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9531" y="2534193"/>
            <a:ext cx="4140926" cy="3122023"/>
          </a:xfrm>
          <a:prstGeom prst="rect">
            <a:avLst/>
          </a:prstGeom>
          <a:noFill/>
          <a:ln>
            <a:noFill/>
          </a:ln>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57109" y="2429691"/>
            <a:ext cx="5342708" cy="3226525"/>
          </a:xfrm>
          <a:prstGeom prst="rect">
            <a:avLst/>
          </a:prstGeom>
          <a:noFill/>
          <a:ln>
            <a:noFill/>
          </a:ln>
        </p:spPr>
      </p:pic>
    </p:spTree>
    <p:extLst>
      <p:ext uri="{BB962C8B-B14F-4D97-AF65-F5344CB8AC3E}">
        <p14:creationId xmlns:p14="http://schemas.microsoft.com/office/powerpoint/2010/main" val="2255581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2418"/>
          </a:xfrm>
          <a:solidFill>
            <a:schemeClr val="accent1"/>
          </a:solidFill>
        </p:spPr>
        <p:txBody>
          <a:bodyPr/>
          <a:lstStyle/>
          <a:p>
            <a:pPr algn="ctr"/>
            <a:r>
              <a:rPr lang="en-US" b="1" dirty="0" smtClean="0"/>
              <a:t>PROPERTIES OF FUEL</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1464071"/>
              </p:ext>
            </p:extLst>
          </p:nvPr>
        </p:nvGraphicFramePr>
        <p:xfrm>
          <a:off x="838200" y="1825626"/>
          <a:ext cx="10304415" cy="4274727"/>
        </p:xfrm>
        <a:graphic>
          <a:graphicData uri="http://schemas.openxmlformats.org/drawingml/2006/table">
            <a:tbl>
              <a:tblPr firstRow="1" bandRow="1">
                <a:tableStyleId>{93296810-A885-4BE3-A3E7-6D5BEEA58F35}</a:tableStyleId>
              </a:tblPr>
              <a:tblGrid>
                <a:gridCol w="2060883">
                  <a:extLst>
                    <a:ext uri="{9D8B030D-6E8A-4147-A177-3AD203B41FA5}">
                      <a16:colId xmlns:a16="http://schemas.microsoft.com/office/drawing/2014/main" val="1692745556"/>
                    </a:ext>
                  </a:extLst>
                </a:gridCol>
                <a:gridCol w="2060883">
                  <a:extLst>
                    <a:ext uri="{9D8B030D-6E8A-4147-A177-3AD203B41FA5}">
                      <a16:colId xmlns:a16="http://schemas.microsoft.com/office/drawing/2014/main" val="2371307742"/>
                    </a:ext>
                  </a:extLst>
                </a:gridCol>
                <a:gridCol w="2060883">
                  <a:extLst>
                    <a:ext uri="{9D8B030D-6E8A-4147-A177-3AD203B41FA5}">
                      <a16:colId xmlns:a16="http://schemas.microsoft.com/office/drawing/2014/main" val="3684174685"/>
                    </a:ext>
                  </a:extLst>
                </a:gridCol>
                <a:gridCol w="2060883">
                  <a:extLst>
                    <a:ext uri="{9D8B030D-6E8A-4147-A177-3AD203B41FA5}">
                      <a16:colId xmlns:a16="http://schemas.microsoft.com/office/drawing/2014/main" val="2705217118"/>
                    </a:ext>
                  </a:extLst>
                </a:gridCol>
                <a:gridCol w="2060883">
                  <a:extLst>
                    <a:ext uri="{9D8B030D-6E8A-4147-A177-3AD203B41FA5}">
                      <a16:colId xmlns:a16="http://schemas.microsoft.com/office/drawing/2014/main" val="207444831"/>
                    </a:ext>
                  </a:extLst>
                </a:gridCol>
              </a:tblGrid>
              <a:tr h="954993">
                <a:tc>
                  <a:txBody>
                    <a:bodyPr/>
                    <a:lstStyle/>
                    <a:p>
                      <a:r>
                        <a:rPr lang="en-US" dirty="0" smtClean="0"/>
                        <a:t>BLEND</a:t>
                      </a:r>
                      <a:endParaRPr lang="en-IN" dirty="0"/>
                    </a:p>
                  </a:txBody>
                  <a:tcPr/>
                </a:tc>
                <a:tc>
                  <a:txBody>
                    <a:bodyPr/>
                    <a:lstStyle/>
                    <a:p>
                      <a:r>
                        <a:rPr lang="en-US" dirty="0" smtClean="0"/>
                        <a:t>DENSITY(kg/m</a:t>
                      </a:r>
                      <a:r>
                        <a:rPr lang="en-US" dirty="0" smtClean="0">
                          <a:latin typeface="Calibri" panose="020F0502020204030204" pitchFamily="34" charset="0"/>
                          <a:cs typeface="Calibri" panose="020F0502020204030204" pitchFamily="34" charset="0"/>
                        </a:rPr>
                        <a:t>³)</a:t>
                      </a:r>
                      <a:endParaRPr lang="en-IN" dirty="0"/>
                    </a:p>
                  </a:txBody>
                  <a:tcPr/>
                </a:tc>
                <a:tc>
                  <a:txBody>
                    <a:bodyPr/>
                    <a:lstStyle/>
                    <a:p>
                      <a:r>
                        <a:rPr lang="en-US" dirty="0" smtClean="0"/>
                        <a:t>KINEMATIC VISCOSITY ( m</a:t>
                      </a:r>
                      <a:r>
                        <a:rPr lang="en-US" dirty="0" smtClean="0">
                          <a:latin typeface="Calibri" panose="020F0502020204030204" pitchFamily="34" charset="0"/>
                          <a:cs typeface="Calibri" panose="020F0502020204030204" pitchFamily="34" charset="0"/>
                        </a:rPr>
                        <a:t>²/s)</a:t>
                      </a:r>
                      <a:endParaRPr lang="en-IN" dirty="0"/>
                    </a:p>
                  </a:txBody>
                  <a:tcPr/>
                </a:tc>
                <a:tc>
                  <a:txBody>
                    <a:bodyPr/>
                    <a:lstStyle/>
                    <a:p>
                      <a:r>
                        <a:rPr lang="en-US" dirty="0" smtClean="0"/>
                        <a:t>FLASH</a:t>
                      </a:r>
                      <a:r>
                        <a:rPr lang="en-US" baseline="0" dirty="0" smtClean="0"/>
                        <a:t> POINT (</a:t>
                      </a:r>
                      <a:r>
                        <a:rPr lang="en-US" baseline="0" dirty="0" smtClean="0">
                          <a:latin typeface="Calibri" panose="020F0502020204030204" pitchFamily="34" charset="0"/>
                          <a:cs typeface="Calibri" panose="020F0502020204030204" pitchFamily="34" charset="0"/>
                        </a:rPr>
                        <a:t>°c)</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FIRE POINT </a:t>
                      </a:r>
                      <a:r>
                        <a:rPr lang="en-US" baseline="0" dirty="0" smtClean="0"/>
                        <a:t>(</a:t>
                      </a:r>
                      <a:r>
                        <a:rPr lang="en-US" baseline="0" dirty="0" smtClean="0">
                          <a:latin typeface="Calibri" panose="020F0502020204030204" pitchFamily="34" charset="0"/>
                          <a:cs typeface="Calibri" panose="020F0502020204030204" pitchFamily="34" charset="0"/>
                        </a:rPr>
                        <a:t>°c)</a:t>
                      </a:r>
                      <a:endParaRPr lang="en-IN" dirty="0" smtClean="0"/>
                    </a:p>
                    <a:p>
                      <a:endParaRPr lang="en-IN" dirty="0"/>
                    </a:p>
                  </a:txBody>
                  <a:tcPr/>
                </a:tc>
                <a:extLst>
                  <a:ext uri="{0D108BD9-81ED-4DB2-BD59-A6C34878D82A}">
                    <a16:rowId xmlns:a16="http://schemas.microsoft.com/office/drawing/2014/main" val="1226993825"/>
                  </a:ext>
                </a:extLst>
              </a:tr>
              <a:tr h="553289">
                <a:tc>
                  <a:txBody>
                    <a:bodyPr/>
                    <a:lstStyle/>
                    <a:p>
                      <a:r>
                        <a:rPr lang="en-US" dirty="0" smtClean="0"/>
                        <a:t>DIESEL</a:t>
                      </a:r>
                      <a:endParaRPr lang="en-IN" dirty="0"/>
                    </a:p>
                  </a:txBody>
                  <a:tcPr/>
                </a:tc>
                <a:tc>
                  <a:txBody>
                    <a:bodyPr/>
                    <a:lstStyle/>
                    <a:p>
                      <a:r>
                        <a:rPr lang="en-US" dirty="0" smtClean="0"/>
                        <a:t>0.827</a:t>
                      </a:r>
                      <a:endParaRPr lang="en-IN" dirty="0"/>
                    </a:p>
                  </a:txBody>
                  <a:tcPr/>
                </a:tc>
                <a:tc>
                  <a:txBody>
                    <a:bodyPr/>
                    <a:lstStyle/>
                    <a:p>
                      <a:r>
                        <a:rPr lang="en-US" dirty="0" smtClean="0"/>
                        <a:t>13.28</a:t>
                      </a:r>
                      <a:endParaRPr lang="en-IN" dirty="0"/>
                    </a:p>
                  </a:txBody>
                  <a:tcPr/>
                </a:tc>
                <a:tc>
                  <a:txBody>
                    <a:bodyPr/>
                    <a:lstStyle/>
                    <a:p>
                      <a:r>
                        <a:rPr lang="en-US" dirty="0" smtClean="0"/>
                        <a:t>47</a:t>
                      </a:r>
                      <a:endParaRPr lang="en-IN" dirty="0"/>
                    </a:p>
                  </a:txBody>
                  <a:tcPr/>
                </a:tc>
                <a:tc>
                  <a:txBody>
                    <a:bodyPr/>
                    <a:lstStyle/>
                    <a:p>
                      <a:r>
                        <a:rPr lang="en-US" dirty="0" smtClean="0"/>
                        <a:t>54</a:t>
                      </a:r>
                      <a:endParaRPr lang="en-IN" dirty="0"/>
                    </a:p>
                  </a:txBody>
                  <a:tcPr/>
                </a:tc>
                <a:extLst>
                  <a:ext uri="{0D108BD9-81ED-4DB2-BD59-A6C34878D82A}">
                    <a16:rowId xmlns:a16="http://schemas.microsoft.com/office/drawing/2014/main" val="4121874768"/>
                  </a:ext>
                </a:extLst>
              </a:tr>
              <a:tr h="553289">
                <a:tc>
                  <a:txBody>
                    <a:bodyPr/>
                    <a:lstStyle/>
                    <a:p>
                      <a:r>
                        <a:rPr lang="en-US" dirty="0" smtClean="0"/>
                        <a:t>B20</a:t>
                      </a:r>
                      <a:endParaRPr lang="en-IN" dirty="0"/>
                    </a:p>
                  </a:txBody>
                  <a:tcPr/>
                </a:tc>
                <a:tc>
                  <a:txBody>
                    <a:bodyPr/>
                    <a:lstStyle/>
                    <a:p>
                      <a:r>
                        <a:rPr lang="en-US" dirty="0" smtClean="0"/>
                        <a:t>0.831</a:t>
                      </a:r>
                      <a:endParaRPr lang="en-IN" dirty="0"/>
                    </a:p>
                  </a:txBody>
                  <a:tcPr/>
                </a:tc>
                <a:tc>
                  <a:txBody>
                    <a:bodyPr/>
                    <a:lstStyle/>
                    <a:p>
                      <a:r>
                        <a:rPr lang="en-US" dirty="0" smtClean="0"/>
                        <a:t>14.567</a:t>
                      </a:r>
                      <a:endParaRPr lang="en-IN" dirty="0"/>
                    </a:p>
                  </a:txBody>
                  <a:tcPr/>
                </a:tc>
                <a:tc>
                  <a:txBody>
                    <a:bodyPr/>
                    <a:lstStyle/>
                    <a:p>
                      <a:r>
                        <a:rPr lang="en-US" dirty="0" smtClean="0"/>
                        <a:t>49</a:t>
                      </a:r>
                      <a:endParaRPr lang="en-IN" dirty="0"/>
                    </a:p>
                  </a:txBody>
                  <a:tcPr/>
                </a:tc>
                <a:tc>
                  <a:txBody>
                    <a:bodyPr/>
                    <a:lstStyle/>
                    <a:p>
                      <a:r>
                        <a:rPr lang="en-US" dirty="0" smtClean="0"/>
                        <a:t>55</a:t>
                      </a:r>
                      <a:endParaRPr lang="en-IN" dirty="0"/>
                    </a:p>
                  </a:txBody>
                  <a:tcPr/>
                </a:tc>
                <a:extLst>
                  <a:ext uri="{0D108BD9-81ED-4DB2-BD59-A6C34878D82A}">
                    <a16:rowId xmlns:a16="http://schemas.microsoft.com/office/drawing/2014/main" val="3476691450"/>
                  </a:ext>
                </a:extLst>
              </a:tr>
              <a:tr h="553289">
                <a:tc>
                  <a:txBody>
                    <a:bodyPr/>
                    <a:lstStyle/>
                    <a:p>
                      <a:r>
                        <a:rPr lang="en-US" dirty="0" smtClean="0"/>
                        <a:t>B30</a:t>
                      </a:r>
                      <a:endParaRPr lang="en-IN" dirty="0"/>
                    </a:p>
                  </a:txBody>
                  <a:tcPr/>
                </a:tc>
                <a:tc>
                  <a:txBody>
                    <a:bodyPr/>
                    <a:lstStyle/>
                    <a:p>
                      <a:r>
                        <a:rPr lang="en-US" dirty="0" smtClean="0"/>
                        <a:t>0.835</a:t>
                      </a:r>
                      <a:endParaRPr lang="en-IN" dirty="0"/>
                    </a:p>
                  </a:txBody>
                  <a:tcPr/>
                </a:tc>
                <a:tc>
                  <a:txBody>
                    <a:bodyPr/>
                    <a:lstStyle/>
                    <a:p>
                      <a:r>
                        <a:rPr lang="en-US" dirty="0" smtClean="0"/>
                        <a:t>14.147</a:t>
                      </a:r>
                      <a:endParaRPr lang="en-IN" dirty="0"/>
                    </a:p>
                  </a:txBody>
                  <a:tcPr/>
                </a:tc>
                <a:tc>
                  <a:txBody>
                    <a:bodyPr/>
                    <a:lstStyle/>
                    <a:p>
                      <a:r>
                        <a:rPr lang="en-US" dirty="0" smtClean="0"/>
                        <a:t>52</a:t>
                      </a:r>
                      <a:endParaRPr lang="en-IN" dirty="0"/>
                    </a:p>
                  </a:txBody>
                  <a:tcPr/>
                </a:tc>
                <a:tc>
                  <a:txBody>
                    <a:bodyPr/>
                    <a:lstStyle/>
                    <a:p>
                      <a:r>
                        <a:rPr lang="en-US" dirty="0" smtClean="0"/>
                        <a:t>57</a:t>
                      </a:r>
                      <a:endParaRPr lang="en-IN" dirty="0"/>
                    </a:p>
                  </a:txBody>
                  <a:tcPr/>
                </a:tc>
                <a:extLst>
                  <a:ext uri="{0D108BD9-81ED-4DB2-BD59-A6C34878D82A}">
                    <a16:rowId xmlns:a16="http://schemas.microsoft.com/office/drawing/2014/main" val="2316800108"/>
                  </a:ext>
                </a:extLst>
              </a:tr>
              <a:tr h="553289">
                <a:tc>
                  <a:txBody>
                    <a:bodyPr/>
                    <a:lstStyle/>
                    <a:p>
                      <a:r>
                        <a:rPr lang="en-US" dirty="0" smtClean="0"/>
                        <a:t>B40</a:t>
                      </a:r>
                      <a:endParaRPr lang="en-IN" dirty="0"/>
                    </a:p>
                  </a:txBody>
                  <a:tcPr/>
                </a:tc>
                <a:tc>
                  <a:txBody>
                    <a:bodyPr/>
                    <a:lstStyle/>
                    <a:p>
                      <a:r>
                        <a:rPr lang="en-US" dirty="0" smtClean="0"/>
                        <a:t>0.839</a:t>
                      </a:r>
                    </a:p>
                  </a:txBody>
                  <a:tcPr/>
                </a:tc>
                <a:tc>
                  <a:txBody>
                    <a:bodyPr/>
                    <a:lstStyle/>
                    <a:p>
                      <a:r>
                        <a:rPr lang="en-US" dirty="0" smtClean="0"/>
                        <a:t>13.360</a:t>
                      </a:r>
                      <a:endParaRPr lang="en-IN" dirty="0"/>
                    </a:p>
                  </a:txBody>
                  <a:tcPr/>
                </a:tc>
                <a:tc>
                  <a:txBody>
                    <a:bodyPr/>
                    <a:lstStyle/>
                    <a:p>
                      <a:r>
                        <a:rPr lang="en-US" dirty="0" smtClean="0"/>
                        <a:t>55</a:t>
                      </a:r>
                      <a:endParaRPr lang="en-IN" dirty="0"/>
                    </a:p>
                  </a:txBody>
                  <a:tcPr/>
                </a:tc>
                <a:tc>
                  <a:txBody>
                    <a:bodyPr/>
                    <a:lstStyle/>
                    <a:p>
                      <a:r>
                        <a:rPr lang="en-US" dirty="0" smtClean="0"/>
                        <a:t>60</a:t>
                      </a:r>
                      <a:endParaRPr lang="en-IN" dirty="0"/>
                    </a:p>
                  </a:txBody>
                  <a:tcPr/>
                </a:tc>
                <a:extLst>
                  <a:ext uri="{0D108BD9-81ED-4DB2-BD59-A6C34878D82A}">
                    <a16:rowId xmlns:a16="http://schemas.microsoft.com/office/drawing/2014/main" val="3324921246"/>
                  </a:ext>
                </a:extLst>
              </a:tr>
              <a:tr h="553289">
                <a:tc>
                  <a:txBody>
                    <a:bodyPr/>
                    <a:lstStyle/>
                    <a:p>
                      <a:r>
                        <a:rPr lang="en-US" dirty="0" smtClean="0"/>
                        <a:t>B50</a:t>
                      </a:r>
                      <a:endParaRPr lang="en-IN" dirty="0"/>
                    </a:p>
                  </a:txBody>
                  <a:tcPr/>
                </a:tc>
                <a:tc>
                  <a:txBody>
                    <a:bodyPr/>
                    <a:lstStyle/>
                    <a:p>
                      <a:r>
                        <a:rPr lang="en-US" dirty="0" smtClean="0"/>
                        <a:t>0.844</a:t>
                      </a:r>
                      <a:endParaRPr lang="en-IN" dirty="0"/>
                    </a:p>
                  </a:txBody>
                  <a:tcPr/>
                </a:tc>
                <a:tc>
                  <a:txBody>
                    <a:bodyPr/>
                    <a:lstStyle/>
                    <a:p>
                      <a:r>
                        <a:rPr lang="en-US" dirty="0" smtClean="0"/>
                        <a:t>13.055</a:t>
                      </a:r>
                      <a:endParaRPr lang="en-IN" dirty="0"/>
                    </a:p>
                  </a:txBody>
                  <a:tcPr/>
                </a:tc>
                <a:tc>
                  <a:txBody>
                    <a:bodyPr/>
                    <a:lstStyle/>
                    <a:p>
                      <a:r>
                        <a:rPr lang="en-US" dirty="0" smtClean="0"/>
                        <a:t>57</a:t>
                      </a:r>
                      <a:endParaRPr lang="en-IN" dirty="0"/>
                    </a:p>
                  </a:txBody>
                  <a:tcPr/>
                </a:tc>
                <a:tc>
                  <a:txBody>
                    <a:bodyPr/>
                    <a:lstStyle/>
                    <a:p>
                      <a:r>
                        <a:rPr lang="en-US" dirty="0" smtClean="0"/>
                        <a:t>62</a:t>
                      </a:r>
                      <a:endParaRPr lang="en-IN" dirty="0"/>
                    </a:p>
                  </a:txBody>
                  <a:tcPr/>
                </a:tc>
                <a:extLst>
                  <a:ext uri="{0D108BD9-81ED-4DB2-BD59-A6C34878D82A}">
                    <a16:rowId xmlns:a16="http://schemas.microsoft.com/office/drawing/2014/main" val="1883652707"/>
                  </a:ext>
                </a:extLst>
              </a:tr>
              <a:tr h="553289">
                <a:tc>
                  <a:txBody>
                    <a:bodyPr/>
                    <a:lstStyle/>
                    <a:p>
                      <a:r>
                        <a:rPr lang="en-US" dirty="0" smtClean="0"/>
                        <a:t>TURPENTINE</a:t>
                      </a:r>
                      <a:endParaRPr lang="en-IN" dirty="0"/>
                    </a:p>
                  </a:txBody>
                  <a:tcPr/>
                </a:tc>
                <a:tc>
                  <a:txBody>
                    <a:bodyPr/>
                    <a:lstStyle/>
                    <a:p>
                      <a:r>
                        <a:rPr lang="en-US" dirty="0" smtClean="0"/>
                        <a:t>0.845</a:t>
                      </a:r>
                      <a:endParaRPr lang="en-IN" dirty="0"/>
                    </a:p>
                  </a:txBody>
                  <a:tcPr/>
                </a:tc>
                <a:tc>
                  <a:txBody>
                    <a:bodyPr/>
                    <a:lstStyle/>
                    <a:p>
                      <a:r>
                        <a:rPr lang="en-US" dirty="0" smtClean="0"/>
                        <a:t>10.870</a:t>
                      </a:r>
                      <a:endParaRPr lang="en-IN" dirty="0"/>
                    </a:p>
                  </a:txBody>
                  <a:tcPr/>
                </a:tc>
                <a:tc>
                  <a:txBody>
                    <a:bodyPr/>
                    <a:lstStyle/>
                    <a:p>
                      <a:r>
                        <a:rPr lang="en-US" dirty="0" smtClean="0"/>
                        <a:t>53</a:t>
                      </a:r>
                      <a:endParaRPr lang="en-IN" dirty="0"/>
                    </a:p>
                  </a:txBody>
                  <a:tcPr/>
                </a:tc>
                <a:tc>
                  <a:txBody>
                    <a:bodyPr/>
                    <a:lstStyle/>
                    <a:p>
                      <a:r>
                        <a:rPr lang="en-US" dirty="0" smtClean="0"/>
                        <a:t>58</a:t>
                      </a:r>
                      <a:endParaRPr lang="en-IN" dirty="0"/>
                    </a:p>
                  </a:txBody>
                  <a:tcPr/>
                </a:tc>
                <a:extLst>
                  <a:ext uri="{0D108BD9-81ED-4DB2-BD59-A6C34878D82A}">
                    <a16:rowId xmlns:a16="http://schemas.microsoft.com/office/drawing/2014/main" val="21661628"/>
                  </a:ext>
                </a:extLst>
              </a:tr>
            </a:tbl>
          </a:graphicData>
        </a:graphic>
      </p:graphicFrame>
    </p:spTree>
    <p:extLst>
      <p:ext uri="{BB962C8B-B14F-4D97-AF65-F5344CB8AC3E}">
        <p14:creationId xmlns:p14="http://schemas.microsoft.com/office/powerpoint/2010/main" val="2113543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05" y="273685"/>
            <a:ext cx="10515600" cy="1325563"/>
          </a:xfrm>
          <a:solidFill>
            <a:schemeClr val="accent1"/>
          </a:solidFill>
        </p:spPr>
        <p:txBody>
          <a:bodyPr/>
          <a:lstStyle/>
          <a:p>
            <a:pPr algn="ctr"/>
            <a:r>
              <a:rPr lang="en-US" b="1" dirty="0" smtClean="0"/>
              <a:t>ENGINE LAYOUT</a:t>
            </a:r>
            <a:endParaRPr lang="en-IN" b="1" dirty="0"/>
          </a:p>
        </p:txBody>
      </p:sp>
      <p:pic>
        <p:nvPicPr>
          <p:cNvPr id="4" name="Content Placeholder 3" descr="WhatsApp Image 2022-12-10 at 9.10.53 PM"/>
          <p:cNvPicPr>
            <a:picLocks noGrp="1" noChangeAspect="1"/>
          </p:cNvPicPr>
          <p:nvPr/>
        </p:nvPicPr>
        <p:blipFill>
          <a:blip r:embed="rId2"/>
          <a:stretch>
            <a:fillRect/>
          </a:stretch>
        </p:blipFill>
        <p:spPr>
          <a:xfrm>
            <a:off x="914400" y="1848576"/>
            <a:ext cx="5181600" cy="4124960"/>
          </a:xfrm>
          <a:prstGeom prst="rect">
            <a:avLst/>
          </a:prstGeom>
        </p:spPr>
      </p:pic>
      <p:sp>
        <p:nvSpPr>
          <p:cNvPr id="5" name="Content Placeholder 9"/>
          <p:cNvSpPr>
            <a:spLocks noGrp="1"/>
          </p:cNvSpPr>
          <p:nvPr>
            <p:ph idx="1"/>
          </p:nvPr>
        </p:nvSpPr>
        <p:spPr>
          <a:xfrm>
            <a:off x="6844938" y="1848576"/>
            <a:ext cx="4953000" cy="4328387"/>
          </a:xfrm>
          <a:prstGeom prst="rect">
            <a:avLst/>
          </a:prstGeom>
          <a:noFill/>
          <a:ln>
            <a:noFill/>
          </a:ln>
        </p:spPr>
        <p:txBody>
          <a:bodyPr vert="horz" wrap="square" lIns="54864" tIns="91440" rIns="91440" bIns="45720" numCol="1" anchor="t" anchorCtr="0" compatLnSpc="1"/>
          <a:lstStyle>
            <a:lvl1pPr marL="584200" indent="-425450" algn="l" rtl="0" eaLnBrk="0" fontAlgn="base" hangingPunct="0">
              <a:spcBef>
                <a:spcPct val="0"/>
              </a:spcBef>
              <a:spcAft>
                <a:spcPct val="0"/>
              </a:spcAft>
              <a:buClr>
                <a:schemeClr val="accent1"/>
              </a:buClr>
              <a:buSzPct val="80000"/>
              <a:buFont typeface="Wingdings 2" panose="05020102010507070707" pitchFamily="18" charset="2"/>
              <a:buChar char=""/>
              <a:defRPr sz="4265" kern="1200">
                <a:solidFill>
                  <a:schemeClr val="tx1"/>
                </a:solidFill>
                <a:latin typeface="+mn-lt"/>
                <a:ea typeface="+mn-ea"/>
                <a:cs typeface="+mn-cs"/>
              </a:defRPr>
            </a:lvl1pPr>
            <a:lvl2pPr marL="973455" indent="-363855" algn="l" rtl="0" eaLnBrk="0" fontAlgn="base" hangingPunct="0">
              <a:spcBef>
                <a:spcPct val="20000"/>
              </a:spcBef>
              <a:spcAft>
                <a:spcPct val="0"/>
              </a:spcAft>
              <a:buClr>
                <a:schemeClr val="accent2"/>
              </a:buClr>
              <a:buSzPct val="90000"/>
              <a:buFont typeface="Wingdings" panose="05000000000000000000" pitchFamily="2" charset="2"/>
              <a:buChar char=""/>
              <a:defRPr sz="3735" kern="1200">
                <a:solidFill>
                  <a:schemeClr val="tx1"/>
                </a:solidFill>
                <a:latin typeface="+mn-lt"/>
                <a:ea typeface="+mn-ea"/>
                <a:cs typeface="+mn-cs"/>
              </a:defRPr>
            </a:lvl2pPr>
            <a:lvl3pPr marL="1327150" indent="-304800" algn="l" rtl="0" eaLnBrk="0" fontAlgn="base" hangingPunct="0">
              <a:spcBef>
                <a:spcPct val="20000"/>
              </a:spcBef>
              <a:spcAft>
                <a:spcPct val="0"/>
              </a:spcAft>
              <a:buClr>
                <a:srgbClr val="E66C7D"/>
              </a:buClr>
              <a:buFont typeface="Arial" panose="020B0604020202020204" pitchFamily="34" charset="0"/>
              <a:buChar char="▪"/>
              <a:defRPr sz="3200" kern="1200">
                <a:solidFill>
                  <a:schemeClr val="tx1"/>
                </a:solidFill>
                <a:latin typeface="+mn-lt"/>
                <a:ea typeface="+mn-ea"/>
                <a:cs typeface="+mn-cs"/>
              </a:defRPr>
            </a:lvl3pPr>
            <a:lvl4pPr marL="1621155" indent="-243205" algn="l" rtl="0" eaLnBrk="0" fontAlgn="base" hangingPunct="0">
              <a:spcBef>
                <a:spcPct val="20000"/>
              </a:spcBef>
              <a:spcAft>
                <a:spcPct val="0"/>
              </a:spcAft>
              <a:buClr>
                <a:srgbClr val="6BB76D"/>
              </a:buClr>
              <a:buFont typeface="Arial" panose="020B0604020202020204" pitchFamily="34" charset="0"/>
              <a:buChar char="▪"/>
              <a:defRPr sz="2665" kern="1200">
                <a:solidFill>
                  <a:schemeClr val="tx1"/>
                </a:solidFill>
                <a:latin typeface="+mn-lt"/>
                <a:ea typeface="+mn-ea"/>
                <a:cs typeface="+mn-cs"/>
              </a:defRPr>
            </a:lvl4pPr>
            <a:lvl5pPr marL="1900555" indent="-243205" algn="l" rtl="0" eaLnBrk="0" fontAlgn="base" hangingPunct="0">
              <a:spcBef>
                <a:spcPct val="20000"/>
              </a:spcBef>
              <a:spcAft>
                <a:spcPct val="0"/>
              </a:spcAft>
              <a:buClr>
                <a:srgbClr val="E88651"/>
              </a:buClr>
              <a:buFont typeface="Wingdings 3" panose="05040102010807070707" pitchFamily="18" charset="2"/>
              <a:buChar char=""/>
              <a:defRPr lang="en-US" sz="2665" kern="1200">
                <a:solidFill>
                  <a:schemeClr val="tx1"/>
                </a:solidFill>
                <a:latin typeface="+mn-lt"/>
                <a:ea typeface="+mn-ea"/>
                <a:cs typeface="+mn-cs"/>
              </a:defRPr>
            </a:lvl5pPr>
            <a:lvl6pPr marL="2170430" indent="-243840" algn="l" rtl="0" eaLnBrk="1" latinLnBrk="0" hangingPunct="1">
              <a:spcBef>
                <a:spcPct val="20000"/>
              </a:spcBef>
              <a:buClr>
                <a:schemeClr val="accent6"/>
              </a:buClr>
              <a:buSzPct val="100000"/>
              <a:buFont typeface="Wingdings 2" panose="05020102010507070707"/>
              <a:buChar char=""/>
              <a:defRPr kumimoji="0" sz="2665" kern="1200">
                <a:solidFill>
                  <a:schemeClr val="tx1"/>
                </a:solidFill>
                <a:latin typeface="+mn-lt"/>
                <a:ea typeface="+mn-ea"/>
                <a:cs typeface="+mn-cs"/>
              </a:defRPr>
            </a:lvl6pPr>
            <a:lvl7pPr marL="2438400" indent="-243840" algn="l" rtl="0" eaLnBrk="1" latinLnBrk="0" hangingPunct="1">
              <a:spcBef>
                <a:spcPct val="20000"/>
              </a:spcBef>
              <a:buClr>
                <a:schemeClr val="accent1"/>
              </a:buClr>
              <a:buSzPct val="100000"/>
              <a:buFont typeface="Wingdings 2" panose="05020102010507070707"/>
              <a:buChar char=""/>
              <a:defRPr kumimoji="0" sz="2400" kern="1200">
                <a:solidFill>
                  <a:schemeClr val="tx1"/>
                </a:solidFill>
                <a:latin typeface="+mn-lt"/>
                <a:ea typeface="+mn-ea"/>
                <a:cs typeface="+mn-cs"/>
              </a:defRPr>
            </a:lvl7pPr>
            <a:lvl8pPr marL="2706370" indent="-243840" algn="l" rtl="0" eaLnBrk="1" latinLnBrk="0" hangingPunct="1">
              <a:spcBef>
                <a:spcPct val="20000"/>
              </a:spcBef>
              <a:buClr>
                <a:schemeClr val="accent2"/>
              </a:buClr>
              <a:buFont typeface="Wingdings 2" panose="05020102010507070707" pitchFamily="18" charset="2"/>
              <a:buChar char=""/>
              <a:defRPr kumimoji="0" sz="2400" kern="1200">
                <a:solidFill>
                  <a:schemeClr val="tx1"/>
                </a:solidFill>
                <a:latin typeface="+mn-lt"/>
                <a:ea typeface="+mn-ea"/>
                <a:cs typeface="+mn-cs"/>
              </a:defRPr>
            </a:lvl8pPr>
            <a:lvl9pPr marL="2974975" indent="-243840" algn="l" rtl="0" eaLnBrk="1" latinLnBrk="0" hangingPunct="1">
              <a:spcBef>
                <a:spcPct val="20000"/>
              </a:spcBef>
              <a:buClr>
                <a:schemeClr val="accent3"/>
              </a:buClr>
              <a:buFont typeface="Wingdings 2" panose="05020102010507070707" pitchFamily="18" charset="2"/>
              <a:buChar char=""/>
              <a:defRPr kumimoji="0" sz="2400" kern="1200" baseline="0">
                <a:solidFill>
                  <a:schemeClr val="tx1"/>
                </a:solidFill>
                <a:latin typeface="+mn-lt"/>
                <a:ea typeface="+mn-ea"/>
                <a:cs typeface="+mn-cs"/>
              </a:defRPr>
            </a:lvl9pPr>
          </a:lstStyle>
          <a:p>
            <a:pPr marL="0" indent="0">
              <a:spcAft>
                <a:spcPts val="700"/>
              </a:spcAft>
              <a:buNone/>
            </a:pPr>
            <a:r>
              <a:rPr lang="en-US" sz="1500" b="1" dirty="0"/>
              <a:t>① -</a:t>
            </a:r>
            <a:r>
              <a:rPr lang="en-US" sz="1500" dirty="0"/>
              <a:t> Hydrogen Storage Tank</a:t>
            </a:r>
          </a:p>
          <a:p>
            <a:pPr marL="0" indent="0">
              <a:spcAft>
                <a:spcPts val="700"/>
              </a:spcAft>
              <a:buNone/>
            </a:pPr>
            <a:r>
              <a:rPr lang="en-US" sz="1500" b="1" dirty="0"/>
              <a:t>② - </a:t>
            </a:r>
            <a:r>
              <a:rPr lang="en-US" sz="1500" dirty="0"/>
              <a:t>Pressure Regulator</a:t>
            </a:r>
          </a:p>
          <a:p>
            <a:pPr marL="0" indent="0">
              <a:spcAft>
                <a:spcPts val="700"/>
              </a:spcAft>
              <a:buNone/>
            </a:pPr>
            <a:r>
              <a:rPr lang="en-US" sz="1500" b="1" dirty="0"/>
              <a:t>③</a:t>
            </a:r>
            <a:r>
              <a:rPr lang="en-US" sz="1500" dirty="0"/>
              <a:t> </a:t>
            </a:r>
            <a:r>
              <a:rPr lang="en-US" sz="1500" b="1" dirty="0"/>
              <a:t>-</a:t>
            </a:r>
            <a:r>
              <a:rPr lang="en-US" sz="1500" dirty="0"/>
              <a:t> Flame Arrestor</a:t>
            </a:r>
          </a:p>
          <a:p>
            <a:pPr marL="0" indent="0">
              <a:spcAft>
                <a:spcPts val="700"/>
              </a:spcAft>
              <a:buNone/>
            </a:pPr>
            <a:r>
              <a:rPr lang="en-US" sz="1500" b="1" dirty="0"/>
              <a:t>④</a:t>
            </a:r>
            <a:r>
              <a:rPr lang="en-US" sz="1500" dirty="0"/>
              <a:t> </a:t>
            </a:r>
            <a:r>
              <a:rPr lang="en-US" sz="1500" b="1" dirty="0"/>
              <a:t>-</a:t>
            </a:r>
            <a:r>
              <a:rPr lang="en-IN" altLang="en-US" sz="1500" b="1" dirty="0"/>
              <a:t> </a:t>
            </a:r>
            <a:r>
              <a:rPr lang="en-US" sz="1500" dirty="0">
                <a:sym typeface="+mn-ea"/>
              </a:rPr>
              <a:t>biodiesel-Diesel blend tank</a:t>
            </a:r>
            <a:endParaRPr lang="en-US" sz="1500" dirty="0"/>
          </a:p>
          <a:p>
            <a:pPr marL="0" indent="0">
              <a:spcAft>
                <a:spcPts val="700"/>
              </a:spcAft>
              <a:buNone/>
            </a:pPr>
            <a:r>
              <a:rPr lang="en-US" sz="1500" b="1" dirty="0"/>
              <a:t>⑤</a:t>
            </a:r>
            <a:r>
              <a:rPr lang="en-US" sz="1500" dirty="0"/>
              <a:t> </a:t>
            </a:r>
            <a:r>
              <a:rPr lang="en-US" sz="1500" b="1" dirty="0"/>
              <a:t>-</a:t>
            </a:r>
            <a:r>
              <a:rPr lang="en-US" sz="1500" dirty="0"/>
              <a:t> </a:t>
            </a:r>
            <a:r>
              <a:rPr lang="en-US" sz="1500" dirty="0">
                <a:sym typeface="+mn-ea"/>
              </a:rPr>
              <a:t>Fuel Pump</a:t>
            </a:r>
            <a:endParaRPr lang="en-US" sz="1500" dirty="0"/>
          </a:p>
          <a:p>
            <a:pPr marL="0" indent="0">
              <a:spcAft>
                <a:spcPts val="700"/>
              </a:spcAft>
              <a:buNone/>
            </a:pPr>
            <a:r>
              <a:rPr lang="en-US" sz="1500" b="1" dirty="0"/>
              <a:t>⑥</a:t>
            </a:r>
            <a:r>
              <a:rPr lang="en-US" sz="1500" dirty="0"/>
              <a:t> </a:t>
            </a:r>
            <a:r>
              <a:rPr lang="en-US" sz="1500" b="1" dirty="0"/>
              <a:t>-</a:t>
            </a:r>
            <a:r>
              <a:rPr lang="en-IN" altLang="en-US" sz="1500" b="1" dirty="0"/>
              <a:t> </a:t>
            </a:r>
            <a:r>
              <a:rPr lang="en-US" sz="1500" dirty="0">
                <a:sym typeface="+mn-ea"/>
              </a:rPr>
              <a:t>Diesel Engine</a:t>
            </a:r>
            <a:endParaRPr lang="en-US" sz="1500" b="1" dirty="0"/>
          </a:p>
          <a:p>
            <a:pPr marL="0" indent="0">
              <a:spcAft>
                <a:spcPts val="700"/>
              </a:spcAft>
              <a:buNone/>
            </a:pPr>
            <a:r>
              <a:rPr lang="en-US" sz="1500" b="1" dirty="0"/>
              <a:t>⑦ -</a:t>
            </a:r>
            <a:r>
              <a:rPr lang="en-IN" altLang="en-US" sz="1500" b="1" dirty="0"/>
              <a:t> </a:t>
            </a:r>
            <a:r>
              <a:rPr lang="en-US" sz="1500" noProof="0" dirty="0">
                <a:ln>
                  <a:noFill/>
                </a:ln>
                <a:solidFill>
                  <a:prstClr val="black"/>
                </a:solidFill>
                <a:effectLst/>
                <a:uLnTx/>
                <a:uFillTx/>
                <a:latin typeface="Corbel" panose="020B0503020204020204"/>
                <a:sym typeface="+mn-ea"/>
              </a:rPr>
              <a:t>Fuel Injector</a:t>
            </a:r>
            <a:endParaRPr lang="en-US" sz="1500" dirty="0"/>
          </a:p>
          <a:p>
            <a:pPr marL="0" indent="0">
              <a:spcAft>
                <a:spcPts val="700"/>
              </a:spcAft>
              <a:buNone/>
            </a:pPr>
            <a:r>
              <a:rPr lang="en-US" sz="1500" b="1" dirty="0"/>
              <a:t>⑧ - </a:t>
            </a:r>
            <a:r>
              <a:rPr lang="en-US" sz="1500" noProof="0" dirty="0">
                <a:ln>
                  <a:noFill/>
                </a:ln>
                <a:solidFill>
                  <a:prstClr val="black"/>
                </a:solidFill>
                <a:effectLst/>
                <a:uLnTx/>
                <a:uFillTx/>
                <a:latin typeface="Corbel" panose="020B0503020204020204"/>
                <a:sym typeface="+mn-ea"/>
              </a:rPr>
              <a:t>Crank Wheel</a:t>
            </a:r>
            <a:endParaRPr lang="en-US" sz="1500" dirty="0"/>
          </a:p>
          <a:p>
            <a:pPr marL="158750" indent="0">
              <a:spcAft>
                <a:spcPts val="700"/>
              </a:spcAft>
              <a:buNone/>
            </a:pPr>
            <a:endParaRPr lang="en-US" sz="1500" dirty="0"/>
          </a:p>
          <a:p>
            <a:pPr marL="158750" indent="0">
              <a:spcAft>
                <a:spcPts val="700"/>
              </a:spcAft>
              <a:buNone/>
            </a:pPr>
            <a:endParaRPr lang="en-IN" sz="1500" dirty="0"/>
          </a:p>
        </p:txBody>
      </p:sp>
      <p:sp>
        <p:nvSpPr>
          <p:cNvPr id="7" name="Content Placeholder 9"/>
          <p:cNvSpPr txBox="1"/>
          <p:nvPr/>
        </p:nvSpPr>
        <p:spPr bwMode="auto">
          <a:xfrm>
            <a:off x="6844938" y="4151885"/>
            <a:ext cx="2169323" cy="236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lvl1pPr marL="584200" indent="-425450" algn="l" rtl="0" eaLnBrk="0" fontAlgn="base" hangingPunct="0">
              <a:spcBef>
                <a:spcPct val="0"/>
              </a:spcBef>
              <a:spcAft>
                <a:spcPct val="0"/>
              </a:spcAft>
              <a:buClr>
                <a:schemeClr val="accent1"/>
              </a:buClr>
              <a:buSzPct val="80000"/>
              <a:buFont typeface="Wingdings 2" panose="05020102010507070707" pitchFamily="18" charset="2"/>
              <a:buChar char=""/>
              <a:defRPr sz="4265" kern="1200">
                <a:solidFill>
                  <a:schemeClr val="tx1"/>
                </a:solidFill>
                <a:latin typeface="+mn-lt"/>
                <a:ea typeface="+mn-ea"/>
                <a:cs typeface="+mn-cs"/>
              </a:defRPr>
            </a:lvl1pPr>
            <a:lvl2pPr marL="973455" indent="-363855" algn="l" rtl="0" eaLnBrk="0" fontAlgn="base" hangingPunct="0">
              <a:spcBef>
                <a:spcPct val="20000"/>
              </a:spcBef>
              <a:spcAft>
                <a:spcPct val="0"/>
              </a:spcAft>
              <a:buClr>
                <a:schemeClr val="accent2"/>
              </a:buClr>
              <a:buSzPct val="90000"/>
              <a:buFont typeface="Wingdings" panose="05000000000000000000" pitchFamily="2" charset="2"/>
              <a:buChar char=""/>
              <a:defRPr sz="3735" kern="1200">
                <a:solidFill>
                  <a:schemeClr val="tx1"/>
                </a:solidFill>
                <a:latin typeface="+mn-lt"/>
                <a:ea typeface="+mn-ea"/>
                <a:cs typeface="+mn-cs"/>
              </a:defRPr>
            </a:lvl2pPr>
            <a:lvl3pPr marL="1327150" indent="-304800" algn="l" rtl="0" eaLnBrk="0" fontAlgn="base" hangingPunct="0">
              <a:spcBef>
                <a:spcPct val="20000"/>
              </a:spcBef>
              <a:spcAft>
                <a:spcPct val="0"/>
              </a:spcAft>
              <a:buClr>
                <a:srgbClr val="E66C7D"/>
              </a:buClr>
              <a:buFont typeface="Arial" panose="020B0604020202020204" pitchFamily="34" charset="0"/>
              <a:buChar char="▪"/>
              <a:defRPr sz="3200" kern="1200">
                <a:solidFill>
                  <a:schemeClr val="tx1"/>
                </a:solidFill>
                <a:latin typeface="+mn-lt"/>
                <a:ea typeface="+mn-ea"/>
                <a:cs typeface="+mn-cs"/>
              </a:defRPr>
            </a:lvl3pPr>
            <a:lvl4pPr marL="1621155" indent="-243205" algn="l" rtl="0" eaLnBrk="0" fontAlgn="base" hangingPunct="0">
              <a:spcBef>
                <a:spcPct val="20000"/>
              </a:spcBef>
              <a:spcAft>
                <a:spcPct val="0"/>
              </a:spcAft>
              <a:buClr>
                <a:srgbClr val="6BB76D"/>
              </a:buClr>
              <a:buFont typeface="Arial" panose="020B0604020202020204" pitchFamily="34" charset="0"/>
              <a:buChar char="▪"/>
              <a:defRPr sz="2665" kern="1200">
                <a:solidFill>
                  <a:schemeClr val="tx1"/>
                </a:solidFill>
                <a:latin typeface="+mn-lt"/>
                <a:ea typeface="+mn-ea"/>
                <a:cs typeface="+mn-cs"/>
              </a:defRPr>
            </a:lvl4pPr>
            <a:lvl5pPr marL="1900555" indent="-243205" algn="l" rtl="0" eaLnBrk="0" fontAlgn="base" hangingPunct="0">
              <a:spcBef>
                <a:spcPct val="20000"/>
              </a:spcBef>
              <a:spcAft>
                <a:spcPct val="0"/>
              </a:spcAft>
              <a:buClr>
                <a:srgbClr val="E88651"/>
              </a:buClr>
              <a:buFont typeface="Wingdings 3" panose="05040102010807070707" pitchFamily="18" charset="2"/>
              <a:buChar char=""/>
              <a:defRPr lang="en-US" sz="2665" kern="1200">
                <a:solidFill>
                  <a:schemeClr val="tx1"/>
                </a:solidFill>
                <a:latin typeface="+mn-lt"/>
                <a:ea typeface="+mn-ea"/>
                <a:cs typeface="+mn-cs"/>
              </a:defRPr>
            </a:lvl5pPr>
            <a:lvl6pPr marL="2170430" indent="-243840" algn="l" rtl="0" eaLnBrk="1" latinLnBrk="0" hangingPunct="1">
              <a:spcBef>
                <a:spcPct val="20000"/>
              </a:spcBef>
              <a:buClr>
                <a:schemeClr val="accent6"/>
              </a:buClr>
              <a:buSzPct val="100000"/>
              <a:buFont typeface="Wingdings 2" panose="05020102010507070707"/>
              <a:buChar char=""/>
              <a:defRPr kumimoji="0" sz="2665" kern="1200">
                <a:solidFill>
                  <a:schemeClr val="tx1"/>
                </a:solidFill>
                <a:latin typeface="+mn-lt"/>
                <a:ea typeface="+mn-ea"/>
                <a:cs typeface="+mn-cs"/>
              </a:defRPr>
            </a:lvl6pPr>
            <a:lvl7pPr marL="2438400" indent="-243840" algn="l" rtl="0" eaLnBrk="1" latinLnBrk="0" hangingPunct="1">
              <a:spcBef>
                <a:spcPct val="20000"/>
              </a:spcBef>
              <a:buClr>
                <a:schemeClr val="accent1"/>
              </a:buClr>
              <a:buSzPct val="100000"/>
              <a:buFont typeface="Wingdings 2" panose="05020102010507070707"/>
              <a:buChar char=""/>
              <a:defRPr kumimoji="0" sz="2400" kern="1200">
                <a:solidFill>
                  <a:schemeClr val="tx1"/>
                </a:solidFill>
                <a:latin typeface="+mn-lt"/>
                <a:ea typeface="+mn-ea"/>
                <a:cs typeface="+mn-cs"/>
              </a:defRPr>
            </a:lvl7pPr>
            <a:lvl8pPr marL="2706370" indent="-243840" algn="l" rtl="0" eaLnBrk="1" latinLnBrk="0" hangingPunct="1">
              <a:spcBef>
                <a:spcPct val="20000"/>
              </a:spcBef>
              <a:buClr>
                <a:schemeClr val="accent2"/>
              </a:buClr>
              <a:buFont typeface="Wingdings 2" panose="05020102010507070707" pitchFamily="18" charset="2"/>
              <a:buChar char=""/>
              <a:defRPr kumimoji="0" sz="2400" kern="1200">
                <a:solidFill>
                  <a:schemeClr val="tx1"/>
                </a:solidFill>
                <a:latin typeface="+mn-lt"/>
                <a:ea typeface="+mn-ea"/>
                <a:cs typeface="+mn-cs"/>
              </a:defRPr>
            </a:lvl8pPr>
            <a:lvl9pPr marL="2974975" indent="-243840" algn="l" rtl="0" eaLnBrk="1" latinLnBrk="0" hangingPunct="1">
              <a:spcBef>
                <a:spcPct val="20000"/>
              </a:spcBef>
              <a:buClr>
                <a:schemeClr val="accent3"/>
              </a:buClr>
              <a:buFont typeface="Wingdings 2" panose="05020102010507070707" pitchFamily="18" charset="2"/>
              <a:buChar char=""/>
              <a:defRPr kumimoji="0" sz="2400" kern="1200" baseline="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⑨ - </a:t>
            </a:r>
            <a:r>
              <a:rPr lang="en-US" sz="1500" noProof="0" dirty="0">
                <a:ln>
                  <a:noFill/>
                </a:ln>
                <a:solidFill>
                  <a:prstClr val="black"/>
                </a:solidFill>
                <a:effectLst/>
                <a:uLnTx/>
                <a:uFillTx/>
                <a:latin typeface="Corbel" panose="020B0503020204020204"/>
                <a:sym typeface="+mn-ea"/>
              </a:rPr>
              <a:t> Exhaust Gas Analyzer</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⑩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Inlet Manifold</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⑪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Exhaust Manifold</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r>
              <a:rPr kumimoji="0" lang="en-US" sz="1500" b="1" i="0" u="none" strike="noStrike" kern="1200" cap="none" spc="0" normalizeH="0" baseline="0" noProof="0" dirty="0">
                <a:ln>
                  <a:noFill/>
                </a:ln>
                <a:solidFill>
                  <a:prstClr val="black"/>
                </a:solidFill>
                <a:effectLst/>
                <a:uLnTx/>
                <a:uFillTx/>
                <a:latin typeface="Corbel" panose="020B0503020204020204"/>
                <a:ea typeface="+mn-ea"/>
                <a:cs typeface="+mn-cs"/>
              </a:rPr>
              <a:t>⑫ -</a:t>
            </a:r>
            <a:r>
              <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n-US" sz="1500" noProof="0" dirty="0">
                <a:ln>
                  <a:noFill/>
                </a:ln>
                <a:solidFill>
                  <a:prstClr val="black"/>
                </a:solidFill>
                <a:effectLst/>
                <a:uLnTx/>
                <a:uFillTx/>
                <a:latin typeface="Corbel" panose="020B0503020204020204"/>
                <a:sym typeface="+mn-ea"/>
              </a:rPr>
              <a:t>Dynamometer</a:t>
            </a: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15875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US" sz="15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158750" marR="0" lvl="0" indent="0" algn="l" defTabSz="914400" rtl="0" eaLnBrk="0" fontAlgn="base" latinLnBrk="0" hangingPunct="0">
              <a:lnSpc>
                <a:spcPct val="100000"/>
              </a:lnSpc>
              <a:spcBef>
                <a:spcPct val="0"/>
              </a:spcBef>
              <a:spcAft>
                <a:spcPts val="700"/>
              </a:spcAft>
              <a:buClr>
                <a:srgbClr val="F0AD00"/>
              </a:buClr>
              <a:buSzPct val="80000"/>
              <a:buFont typeface="Wingdings 2" panose="05020102010507070707" pitchFamily="18" charset="2"/>
              <a:buNone/>
              <a:defRPr/>
            </a:pPr>
            <a:endParaRPr kumimoji="0" lang="en-IN" sz="15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772409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811" y="338999"/>
            <a:ext cx="10515600" cy="1325563"/>
          </a:xfrm>
          <a:solidFill>
            <a:schemeClr val="accent1"/>
          </a:solidFill>
        </p:spPr>
        <p:txBody>
          <a:bodyPr>
            <a:normAutofit/>
          </a:bodyPr>
          <a:lstStyle/>
          <a:p>
            <a:pPr algn="ctr"/>
            <a:r>
              <a:rPr lang="en-US" sz="5400" b="1" dirty="0" smtClean="0"/>
              <a:t>TITLE</a:t>
            </a:r>
            <a:endParaRPr lang="en-IN" sz="5400" b="1" dirty="0"/>
          </a:p>
        </p:txBody>
      </p:sp>
      <p:sp>
        <p:nvSpPr>
          <p:cNvPr id="5" name="Content Placeholder 4"/>
          <p:cNvSpPr>
            <a:spLocks noGrp="1"/>
          </p:cNvSpPr>
          <p:nvPr>
            <p:ph idx="1"/>
          </p:nvPr>
        </p:nvSpPr>
        <p:spPr>
          <a:xfrm>
            <a:off x="838200" y="2364377"/>
            <a:ext cx="10515600" cy="3812586"/>
          </a:xfrm>
        </p:spPr>
        <p:txBody>
          <a:bodyPr/>
          <a:lstStyle/>
          <a:p>
            <a:pPr marL="0" indent="0" algn="ctr">
              <a:buNone/>
            </a:pPr>
            <a:r>
              <a:rPr lang="en-US" sz="4000" b="1" dirty="0">
                <a:sym typeface="+mn-ea"/>
              </a:rPr>
              <a:t>EXPERIMENTAL ANALYSIS OF PERFORMANCE,COMBUSTION AND EMISSION CHARACTERISTICS OF SINGLE CYLINDER DIESEL ENGINE USING BIODIESEL (DIESEL-TURPENTINE BLEND) WITH HYDROGEN INDUCTION.</a:t>
            </a:r>
            <a:endParaRPr lang="en-US" sz="4000" b="1" dirty="0"/>
          </a:p>
          <a:p>
            <a:pPr marL="0" indent="0" algn="ctr">
              <a:buNone/>
            </a:pPr>
            <a:endParaRPr lang="en-US" sz="4000" b="1" dirty="0"/>
          </a:p>
          <a:p>
            <a:pPr marL="0" indent="0">
              <a:buNone/>
            </a:pPr>
            <a:endParaRPr lang="en-US" b="1" dirty="0"/>
          </a:p>
        </p:txBody>
      </p:sp>
    </p:spTree>
    <p:extLst>
      <p:ext uri="{BB962C8B-B14F-4D97-AF65-F5344CB8AC3E}">
        <p14:creationId xmlns:p14="http://schemas.microsoft.com/office/powerpoint/2010/main" val="2376206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9994"/>
            <a:ext cx="10515600" cy="745218"/>
          </a:xfrm>
          <a:solidFill>
            <a:schemeClr val="accent1"/>
          </a:solidFill>
        </p:spPr>
        <p:txBody>
          <a:bodyPr/>
          <a:lstStyle/>
          <a:p>
            <a:pPr algn="ctr"/>
            <a:r>
              <a:rPr lang="en-US" b="1" dirty="0" smtClean="0"/>
              <a:t>ENGINE SPECIFICATIONS</a:t>
            </a:r>
            <a:endParaRPr lang="en-IN" b="1" dirty="0"/>
          </a:p>
        </p:txBody>
      </p:sp>
      <p:pic>
        <p:nvPicPr>
          <p:cNvPr id="4"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670" y="992776"/>
            <a:ext cx="8948056" cy="5747657"/>
          </a:xfrm>
        </p:spPr>
      </p:pic>
    </p:spTree>
    <p:extLst>
      <p:ext uri="{BB962C8B-B14F-4D97-AF65-F5344CB8AC3E}">
        <p14:creationId xmlns:p14="http://schemas.microsoft.com/office/powerpoint/2010/main" val="3181161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0978"/>
          </a:xfrm>
          <a:solidFill>
            <a:schemeClr val="accent1"/>
          </a:solidFill>
        </p:spPr>
        <p:txBody>
          <a:bodyPr/>
          <a:lstStyle/>
          <a:p>
            <a:r>
              <a:rPr lang="en-IN" b="1" dirty="0"/>
              <a:t>ENGINE DESCRIPTION and SOFTWARE USED</a:t>
            </a:r>
          </a:p>
        </p:txBody>
      </p:sp>
      <p:sp>
        <p:nvSpPr>
          <p:cNvPr id="3" name="Content Placeholder 2"/>
          <p:cNvSpPr>
            <a:spLocks noGrp="1"/>
          </p:cNvSpPr>
          <p:nvPr>
            <p:ph idx="1"/>
          </p:nvPr>
        </p:nvSpPr>
        <p:spPr>
          <a:xfrm>
            <a:off x="838200" y="1690688"/>
            <a:ext cx="10515600" cy="4486275"/>
          </a:xfrm>
        </p:spPr>
        <p:txBody>
          <a:bodyPr/>
          <a:lstStyle/>
          <a:p>
            <a:r>
              <a:rPr lang="en-IN" dirty="0"/>
              <a:t>The setup consists of single cylinder four stroke diesel engine connected to the eddy current type dynamometer for loading.</a:t>
            </a:r>
          </a:p>
          <a:p>
            <a:r>
              <a:rPr lang="en-IN" dirty="0"/>
              <a:t>Its provided with necessary instruments for combustion pressure and crank angle measurements.</a:t>
            </a:r>
          </a:p>
          <a:p>
            <a:r>
              <a:rPr lang="en-IN" dirty="0" err="1"/>
              <a:t>EngineSoft</a:t>
            </a:r>
            <a:r>
              <a:rPr lang="en-IN" dirty="0"/>
              <a:t> is </a:t>
            </a:r>
            <a:r>
              <a:rPr lang="en-IN" dirty="0" err="1"/>
              <a:t>LabView</a:t>
            </a:r>
            <a:r>
              <a:rPr lang="en-IN" dirty="0"/>
              <a:t> based software package developed by APEX INNOVATIONS </a:t>
            </a:r>
            <a:r>
              <a:rPr lang="en-IN" dirty="0" err="1"/>
              <a:t>Pvt.</a:t>
            </a:r>
            <a:r>
              <a:rPr lang="en-IN" dirty="0"/>
              <a:t> Ltd  for engine performance monitoring system.</a:t>
            </a:r>
          </a:p>
          <a:p>
            <a:r>
              <a:rPr lang="en-IN" dirty="0"/>
              <a:t>It evaluates power </a:t>
            </a:r>
            <a:r>
              <a:rPr lang="en-IN" dirty="0" err="1"/>
              <a:t>efficiencies,fuel</a:t>
            </a:r>
            <a:r>
              <a:rPr lang="en-IN" dirty="0"/>
              <a:t> consumption and heat release.</a:t>
            </a:r>
          </a:p>
          <a:p>
            <a:r>
              <a:rPr lang="en-IN" dirty="0"/>
              <a:t>It is configurable as per engine setup.</a:t>
            </a:r>
          </a:p>
          <a:p>
            <a:r>
              <a:rPr lang="en-IN" dirty="0"/>
              <a:t>Various graphs are obtained at different operating conditions.</a:t>
            </a:r>
          </a:p>
          <a:p>
            <a:endParaRPr lang="en-IN" dirty="0"/>
          </a:p>
          <a:p>
            <a:endParaRPr lang="en-IN" dirty="0"/>
          </a:p>
        </p:txBody>
      </p:sp>
    </p:spTree>
    <p:extLst>
      <p:ext uri="{BB962C8B-B14F-4D97-AF65-F5344CB8AC3E}">
        <p14:creationId xmlns:p14="http://schemas.microsoft.com/office/powerpoint/2010/main" val="4122150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75905" y="1267097"/>
            <a:ext cx="9440190" cy="4909866"/>
          </a:xfrm>
          <a:prstGeom prst="rect">
            <a:avLst/>
          </a:prstGeom>
        </p:spPr>
      </p:pic>
    </p:spTree>
    <p:extLst>
      <p:ext uri="{BB962C8B-B14F-4D97-AF65-F5344CB8AC3E}">
        <p14:creationId xmlns:p14="http://schemas.microsoft.com/office/powerpoint/2010/main" val="4255702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PERFORMANCE CHARACTERISTICS</a:t>
            </a:r>
            <a:endParaRPr lang="en-IN" b="1" dirty="0"/>
          </a:p>
        </p:txBody>
      </p:sp>
      <p:pic>
        <p:nvPicPr>
          <p:cNvPr id="8" name="Content Placeholder 7"/>
          <p:cNvPicPr>
            <a:picLocks noGrp="1" noChangeAspect="1"/>
          </p:cNvPicPr>
          <p:nvPr>
            <p:ph idx="1"/>
          </p:nvPr>
        </p:nvPicPr>
        <p:blipFill>
          <a:blip r:embed="rId2"/>
          <a:stretch>
            <a:fillRect/>
          </a:stretch>
        </p:blipFill>
        <p:spPr>
          <a:xfrm>
            <a:off x="2063931" y="2325189"/>
            <a:ext cx="7798526" cy="3814354"/>
          </a:xfrm>
          <a:prstGeom prst="rect">
            <a:avLst/>
          </a:prstGeom>
        </p:spPr>
      </p:pic>
    </p:spTree>
    <p:extLst>
      <p:ext uri="{BB962C8B-B14F-4D97-AF65-F5344CB8AC3E}">
        <p14:creationId xmlns:p14="http://schemas.microsoft.com/office/powerpoint/2010/main" val="954114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BRAKE THERMAL EFFICIENCY</a:t>
            </a:r>
            <a:endParaRPr lang="en-IN" b="1" dirty="0"/>
          </a:p>
        </p:txBody>
      </p:sp>
      <p:pic>
        <p:nvPicPr>
          <p:cNvPr id="6" name="Content Placeholder 5"/>
          <p:cNvPicPr>
            <a:picLocks noGrp="1" noChangeAspect="1"/>
          </p:cNvPicPr>
          <p:nvPr>
            <p:ph idx="1"/>
          </p:nvPr>
        </p:nvPicPr>
        <p:blipFill>
          <a:blip r:embed="rId2"/>
          <a:stretch>
            <a:fillRect/>
          </a:stretch>
        </p:blipFill>
        <p:spPr>
          <a:xfrm>
            <a:off x="2050868" y="2037806"/>
            <a:ext cx="8608423" cy="4153988"/>
          </a:xfrm>
          <a:prstGeom prst="rect">
            <a:avLst/>
          </a:prstGeom>
        </p:spPr>
      </p:pic>
    </p:spTree>
    <p:extLst>
      <p:ext uri="{BB962C8B-B14F-4D97-AF65-F5344CB8AC3E}">
        <p14:creationId xmlns:p14="http://schemas.microsoft.com/office/powerpoint/2010/main" val="1838946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SPECIFIC FUEL CONSUMPTION</a:t>
            </a:r>
            <a:endParaRPr lang="en-IN" b="1" dirty="0"/>
          </a:p>
        </p:txBody>
      </p:sp>
      <p:pic>
        <p:nvPicPr>
          <p:cNvPr id="6" name="Content Placeholder 5"/>
          <p:cNvPicPr>
            <a:picLocks noGrp="1" noChangeAspect="1"/>
          </p:cNvPicPr>
          <p:nvPr>
            <p:ph idx="1"/>
          </p:nvPr>
        </p:nvPicPr>
        <p:blipFill>
          <a:blip r:embed="rId2"/>
          <a:stretch>
            <a:fillRect/>
          </a:stretch>
        </p:blipFill>
        <p:spPr>
          <a:xfrm>
            <a:off x="1998618" y="2076994"/>
            <a:ext cx="7942216" cy="4036423"/>
          </a:xfrm>
          <a:prstGeom prst="rect">
            <a:avLst/>
          </a:prstGeom>
        </p:spPr>
      </p:pic>
    </p:spTree>
    <p:extLst>
      <p:ext uri="{BB962C8B-B14F-4D97-AF65-F5344CB8AC3E}">
        <p14:creationId xmlns:p14="http://schemas.microsoft.com/office/powerpoint/2010/main" val="615958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a:solidFill>
            <a:schemeClr val="accent1"/>
          </a:solidFill>
        </p:spPr>
        <p:txBody>
          <a:bodyPr/>
          <a:lstStyle/>
          <a:p>
            <a:pPr algn="ctr"/>
            <a:r>
              <a:rPr lang="en-US" b="1" dirty="0" smtClean="0"/>
              <a:t>BTE VS BP</a:t>
            </a:r>
            <a:endParaRPr lang="en-IN" b="1" dirty="0"/>
          </a:p>
        </p:txBody>
      </p:sp>
      <p:pic>
        <p:nvPicPr>
          <p:cNvPr id="4" name="Content Placeholder 3"/>
          <p:cNvPicPr>
            <a:picLocks noGrp="1" noChangeAspect="1"/>
          </p:cNvPicPr>
          <p:nvPr>
            <p:ph idx="1"/>
          </p:nvPr>
        </p:nvPicPr>
        <p:blipFill>
          <a:blip r:embed="rId2"/>
          <a:stretch>
            <a:fillRect/>
          </a:stretch>
        </p:blipFill>
        <p:spPr>
          <a:xfrm>
            <a:off x="2046514" y="2090058"/>
            <a:ext cx="8098971" cy="4153988"/>
          </a:xfrm>
          <a:prstGeom prst="rect">
            <a:avLst/>
          </a:prstGeom>
        </p:spPr>
      </p:pic>
    </p:spTree>
    <p:extLst>
      <p:ext uri="{BB962C8B-B14F-4D97-AF65-F5344CB8AC3E}">
        <p14:creationId xmlns:p14="http://schemas.microsoft.com/office/powerpoint/2010/main" val="1829406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COMBUSTION CHARACTERISTICS</a:t>
            </a:r>
            <a:endParaRPr lang="en-IN" b="1" dirty="0"/>
          </a:p>
        </p:txBody>
      </p:sp>
      <p:pic>
        <p:nvPicPr>
          <p:cNvPr id="8" name="Content Placeholder 7"/>
          <p:cNvPicPr>
            <a:picLocks noGrp="1" noChangeAspect="1"/>
          </p:cNvPicPr>
          <p:nvPr>
            <p:ph idx="1"/>
          </p:nvPr>
        </p:nvPicPr>
        <p:blipFill>
          <a:blip r:embed="rId2"/>
          <a:stretch>
            <a:fillRect/>
          </a:stretch>
        </p:blipFill>
        <p:spPr>
          <a:xfrm>
            <a:off x="1998617" y="2011679"/>
            <a:ext cx="8059785" cy="4232365"/>
          </a:xfrm>
          <a:prstGeom prst="rect">
            <a:avLst/>
          </a:prstGeom>
        </p:spPr>
      </p:pic>
    </p:spTree>
    <p:extLst>
      <p:ext uri="{BB962C8B-B14F-4D97-AF65-F5344CB8AC3E}">
        <p14:creationId xmlns:p14="http://schemas.microsoft.com/office/powerpoint/2010/main" val="6439851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CRANK ANGLE VS HEAT RELEASE RATE</a:t>
            </a:r>
            <a:endParaRPr lang="en-IN" b="1" dirty="0"/>
          </a:p>
        </p:txBody>
      </p:sp>
      <p:pic>
        <p:nvPicPr>
          <p:cNvPr id="6" name="Content Placeholder 5"/>
          <p:cNvPicPr>
            <a:picLocks noGrp="1" noChangeAspect="1"/>
          </p:cNvPicPr>
          <p:nvPr>
            <p:ph idx="1"/>
          </p:nvPr>
        </p:nvPicPr>
        <p:blipFill>
          <a:blip r:embed="rId2"/>
          <a:stretch>
            <a:fillRect/>
          </a:stretch>
        </p:blipFill>
        <p:spPr>
          <a:xfrm>
            <a:off x="2063931" y="2285999"/>
            <a:ext cx="8373291" cy="3997235"/>
          </a:xfrm>
          <a:prstGeom prst="rect">
            <a:avLst/>
          </a:prstGeom>
        </p:spPr>
      </p:pic>
    </p:spTree>
    <p:extLst>
      <p:ext uri="{BB962C8B-B14F-4D97-AF65-F5344CB8AC3E}">
        <p14:creationId xmlns:p14="http://schemas.microsoft.com/office/powerpoint/2010/main" val="112731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EMISSION CHARACTERISTICS</a:t>
            </a:r>
            <a:endParaRPr lang="en-IN" b="1" dirty="0"/>
          </a:p>
        </p:txBody>
      </p:sp>
      <p:pic>
        <p:nvPicPr>
          <p:cNvPr id="6" name="Content Placeholder 5"/>
          <p:cNvPicPr>
            <a:picLocks noGrp="1" noChangeAspect="1"/>
          </p:cNvPicPr>
          <p:nvPr>
            <p:ph sz="half" idx="1"/>
          </p:nvPr>
        </p:nvPicPr>
        <p:blipFill>
          <a:blip r:embed="rId2"/>
          <a:stretch>
            <a:fillRect/>
          </a:stretch>
        </p:blipFill>
        <p:spPr>
          <a:xfrm>
            <a:off x="718457" y="2129246"/>
            <a:ext cx="5264332" cy="3879668"/>
          </a:xfrm>
          <a:prstGeom prst="rect">
            <a:avLst/>
          </a:prstGeom>
        </p:spPr>
      </p:pic>
      <p:pic>
        <p:nvPicPr>
          <p:cNvPr id="7" name="Content Placeholder 6"/>
          <p:cNvPicPr>
            <a:picLocks noGrp="1" noChangeAspect="1"/>
          </p:cNvPicPr>
          <p:nvPr>
            <p:ph sz="half" idx="2"/>
          </p:nvPr>
        </p:nvPicPr>
        <p:blipFill>
          <a:blip r:embed="rId3"/>
          <a:stretch>
            <a:fillRect/>
          </a:stretch>
        </p:blipFill>
        <p:spPr>
          <a:xfrm>
            <a:off x="6479177" y="2129246"/>
            <a:ext cx="5159829" cy="3879668"/>
          </a:xfrm>
          <a:prstGeom prst="rect">
            <a:avLst/>
          </a:prstGeom>
        </p:spPr>
      </p:pic>
    </p:spTree>
    <p:extLst>
      <p:ext uri="{BB962C8B-B14F-4D97-AF65-F5344CB8AC3E}">
        <p14:creationId xmlns:p14="http://schemas.microsoft.com/office/powerpoint/2010/main" val="1656313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747"/>
            <a:ext cx="10515600" cy="1325563"/>
          </a:xfrm>
          <a:solidFill>
            <a:schemeClr val="accent1"/>
          </a:solidFill>
        </p:spPr>
        <p:txBody>
          <a:bodyPr/>
          <a:lstStyle/>
          <a:p>
            <a:pPr algn="ctr"/>
            <a:r>
              <a:rPr lang="en-US" b="1" dirty="0" smtClean="0"/>
              <a:t>INTRODUCTION</a:t>
            </a:r>
            <a:endParaRPr lang="en-IN" b="1" dirty="0"/>
          </a:p>
        </p:txBody>
      </p:sp>
      <p:sp>
        <p:nvSpPr>
          <p:cNvPr id="3" name="Content Placeholder 2"/>
          <p:cNvSpPr>
            <a:spLocks noGrp="1"/>
          </p:cNvSpPr>
          <p:nvPr>
            <p:ph idx="1"/>
          </p:nvPr>
        </p:nvSpPr>
        <p:spPr/>
        <p:txBody>
          <a:bodyPr>
            <a:normAutofit lnSpcReduction="10000"/>
          </a:bodyPr>
          <a:lstStyle/>
          <a:p>
            <a:r>
              <a:rPr lang="en-US" dirty="0" smtClean="0">
                <a:solidFill>
                  <a:srgbClr val="333333"/>
                </a:solidFill>
                <a:cs typeface="Times New Roman" panose="02020603050405020304" pitchFamily="18" charset="0"/>
              </a:rPr>
              <a:t>Entire worldwide, fossil reserves are getting scantier and progressively exorbitant with time.</a:t>
            </a:r>
          </a:p>
          <a:p>
            <a:r>
              <a:rPr lang="en-US" dirty="0" smtClean="0">
                <a:solidFill>
                  <a:srgbClr val="333333"/>
                </a:solidFill>
                <a:cs typeface="Times New Roman" panose="02020603050405020304" pitchFamily="18" charset="0"/>
              </a:rPr>
              <a:t> Moreover, constant dependency on them leads to the frightening plight of global warming. Higher fuel prices and limited natural resources have forced the researchers to pursue research on green alternative fuels.</a:t>
            </a:r>
          </a:p>
          <a:p>
            <a:r>
              <a:rPr lang="en-US" dirty="0" smtClean="0">
                <a:solidFill>
                  <a:srgbClr val="333333"/>
                </a:solidFill>
                <a:cs typeface="Times New Roman" panose="02020603050405020304" pitchFamily="18" charset="0"/>
              </a:rPr>
              <a:t> The use of biodiesel obtained from plants in internal combustion engine is finding its place to replace the use of conventional fuel. In our research, the performance, combustion and emission characteristics of diesel engine fueled with biodiesel (diesel-turpentine blend) with hydrogen induction.</a:t>
            </a:r>
          </a:p>
          <a:p>
            <a:endParaRPr lang="en-IN" dirty="0"/>
          </a:p>
        </p:txBody>
      </p:sp>
    </p:spTree>
    <p:extLst>
      <p:ext uri="{BB962C8B-B14F-4D97-AF65-F5344CB8AC3E}">
        <p14:creationId xmlns:p14="http://schemas.microsoft.com/office/powerpoint/2010/main" val="924429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C0</a:t>
            </a:r>
            <a:r>
              <a:rPr lang="en-US" sz="2800" b="1" dirty="0" smtClean="0"/>
              <a:t>2 </a:t>
            </a:r>
            <a:r>
              <a:rPr lang="en-US" b="1" dirty="0" smtClean="0"/>
              <a:t>AND NOx</a:t>
            </a:r>
            <a:endParaRPr lang="en-IN" sz="2800" b="1" dirty="0"/>
          </a:p>
        </p:txBody>
      </p:sp>
      <p:pic>
        <p:nvPicPr>
          <p:cNvPr id="5" name="Content Placeholder 4"/>
          <p:cNvPicPr>
            <a:picLocks noGrp="1" noChangeAspect="1"/>
          </p:cNvPicPr>
          <p:nvPr>
            <p:ph sz="half" idx="1"/>
          </p:nvPr>
        </p:nvPicPr>
        <p:blipFill>
          <a:blip r:embed="rId2"/>
          <a:stretch>
            <a:fillRect/>
          </a:stretch>
        </p:blipFill>
        <p:spPr>
          <a:xfrm>
            <a:off x="692331" y="2142309"/>
            <a:ext cx="4976949" cy="3722914"/>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61166" y="2142309"/>
            <a:ext cx="5826034" cy="3722914"/>
          </a:xfrm>
          <a:prstGeom prst="rect">
            <a:avLst/>
          </a:prstGeom>
        </p:spPr>
      </p:pic>
    </p:spTree>
    <p:extLst>
      <p:ext uri="{BB962C8B-B14F-4D97-AF65-F5344CB8AC3E}">
        <p14:creationId xmlns:p14="http://schemas.microsoft.com/office/powerpoint/2010/main" val="3939091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solidFill>
        </p:spPr>
        <p:txBody>
          <a:bodyPr/>
          <a:lstStyle/>
          <a:p>
            <a:pPr algn="ctr"/>
            <a:r>
              <a:rPr lang="en-US" b="1" dirty="0" smtClean="0"/>
              <a:t>SMOKE</a:t>
            </a:r>
            <a:r>
              <a:rPr lang="en-US" dirty="0" smtClean="0"/>
              <a:t> </a:t>
            </a:r>
            <a:endParaRPr lang="en-IN" dirty="0"/>
          </a:p>
        </p:txBody>
      </p:sp>
      <p:pic>
        <p:nvPicPr>
          <p:cNvPr id="7" name="Content Placeholder 6"/>
          <p:cNvPicPr>
            <a:picLocks noGrp="1" noChangeAspect="1"/>
          </p:cNvPicPr>
          <p:nvPr>
            <p:ph idx="1"/>
          </p:nvPr>
        </p:nvPicPr>
        <p:blipFill>
          <a:blip r:embed="rId2"/>
          <a:stretch>
            <a:fillRect/>
          </a:stretch>
        </p:blipFill>
        <p:spPr>
          <a:xfrm>
            <a:off x="1920240" y="1998614"/>
            <a:ext cx="8725988" cy="4258493"/>
          </a:xfrm>
          <a:prstGeom prst="rect">
            <a:avLst/>
          </a:prstGeom>
        </p:spPr>
      </p:pic>
    </p:spTree>
    <p:extLst>
      <p:ext uri="{BB962C8B-B14F-4D97-AF65-F5344CB8AC3E}">
        <p14:creationId xmlns:p14="http://schemas.microsoft.com/office/powerpoint/2010/main" val="39210516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3"/>
            <a:ext cx="10515600" cy="745218"/>
          </a:xfrm>
          <a:solidFill>
            <a:schemeClr val="accent1"/>
          </a:solidFill>
        </p:spPr>
        <p:txBody>
          <a:bodyPr/>
          <a:lstStyle/>
          <a:p>
            <a:pPr algn="ctr"/>
            <a:r>
              <a:rPr lang="en-IN" b="1" dirty="0"/>
              <a:t>EMISSION DATA</a:t>
            </a:r>
          </a:p>
        </p:txBody>
      </p:sp>
      <p:pic>
        <p:nvPicPr>
          <p:cNvPr id="4" name="Content Placeholder 3"/>
          <p:cNvPicPr>
            <a:picLocks noGrp="1" noChangeAspect="1"/>
          </p:cNvPicPr>
          <p:nvPr>
            <p:ph idx="1"/>
          </p:nvPr>
        </p:nvPicPr>
        <p:blipFill>
          <a:blip r:embed="rId2"/>
          <a:stretch>
            <a:fillRect/>
          </a:stretch>
        </p:blipFill>
        <p:spPr>
          <a:xfrm>
            <a:off x="2194560" y="1110342"/>
            <a:ext cx="7916091" cy="5590903"/>
          </a:xfrm>
          <a:prstGeom prst="rect">
            <a:avLst/>
          </a:prstGeom>
        </p:spPr>
      </p:pic>
    </p:spTree>
    <p:extLst>
      <p:ext uri="{BB962C8B-B14F-4D97-AF65-F5344CB8AC3E}">
        <p14:creationId xmlns:p14="http://schemas.microsoft.com/office/powerpoint/2010/main" val="2954469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a:solidFill>
            <a:schemeClr val="accent1"/>
          </a:solidFill>
        </p:spPr>
        <p:txBody>
          <a:bodyPr/>
          <a:lstStyle/>
          <a:p>
            <a:pPr algn="ctr"/>
            <a:r>
              <a:rPr lang="en-US" b="1" dirty="0" smtClean="0"/>
              <a:t>INFERENCES</a:t>
            </a:r>
            <a:endParaRPr lang="en-IN" b="1" dirty="0"/>
          </a:p>
        </p:txBody>
      </p:sp>
      <p:sp>
        <p:nvSpPr>
          <p:cNvPr id="3" name="Content Placeholder 2"/>
          <p:cNvSpPr>
            <a:spLocks noGrp="1"/>
          </p:cNvSpPr>
          <p:nvPr>
            <p:ph idx="1"/>
          </p:nvPr>
        </p:nvSpPr>
        <p:spPr>
          <a:xfrm>
            <a:off x="838200" y="1554480"/>
            <a:ext cx="10515600" cy="4622483"/>
          </a:xfrm>
        </p:spPr>
        <p:txBody>
          <a:bodyPr>
            <a:normAutofit fontScale="85000" lnSpcReduction="10000"/>
          </a:bodyPr>
          <a:lstStyle/>
          <a:p>
            <a:pPr marL="0" indent="0">
              <a:buNone/>
            </a:pPr>
            <a:r>
              <a:rPr lang="en-US" dirty="0" smtClean="0"/>
              <a:t> </a:t>
            </a:r>
            <a:r>
              <a:rPr lang="en-US" b="1" dirty="0" smtClean="0"/>
              <a:t>PERFORMANCE CHARACTERICTICS</a:t>
            </a:r>
            <a:r>
              <a:rPr lang="en-US" dirty="0" smtClean="0"/>
              <a:t>:</a:t>
            </a:r>
          </a:p>
          <a:p>
            <a:pPr marL="0" indent="0">
              <a:buNone/>
            </a:pPr>
            <a:r>
              <a:rPr lang="en-US" dirty="0" smtClean="0"/>
              <a:t>  </a:t>
            </a:r>
            <a:r>
              <a:rPr lang="en-US" b="1" dirty="0" smtClean="0"/>
              <a:t>BRAKE THERMAL EFFICIENCY</a:t>
            </a:r>
            <a:r>
              <a:rPr lang="en-US" dirty="0" smtClean="0"/>
              <a:t>:</a:t>
            </a:r>
          </a:p>
          <a:p>
            <a:pPr marL="0" indent="0">
              <a:buNone/>
            </a:pPr>
            <a:r>
              <a:rPr lang="en-US" sz="2000" dirty="0" smtClean="0"/>
              <a:t>         </a:t>
            </a:r>
            <a:r>
              <a:rPr lang="en-US" sz="2600" dirty="0" smtClean="0"/>
              <a:t>BTE of bio diesel blends were less when compared to the diesel fuel because of the poor volatility and inferior combustion characteristics of the bio diesel blends.</a:t>
            </a:r>
          </a:p>
          <a:p>
            <a:pPr marL="0" indent="0">
              <a:buNone/>
            </a:pPr>
            <a:r>
              <a:rPr lang="en-US" sz="2600" dirty="0" smtClean="0"/>
              <a:t>       At partial loads(50%), the BTE of B20,B30,B40 and B50 blends were found to be 27.02%,26.98%,26.74%,26.25% respectively.</a:t>
            </a:r>
          </a:p>
          <a:p>
            <a:pPr marL="0" indent="0">
              <a:buNone/>
            </a:pPr>
            <a:r>
              <a:rPr lang="en-US" sz="2600" dirty="0" smtClean="0"/>
              <a:t>       At full loads(100%), the BTE of B20,B30,B40 and B50 blends were found to be 31.92%,31.71%,31.38%,30.89% respectively</a:t>
            </a:r>
            <a:r>
              <a:rPr lang="en-US" sz="2200" dirty="0" smtClean="0"/>
              <a:t>.</a:t>
            </a:r>
          </a:p>
          <a:p>
            <a:pPr marL="0" indent="0">
              <a:buNone/>
            </a:pPr>
            <a:endParaRPr lang="en-US" sz="2000" dirty="0" smtClean="0"/>
          </a:p>
          <a:p>
            <a:pPr marL="0" indent="0">
              <a:buNone/>
            </a:pPr>
            <a:r>
              <a:rPr lang="en-US" dirty="0" smtClean="0"/>
              <a:t> </a:t>
            </a:r>
            <a:r>
              <a:rPr lang="en-US" b="1" dirty="0" smtClean="0"/>
              <a:t>SPECIFIC FUEL CONSUMPTION</a:t>
            </a:r>
            <a:r>
              <a:rPr lang="en-US" dirty="0" smtClean="0"/>
              <a:t>:</a:t>
            </a:r>
          </a:p>
          <a:p>
            <a:pPr marL="0" indent="0">
              <a:buNone/>
            </a:pPr>
            <a:r>
              <a:rPr lang="en-US" sz="2000" dirty="0"/>
              <a:t> </a:t>
            </a:r>
            <a:r>
              <a:rPr lang="en-US" sz="2000" dirty="0" smtClean="0"/>
              <a:t>          </a:t>
            </a:r>
            <a:r>
              <a:rPr lang="en-US" sz="2600" dirty="0" smtClean="0"/>
              <a:t>The SFC was found to increased for the biodiesel blend when compared to the diesel.</a:t>
            </a:r>
          </a:p>
          <a:p>
            <a:pPr marL="0" indent="0">
              <a:buNone/>
            </a:pPr>
            <a:r>
              <a:rPr lang="en-US" sz="2600" dirty="0"/>
              <a:t> </a:t>
            </a:r>
            <a:r>
              <a:rPr lang="en-US" sz="2600" dirty="0" smtClean="0"/>
              <a:t>       At low </a:t>
            </a:r>
            <a:r>
              <a:rPr lang="en-US" sz="2600" dirty="0" err="1" smtClean="0"/>
              <a:t>loads,the</a:t>
            </a:r>
            <a:r>
              <a:rPr lang="en-US" sz="2600" dirty="0" smtClean="0"/>
              <a:t> SFC was found to be higher whereas when load increases the SFC was found to be similar for all the biodiesel blends and the diesel</a:t>
            </a:r>
            <a:r>
              <a:rPr lang="en-US" sz="2200" dirty="0" smtClean="0"/>
              <a:t>.</a:t>
            </a:r>
          </a:p>
          <a:p>
            <a:pPr marL="0" indent="0">
              <a:buNone/>
            </a:pPr>
            <a:endParaRPr lang="en-US" sz="2200" dirty="0" smtClean="0"/>
          </a:p>
          <a:p>
            <a:pPr marL="0" indent="0">
              <a:buNone/>
            </a:pPr>
            <a:endParaRPr lang="en-IN" dirty="0"/>
          </a:p>
        </p:txBody>
      </p:sp>
    </p:spTree>
    <p:extLst>
      <p:ext uri="{BB962C8B-B14F-4D97-AF65-F5344CB8AC3E}">
        <p14:creationId xmlns:p14="http://schemas.microsoft.com/office/powerpoint/2010/main" val="40285942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6292"/>
          </a:xfrm>
          <a:solidFill>
            <a:schemeClr val="accent1"/>
          </a:solidFill>
        </p:spPr>
        <p:txBody>
          <a:bodyPr/>
          <a:lstStyle/>
          <a:p>
            <a:pPr algn="ctr"/>
            <a:r>
              <a:rPr lang="en-US" b="1" dirty="0" smtClean="0"/>
              <a:t>COMBUSTION CHARACTRISTICS</a:t>
            </a:r>
            <a:endParaRPr lang="en-IN" b="1" dirty="0"/>
          </a:p>
        </p:txBody>
      </p:sp>
      <p:sp>
        <p:nvSpPr>
          <p:cNvPr id="3" name="Content Placeholder 2"/>
          <p:cNvSpPr>
            <a:spLocks noGrp="1"/>
          </p:cNvSpPr>
          <p:nvPr>
            <p:ph idx="1"/>
          </p:nvPr>
        </p:nvSpPr>
        <p:spPr>
          <a:xfrm>
            <a:off x="838200" y="1825625"/>
            <a:ext cx="10515600" cy="4351338"/>
          </a:xfrm>
        </p:spPr>
        <p:txBody>
          <a:bodyPr>
            <a:normAutofit fontScale="85000" lnSpcReduction="20000"/>
          </a:bodyPr>
          <a:lstStyle/>
          <a:p>
            <a:pPr marL="0" indent="0">
              <a:buNone/>
            </a:pPr>
            <a:r>
              <a:rPr lang="en-US" b="1" dirty="0" smtClean="0"/>
              <a:t>INCYLINDER PRESSURE</a:t>
            </a:r>
            <a:r>
              <a:rPr lang="en-US" dirty="0" smtClean="0"/>
              <a:t>:</a:t>
            </a:r>
          </a:p>
          <a:p>
            <a:pPr marL="0" indent="0">
              <a:buNone/>
            </a:pPr>
            <a:r>
              <a:rPr lang="en-US" sz="3000" dirty="0"/>
              <a:t> </a:t>
            </a:r>
            <a:r>
              <a:rPr lang="en-US" sz="3000" dirty="0" smtClean="0"/>
              <a:t>       </a:t>
            </a:r>
            <a:r>
              <a:rPr lang="en-US" sz="2600" dirty="0" smtClean="0"/>
              <a:t>The cylinder pressure generated by the bio diesel blends were less when compared to the diesel fuel. This is due to the poor calorific value which results in the inferior combustion.</a:t>
            </a:r>
          </a:p>
          <a:p>
            <a:pPr marL="0" indent="0">
              <a:buNone/>
            </a:pPr>
            <a:r>
              <a:rPr lang="en-US" sz="2600" dirty="0"/>
              <a:t> </a:t>
            </a:r>
            <a:r>
              <a:rPr lang="en-US" sz="2600" dirty="0" smtClean="0"/>
              <a:t>          The cylinder pressures of B20 and B30 were found to be greater among the bio diesel blends which were closer to the diesel</a:t>
            </a:r>
            <a:r>
              <a:rPr lang="en-US" sz="2000" dirty="0" smtClean="0"/>
              <a:t>. </a:t>
            </a:r>
            <a:endParaRPr lang="en-US" dirty="0"/>
          </a:p>
          <a:p>
            <a:pPr marL="0" indent="0">
              <a:buNone/>
            </a:pPr>
            <a:endParaRPr lang="en-US" dirty="0"/>
          </a:p>
          <a:p>
            <a:pPr marL="0" indent="0">
              <a:buNone/>
            </a:pPr>
            <a:r>
              <a:rPr lang="en-US" b="1" dirty="0" smtClean="0"/>
              <a:t>HEAT RELEASE RATE:</a:t>
            </a:r>
          </a:p>
          <a:p>
            <a:pPr marL="0" indent="0">
              <a:buNone/>
            </a:pPr>
            <a:r>
              <a:rPr lang="en-US" sz="2600" dirty="0"/>
              <a:t> </a:t>
            </a:r>
            <a:r>
              <a:rPr lang="en-US" sz="2600" dirty="0" smtClean="0"/>
              <a:t>       The biodiesel releases less heat when compared with the </a:t>
            </a:r>
            <a:r>
              <a:rPr lang="en-US" sz="2600" dirty="0" err="1" smtClean="0"/>
              <a:t>diesel,due</a:t>
            </a:r>
            <a:r>
              <a:rPr lang="en-US" sz="2600" dirty="0" smtClean="0"/>
              <a:t> to the less calorific value of the biodiesel and less cylinder pressure.</a:t>
            </a:r>
          </a:p>
          <a:p>
            <a:pPr marL="0" indent="0">
              <a:buNone/>
            </a:pPr>
            <a:r>
              <a:rPr lang="en-US" sz="2600" dirty="0"/>
              <a:t> </a:t>
            </a:r>
            <a:r>
              <a:rPr lang="en-US" sz="2600" dirty="0" smtClean="0"/>
              <a:t>           Also the HRR is decreased due to the lower ignition delay of the biodiesel blends compared to the diesel fuel.</a:t>
            </a:r>
          </a:p>
          <a:p>
            <a:pPr marL="0" indent="0">
              <a:buNone/>
            </a:pPr>
            <a:r>
              <a:rPr lang="en-US" sz="2600" dirty="0"/>
              <a:t> </a:t>
            </a:r>
            <a:r>
              <a:rPr lang="en-US" sz="2600" dirty="0" smtClean="0"/>
              <a:t>       </a:t>
            </a:r>
          </a:p>
        </p:txBody>
      </p:sp>
    </p:spTree>
    <p:extLst>
      <p:ext uri="{BB962C8B-B14F-4D97-AF65-F5344CB8AC3E}">
        <p14:creationId xmlns:p14="http://schemas.microsoft.com/office/powerpoint/2010/main" val="17271901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EMISSION CHARACTERISTICS</a:t>
            </a:r>
            <a:endParaRPr lang="en-IN"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HC EMMISIONS:</a:t>
            </a:r>
          </a:p>
          <a:p>
            <a:pPr marL="0" indent="0">
              <a:buNone/>
            </a:pPr>
            <a:r>
              <a:rPr lang="en-US" sz="3000" dirty="0" smtClean="0"/>
              <a:t>        </a:t>
            </a:r>
            <a:r>
              <a:rPr lang="en-US" sz="2200" dirty="0" smtClean="0"/>
              <a:t>The bio diesel blend contains more oxygen content which decreases the ignition delay. Therefore, the combustion will be incomplete which leads to the increase in HC emissions.</a:t>
            </a:r>
          </a:p>
          <a:p>
            <a:pPr marL="0" indent="0">
              <a:buNone/>
            </a:pPr>
            <a:r>
              <a:rPr lang="en-US" sz="2200" dirty="0"/>
              <a:t> </a:t>
            </a:r>
            <a:r>
              <a:rPr lang="en-US" sz="2200" dirty="0" smtClean="0"/>
              <a:t>          At partial </a:t>
            </a:r>
            <a:r>
              <a:rPr lang="en-US" sz="2200" dirty="0" err="1" smtClean="0"/>
              <a:t>loads,HC</a:t>
            </a:r>
            <a:r>
              <a:rPr lang="en-US" sz="2200" dirty="0" smtClean="0"/>
              <a:t> emissions were 63ppm,55ppm,44ppm,52 ppm for the B20,B30,B40,B50 blends respectively.</a:t>
            </a:r>
          </a:p>
          <a:p>
            <a:pPr marL="0" indent="0">
              <a:buNone/>
            </a:pPr>
            <a:r>
              <a:rPr lang="en-US" sz="2200" dirty="0"/>
              <a:t> </a:t>
            </a:r>
            <a:r>
              <a:rPr lang="en-US" sz="2200" dirty="0" smtClean="0"/>
              <a:t>         At full loads, the HC emissions were 81ppm,83ppm,65ppm,68 ppm respectively for the B20,B30,B40 and B50 blends.</a:t>
            </a:r>
          </a:p>
          <a:p>
            <a:pPr marL="0" indent="0">
              <a:buNone/>
            </a:pPr>
            <a:r>
              <a:rPr lang="en-US" dirty="0" smtClean="0"/>
              <a:t>CO EMISSIONS:</a:t>
            </a:r>
          </a:p>
          <a:p>
            <a:pPr marL="0" indent="0">
              <a:buNone/>
            </a:pPr>
            <a:r>
              <a:rPr lang="en-US" dirty="0"/>
              <a:t> </a:t>
            </a:r>
            <a:r>
              <a:rPr lang="en-US" dirty="0" smtClean="0"/>
              <a:t>       </a:t>
            </a:r>
            <a:r>
              <a:rPr lang="en-US" sz="2200" dirty="0" smtClean="0"/>
              <a:t>The CO emissions for the biodiesel were found to be higher than the diesel due to the oxygen content in the </a:t>
            </a:r>
            <a:r>
              <a:rPr lang="en-US" sz="2200" dirty="0" err="1" smtClean="0"/>
              <a:t>biodiesel.At</a:t>
            </a:r>
            <a:r>
              <a:rPr lang="en-US" sz="2200" dirty="0" smtClean="0"/>
              <a:t> low loads it is reduced but increases for higher loads.</a:t>
            </a:r>
          </a:p>
          <a:p>
            <a:pPr marL="0" indent="0">
              <a:buNone/>
            </a:pPr>
            <a:r>
              <a:rPr lang="en-US" sz="2200" dirty="0"/>
              <a:t> </a:t>
            </a:r>
            <a:r>
              <a:rPr lang="en-US" sz="2200" dirty="0" smtClean="0"/>
              <a:t>          At partial loads, the percentage CO were 0.047%,0.041%,0.068%,0.052% respectively for the B20,B30,B40 and B50 blends.</a:t>
            </a:r>
          </a:p>
          <a:p>
            <a:pPr marL="0" indent="0">
              <a:buNone/>
            </a:pPr>
            <a:r>
              <a:rPr lang="en-US" sz="2200" dirty="0"/>
              <a:t> </a:t>
            </a:r>
            <a:r>
              <a:rPr lang="en-US" sz="2200" dirty="0" smtClean="0"/>
              <a:t>          At full </a:t>
            </a:r>
            <a:r>
              <a:rPr lang="en-US" sz="2200" dirty="0" err="1" smtClean="0"/>
              <a:t>load,CO</a:t>
            </a:r>
            <a:r>
              <a:rPr lang="en-US" sz="2200" dirty="0" smtClean="0"/>
              <a:t> percentage were 0.155%,0.276%,0.215%,0.267% respectively for the B20,B30,B40 and B50 blend respectively.</a:t>
            </a:r>
          </a:p>
        </p:txBody>
      </p:sp>
    </p:spTree>
    <p:extLst>
      <p:ext uri="{BB962C8B-B14F-4D97-AF65-F5344CB8AC3E}">
        <p14:creationId xmlns:p14="http://schemas.microsoft.com/office/powerpoint/2010/main" val="35952945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EMISSION CHARACTERISTICS</a:t>
            </a:r>
            <a:endParaRPr lang="en-IN" b="1" dirty="0"/>
          </a:p>
        </p:txBody>
      </p:sp>
      <p:sp>
        <p:nvSpPr>
          <p:cNvPr id="3" name="Content Placeholder 2"/>
          <p:cNvSpPr>
            <a:spLocks noGrp="1"/>
          </p:cNvSpPr>
          <p:nvPr>
            <p:ph idx="1"/>
          </p:nvPr>
        </p:nvSpPr>
        <p:spPr>
          <a:xfrm>
            <a:off x="838200" y="1825625"/>
            <a:ext cx="10515600" cy="4758056"/>
          </a:xfrm>
        </p:spPr>
        <p:txBody>
          <a:bodyPr>
            <a:normAutofit fontScale="92500" lnSpcReduction="20000"/>
          </a:bodyPr>
          <a:lstStyle/>
          <a:p>
            <a:pPr marL="0" indent="0">
              <a:buNone/>
            </a:pPr>
            <a:r>
              <a:rPr lang="en-US" dirty="0" smtClean="0"/>
              <a:t>CO2 EMISSIONS</a:t>
            </a:r>
          </a:p>
          <a:p>
            <a:pPr marL="0" indent="0">
              <a:buNone/>
            </a:pPr>
            <a:r>
              <a:rPr lang="en-US" sz="3000" dirty="0" smtClean="0"/>
              <a:t>      </a:t>
            </a:r>
            <a:r>
              <a:rPr lang="en-US" sz="2200" dirty="0" smtClean="0"/>
              <a:t>The emissions of CO2 was found to be similar for all the biodiesel blends compared with the diesel </a:t>
            </a:r>
            <a:r>
              <a:rPr lang="en-US" sz="2200" err="1" smtClean="0"/>
              <a:t>fuel</a:t>
            </a:r>
            <a:r>
              <a:rPr lang="en-US" sz="2200" smtClean="0"/>
              <a:t>. This </a:t>
            </a:r>
            <a:r>
              <a:rPr lang="en-US" sz="2200" dirty="0" smtClean="0"/>
              <a:t>was due to the higher oxygen content.</a:t>
            </a:r>
          </a:p>
          <a:p>
            <a:pPr marL="0" indent="0">
              <a:buNone/>
            </a:pPr>
            <a:r>
              <a:rPr lang="en-US" sz="2200" dirty="0"/>
              <a:t> </a:t>
            </a:r>
            <a:r>
              <a:rPr lang="en-US" sz="2200" dirty="0" smtClean="0"/>
              <a:t>       At partial loads, the percentage of CO2 were found to be 6.25%,5.59%,6.37%,5.83% for the B20,B30,B40 and B50 blends respectively.</a:t>
            </a:r>
          </a:p>
          <a:p>
            <a:pPr marL="0" indent="0">
              <a:buNone/>
            </a:pPr>
            <a:r>
              <a:rPr lang="en-US" sz="2200" dirty="0"/>
              <a:t> </a:t>
            </a:r>
            <a:r>
              <a:rPr lang="en-US" sz="2200" dirty="0" smtClean="0"/>
              <a:t>       At full loads, the CO2 was found to be 10.2%,11.2%,11%,11.2% for the B20,B30,B40 and B50 blends respectively.</a:t>
            </a:r>
          </a:p>
          <a:p>
            <a:pPr marL="0" indent="0">
              <a:buNone/>
            </a:pPr>
            <a:r>
              <a:rPr lang="en-US" dirty="0" smtClean="0"/>
              <a:t>SMOKE EMISSIONS</a:t>
            </a:r>
          </a:p>
          <a:p>
            <a:pPr marL="0" indent="0">
              <a:buNone/>
            </a:pPr>
            <a:r>
              <a:rPr lang="en-US" sz="2200" dirty="0"/>
              <a:t> </a:t>
            </a:r>
            <a:r>
              <a:rPr lang="en-US" sz="2200" dirty="0" smtClean="0"/>
              <a:t>        The smoke emissions were found to be increased due to the incomplete combustion of the biodiesel fuel.</a:t>
            </a:r>
          </a:p>
          <a:p>
            <a:pPr marL="0" indent="0">
              <a:buNone/>
            </a:pPr>
            <a:r>
              <a:rPr lang="en-US" sz="2200" dirty="0"/>
              <a:t> </a:t>
            </a:r>
            <a:r>
              <a:rPr lang="en-US" sz="2200" dirty="0" smtClean="0"/>
              <a:t>        At partial loads the percentage of smoke was found to be 30.2%,31.6%,33.2%,35.6% for B20,B30,B40,B50 blends respectively.</a:t>
            </a:r>
          </a:p>
          <a:p>
            <a:pPr marL="0" indent="0">
              <a:buNone/>
            </a:pPr>
            <a:r>
              <a:rPr lang="en-US" sz="2200" dirty="0"/>
              <a:t> </a:t>
            </a:r>
            <a:r>
              <a:rPr lang="en-US" sz="2200" dirty="0" smtClean="0"/>
              <a:t>        At full loads, the smoke percentage were 64.6%,64.9%,65.6%,66.3% respectively for the B20,B0,B40 and B50 blends.</a:t>
            </a:r>
          </a:p>
          <a:p>
            <a:pPr marL="0" indent="0">
              <a:buNone/>
            </a:pPr>
            <a:r>
              <a:rPr lang="en-US" sz="2200" dirty="0" smtClean="0"/>
              <a:t> </a:t>
            </a:r>
            <a:endParaRPr lang="en-US" sz="2200" dirty="0"/>
          </a:p>
        </p:txBody>
      </p:sp>
    </p:spTree>
    <p:extLst>
      <p:ext uri="{BB962C8B-B14F-4D97-AF65-F5344CB8AC3E}">
        <p14:creationId xmlns:p14="http://schemas.microsoft.com/office/powerpoint/2010/main" val="181717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EMISSION CHARACTERISTICS</a:t>
            </a:r>
            <a:endParaRPr lang="en-IN" b="1" dirty="0"/>
          </a:p>
        </p:txBody>
      </p:sp>
      <p:sp>
        <p:nvSpPr>
          <p:cNvPr id="3" name="Content Placeholder 2"/>
          <p:cNvSpPr>
            <a:spLocks noGrp="1"/>
          </p:cNvSpPr>
          <p:nvPr>
            <p:ph idx="1"/>
          </p:nvPr>
        </p:nvSpPr>
        <p:spPr/>
        <p:txBody>
          <a:bodyPr/>
          <a:lstStyle/>
          <a:p>
            <a:pPr marL="0" indent="0">
              <a:buNone/>
            </a:pPr>
            <a:r>
              <a:rPr lang="en-US" dirty="0" smtClean="0"/>
              <a:t>NOx EMISSIONS:</a:t>
            </a:r>
          </a:p>
          <a:p>
            <a:pPr marL="0" indent="0">
              <a:buNone/>
            </a:pPr>
            <a:r>
              <a:rPr lang="en-US" dirty="0" smtClean="0"/>
              <a:t>      </a:t>
            </a:r>
            <a:r>
              <a:rPr lang="en-US" sz="2000" dirty="0" smtClean="0"/>
              <a:t>The NOx emissions were increased due to the higher combustion temperature.</a:t>
            </a:r>
          </a:p>
          <a:p>
            <a:pPr marL="0" indent="0">
              <a:buNone/>
            </a:pPr>
            <a:r>
              <a:rPr lang="en-US" sz="2000" dirty="0"/>
              <a:t> </a:t>
            </a:r>
            <a:r>
              <a:rPr lang="en-US" sz="2000" dirty="0" smtClean="0"/>
              <a:t>        Here the NOx emissions were lower at low loads and then gradually increases at high loads.</a:t>
            </a:r>
          </a:p>
          <a:p>
            <a:pPr marL="0" indent="0">
              <a:buNone/>
            </a:pPr>
            <a:r>
              <a:rPr lang="en-US" sz="2000" dirty="0"/>
              <a:t> </a:t>
            </a:r>
            <a:r>
              <a:rPr lang="en-US" sz="2000" dirty="0" smtClean="0"/>
              <a:t>        At low load(25%), The emissions of NOx were 618ppm,532ppm,525ppm,536 ppm respectively for B20,B30,B40 and B50 blends respectively.</a:t>
            </a:r>
          </a:p>
          <a:p>
            <a:pPr marL="0" indent="0">
              <a:buNone/>
            </a:pPr>
            <a:r>
              <a:rPr lang="en-US" sz="2000" dirty="0"/>
              <a:t> </a:t>
            </a:r>
            <a:r>
              <a:rPr lang="en-US" sz="2000" dirty="0" smtClean="0"/>
              <a:t>       At higher loads(100%), the NOx emissions were found to be 2142 ppm,2176 ppm,2322 ppm,2341 ppm respectively for B20,B30,B40 and B50 blends .</a:t>
            </a:r>
            <a:endParaRPr lang="en-IN" dirty="0"/>
          </a:p>
        </p:txBody>
      </p:sp>
    </p:spTree>
    <p:extLst>
      <p:ext uri="{BB962C8B-B14F-4D97-AF65-F5344CB8AC3E}">
        <p14:creationId xmlns:p14="http://schemas.microsoft.com/office/powerpoint/2010/main" val="802493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3"/>
            <a:ext cx="10515600" cy="1325563"/>
          </a:xfrm>
          <a:solidFill>
            <a:schemeClr val="accent1"/>
          </a:solidFill>
        </p:spPr>
        <p:txBody>
          <a:bodyPr/>
          <a:lstStyle/>
          <a:p>
            <a:pPr algn="ctr"/>
            <a:r>
              <a:rPr lang="en-US" b="1" dirty="0" smtClean="0"/>
              <a:t>CONCLUSION</a:t>
            </a:r>
            <a:endParaRPr lang="en-IN" b="1" dirty="0"/>
          </a:p>
        </p:txBody>
      </p:sp>
      <p:sp>
        <p:nvSpPr>
          <p:cNvPr id="3" name="Content Placeholder 2"/>
          <p:cNvSpPr>
            <a:spLocks noGrp="1"/>
          </p:cNvSpPr>
          <p:nvPr>
            <p:ph idx="1"/>
          </p:nvPr>
        </p:nvSpPr>
        <p:spPr>
          <a:xfrm>
            <a:off x="838200" y="1825625"/>
            <a:ext cx="10515600" cy="4588238"/>
          </a:xfrm>
        </p:spPr>
        <p:txBody>
          <a:bodyPr>
            <a:normAutofit fontScale="85000" lnSpcReduction="20000"/>
          </a:bodyPr>
          <a:lstStyle/>
          <a:p>
            <a:r>
              <a:rPr lang="en-US" dirty="0" smtClean="0"/>
              <a:t>Various blends of turpentine-diesel blends namely B20,B30,B40,B50 were taken and tested for the performance, combustion </a:t>
            </a:r>
            <a:r>
              <a:rPr lang="en-US" dirty="0"/>
              <a:t>a</a:t>
            </a:r>
            <a:r>
              <a:rPr lang="en-US" dirty="0" smtClean="0"/>
              <a:t>nd emission characteristics of single cylinder diesel engine.</a:t>
            </a:r>
          </a:p>
          <a:p>
            <a:r>
              <a:rPr lang="en-US" dirty="0" smtClean="0"/>
              <a:t>The brake thermal efficiency was lower for the biodiesel blends when compared with the diesel fuel.</a:t>
            </a:r>
          </a:p>
          <a:p>
            <a:r>
              <a:rPr lang="en-US" dirty="0" smtClean="0"/>
              <a:t>The specific fuel consumptions were also found to be increased.</a:t>
            </a:r>
          </a:p>
          <a:p>
            <a:r>
              <a:rPr lang="en-US" dirty="0" smtClean="0"/>
              <a:t>The combustion pressure and the heat release rate were also found to be lower for the biodiesel blends.</a:t>
            </a:r>
          </a:p>
          <a:p>
            <a:r>
              <a:rPr lang="en-US" dirty="0" smtClean="0"/>
              <a:t>The NOx and CO emissions were reduced at lower loads and found to be higher when the load increases.</a:t>
            </a:r>
          </a:p>
          <a:p>
            <a:r>
              <a:rPr lang="en-US" dirty="0" smtClean="0"/>
              <a:t>Also It was found that the blends B20 and B30 were found to promising to have less emissions and higher brake thermal efficiency than the other blends.</a:t>
            </a:r>
          </a:p>
          <a:p>
            <a:r>
              <a:rPr lang="en-US" dirty="0" smtClean="0"/>
              <a:t>So B20 and B30 blends were chosen for the further </a:t>
            </a:r>
            <a:r>
              <a:rPr lang="en-US" dirty="0" err="1" smtClean="0"/>
              <a:t>testings</a:t>
            </a:r>
            <a:r>
              <a:rPr lang="en-US" dirty="0" smtClean="0"/>
              <a:t> with hydrogen induction.</a:t>
            </a:r>
            <a:endParaRPr lang="en-IN" dirty="0"/>
          </a:p>
        </p:txBody>
      </p:sp>
    </p:spTree>
    <p:extLst>
      <p:ext uri="{BB962C8B-B14F-4D97-AF65-F5344CB8AC3E}">
        <p14:creationId xmlns:p14="http://schemas.microsoft.com/office/powerpoint/2010/main" val="34855396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5"/>
            <a:ext cx="10515600" cy="1325563"/>
          </a:xfrm>
          <a:solidFill>
            <a:schemeClr val="accent1"/>
          </a:solidFill>
        </p:spPr>
        <p:txBody>
          <a:bodyPr/>
          <a:lstStyle/>
          <a:p>
            <a:pPr algn="ctr"/>
            <a:r>
              <a:rPr lang="en-US" b="1" dirty="0" smtClean="0"/>
              <a:t>WORK FOR PHASE-2</a:t>
            </a:r>
            <a:endParaRPr lang="en-IN" b="1" dirty="0"/>
          </a:p>
        </p:txBody>
      </p:sp>
      <p:sp>
        <p:nvSpPr>
          <p:cNvPr id="3" name="Content Placeholder 2"/>
          <p:cNvSpPr>
            <a:spLocks noGrp="1"/>
          </p:cNvSpPr>
          <p:nvPr>
            <p:ph idx="1"/>
          </p:nvPr>
        </p:nvSpPr>
        <p:spPr/>
        <p:txBody>
          <a:bodyPr/>
          <a:lstStyle/>
          <a:p>
            <a:pPr marL="0" indent="0">
              <a:buNone/>
            </a:pPr>
            <a:endParaRPr lang="en-US" dirty="0"/>
          </a:p>
          <a:p>
            <a:r>
              <a:rPr lang="en-US" dirty="0"/>
              <a:t>Experimental setup for hydrogen induction in single cylinder diesel engine.</a:t>
            </a:r>
          </a:p>
          <a:p>
            <a:r>
              <a:rPr lang="en-US" dirty="0"/>
              <a:t>Testing of biodiesel with hydrogen induction</a:t>
            </a:r>
          </a:p>
          <a:p>
            <a:r>
              <a:rPr lang="en-US" dirty="0"/>
              <a:t>Comparison of characteristics of biodiesel blend and the same with hydrogen induction.</a:t>
            </a:r>
          </a:p>
          <a:p>
            <a:r>
              <a:rPr lang="en-US" dirty="0"/>
              <a:t>Submission of report.</a:t>
            </a:r>
          </a:p>
          <a:p>
            <a:endParaRPr lang="en-IN" dirty="0"/>
          </a:p>
        </p:txBody>
      </p:sp>
    </p:spTree>
    <p:extLst>
      <p:ext uri="{BB962C8B-B14F-4D97-AF65-F5344CB8AC3E}">
        <p14:creationId xmlns:p14="http://schemas.microsoft.com/office/powerpoint/2010/main" val="3026920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38377184"/>
              </p:ext>
            </p:extLst>
          </p:nvPr>
        </p:nvGraphicFramePr>
        <p:xfrm>
          <a:off x="535576" y="1268306"/>
          <a:ext cx="11142618" cy="5263123"/>
        </p:xfrm>
        <a:graphic>
          <a:graphicData uri="http://schemas.openxmlformats.org/drawingml/2006/table">
            <a:tbl>
              <a:tblPr firstRow="1" bandRow="1">
                <a:tableStyleId>{073A0DAA-6AF3-43AB-8588-CEC1D06C72B9}</a:tableStyleId>
              </a:tblPr>
              <a:tblGrid>
                <a:gridCol w="535579">
                  <a:extLst>
                    <a:ext uri="{9D8B030D-6E8A-4147-A177-3AD203B41FA5}">
                      <a16:colId xmlns:a16="http://schemas.microsoft.com/office/drawing/2014/main" val="2307706097"/>
                    </a:ext>
                  </a:extLst>
                </a:gridCol>
                <a:gridCol w="1423851">
                  <a:extLst>
                    <a:ext uri="{9D8B030D-6E8A-4147-A177-3AD203B41FA5}">
                      <a16:colId xmlns:a16="http://schemas.microsoft.com/office/drawing/2014/main" val="3877561946"/>
                    </a:ext>
                  </a:extLst>
                </a:gridCol>
                <a:gridCol w="979715">
                  <a:extLst>
                    <a:ext uri="{9D8B030D-6E8A-4147-A177-3AD203B41FA5}">
                      <a16:colId xmlns:a16="http://schemas.microsoft.com/office/drawing/2014/main" val="1322335862"/>
                    </a:ext>
                  </a:extLst>
                </a:gridCol>
                <a:gridCol w="2547257">
                  <a:extLst>
                    <a:ext uri="{9D8B030D-6E8A-4147-A177-3AD203B41FA5}">
                      <a16:colId xmlns:a16="http://schemas.microsoft.com/office/drawing/2014/main" val="968265841"/>
                    </a:ext>
                  </a:extLst>
                </a:gridCol>
                <a:gridCol w="1985554">
                  <a:extLst>
                    <a:ext uri="{9D8B030D-6E8A-4147-A177-3AD203B41FA5}">
                      <a16:colId xmlns:a16="http://schemas.microsoft.com/office/drawing/2014/main" val="3213769206"/>
                    </a:ext>
                  </a:extLst>
                </a:gridCol>
                <a:gridCol w="3670662">
                  <a:extLst>
                    <a:ext uri="{9D8B030D-6E8A-4147-A177-3AD203B41FA5}">
                      <a16:colId xmlns:a16="http://schemas.microsoft.com/office/drawing/2014/main" val="87652547"/>
                    </a:ext>
                  </a:extLst>
                </a:gridCol>
              </a:tblGrid>
              <a:tr h="666308">
                <a:tc>
                  <a:txBody>
                    <a:bodyPr/>
                    <a:lstStyle/>
                    <a:p>
                      <a:r>
                        <a:rPr lang="en-US" dirty="0" smtClean="0"/>
                        <a:t>SI</a:t>
                      </a:r>
                      <a:r>
                        <a:rPr lang="en-US" baseline="0" dirty="0" smtClean="0"/>
                        <a:t> NO </a:t>
                      </a:r>
                      <a:endParaRPr lang="en-IN" dirty="0"/>
                    </a:p>
                  </a:txBody>
                  <a:tcPr/>
                </a:tc>
                <a:tc>
                  <a:txBody>
                    <a:bodyPr/>
                    <a:lstStyle/>
                    <a:p>
                      <a:r>
                        <a:rPr lang="en-US" dirty="0" smtClean="0"/>
                        <a:t>JOURNAL</a:t>
                      </a:r>
                      <a:r>
                        <a:rPr lang="en-US" baseline="0" dirty="0" smtClean="0"/>
                        <a:t> NAME</a:t>
                      </a:r>
                      <a:endParaRPr lang="en-IN" dirty="0"/>
                    </a:p>
                  </a:txBody>
                  <a:tcPr/>
                </a:tc>
                <a:tc>
                  <a:txBody>
                    <a:bodyPr/>
                    <a:lstStyle/>
                    <a:p>
                      <a:r>
                        <a:rPr lang="en-US" dirty="0" smtClean="0"/>
                        <a:t>YEAR</a:t>
                      </a:r>
                      <a:endParaRPr lang="en-IN" dirty="0"/>
                    </a:p>
                  </a:txBody>
                  <a:tcPr/>
                </a:tc>
                <a:tc>
                  <a:txBody>
                    <a:bodyPr/>
                    <a:lstStyle/>
                    <a:p>
                      <a:r>
                        <a:rPr lang="en-US" dirty="0" smtClean="0"/>
                        <a:t>TOPIC</a:t>
                      </a:r>
                      <a:endParaRPr lang="en-IN" dirty="0"/>
                    </a:p>
                  </a:txBody>
                  <a:tcPr/>
                </a:tc>
                <a:tc>
                  <a:txBody>
                    <a:bodyPr/>
                    <a:lstStyle/>
                    <a:p>
                      <a:r>
                        <a:rPr lang="en-US" dirty="0" smtClean="0"/>
                        <a:t>AUTHORS</a:t>
                      </a:r>
                      <a:endParaRPr lang="en-IN" dirty="0"/>
                    </a:p>
                  </a:txBody>
                  <a:tcPr/>
                </a:tc>
                <a:tc>
                  <a:txBody>
                    <a:bodyPr/>
                    <a:lstStyle/>
                    <a:p>
                      <a:r>
                        <a:rPr lang="en-US" dirty="0" smtClean="0"/>
                        <a:t>INFERENCE</a:t>
                      </a:r>
                      <a:endParaRPr lang="en-IN" dirty="0"/>
                    </a:p>
                  </a:txBody>
                  <a:tcPr/>
                </a:tc>
                <a:extLst>
                  <a:ext uri="{0D108BD9-81ED-4DB2-BD59-A6C34878D82A}">
                    <a16:rowId xmlns:a16="http://schemas.microsoft.com/office/drawing/2014/main" val="2769779434"/>
                  </a:ext>
                </a:extLst>
              </a:tr>
              <a:tr h="2379671">
                <a:tc>
                  <a:txBody>
                    <a:bodyPr/>
                    <a:lstStyle/>
                    <a:p>
                      <a:r>
                        <a:rPr lang="en-US" dirty="0" smtClean="0"/>
                        <a:t>1</a:t>
                      </a:r>
                      <a:endParaRPr lang="en-IN" dirty="0"/>
                    </a:p>
                  </a:txBody>
                  <a:tcPr/>
                </a:tc>
                <a:tc>
                  <a:txBody>
                    <a:bodyPr/>
                    <a:lstStyle/>
                    <a:p>
                      <a:r>
                        <a:rPr lang="en-US" dirty="0" smtClean="0"/>
                        <a:t>Elsevier</a:t>
                      </a:r>
                      <a:endParaRPr lang="en-IN" dirty="0"/>
                    </a:p>
                  </a:txBody>
                  <a:tcPr/>
                </a:tc>
                <a:tc>
                  <a:txBody>
                    <a:bodyPr/>
                    <a:lstStyle/>
                    <a:p>
                      <a:r>
                        <a:rPr lang="en-US" dirty="0" smtClean="0"/>
                        <a:t>2019</a:t>
                      </a:r>
                      <a:endParaRPr lang="en-IN" dirty="0"/>
                    </a:p>
                  </a:txBody>
                  <a:tcPr/>
                </a:tc>
                <a:tc>
                  <a:txBody>
                    <a:bodyPr/>
                    <a:lstStyle/>
                    <a:p>
                      <a:r>
                        <a:rPr lang="en-US" dirty="0" smtClean="0"/>
                        <a:t>Experimental</a:t>
                      </a:r>
                      <a:r>
                        <a:rPr lang="en-US" baseline="0" dirty="0" smtClean="0"/>
                        <a:t> study on the effect of </a:t>
                      </a:r>
                      <a:r>
                        <a:rPr lang="en-US" baseline="0" dirty="0" err="1" smtClean="0"/>
                        <a:t>cetane</a:t>
                      </a:r>
                      <a:r>
                        <a:rPr lang="en-US" baseline="0" dirty="0" smtClean="0"/>
                        <a:t> improver with turpentine oil on CI engine characteristics</a:t>
                      </a:r>
                      <a:endParaRPr lang="en-IN" dirty="0"/>
                    </a:p>
                  </a:txBody>
                  <a:tcPr/>
                </a:tc>
                <a:tc>
                  <a:txBody>
                    <a:bodyPr/>
                    <a:lstStyle/>
                    <a:p>
                      <a:r>
                        <a:rPr lang="en-US" dirty="0" err="1" smtClean="0"/>
                        <a:t>A.K.Jeevanantham</a:t>
                      </a:r>
                      <a:r>
                        <a:rPr lang="en-US" dirty="0" smtClean="0"/>
                        <a:t>,</a:t>
                      </a:r>
                    </a:p>
                    <a:p>
                      <a:r>
                        <a:rPr lang="en-US" dirty="0" err="1" smtClean="0"/>
                        <a:t>D.Madhusudan</a:t>
                      </a:r>
                      <a:r>
                        <a:rPr lang="en-US" baseline="0" dirty="0" smtClean="0"/>
                        <a:t> </a:t>
                      </a:r>
                      <a:r>
                        <a:rPr lang="en-US" baseline="0" dirty="0" err="1" smtClean="0"/>
                        <a:t>reddy,B.Ashok</a:t>
                      </a:r>
                      <a:r>
                        <a:rPr lang="en-US" baseline="0" dirty="0" smtClean="0"/>
                        <a:t>,</a:t>
                      </a:r>
                    </a:p>
                    <a:p>
                      <a:r>
                        <a:rPr lang="en-US" baseline="0" dirty="0" err="1" smtClean="0"/>
                        <a:t>Aman</a:t>
                      </a:r>
                      <a:r>
                        <a:rPr lang="en-US" baseline="0" dirty="0" smtClean="0"/>
                        <a:t> </a:t>
                      </a:r>
                      <a:r>
                        <a:rPr lang="en-US" baseline="0" dirty="0" err="1" smtClean="0"/>
                        <a:t>kumar</a:t>
                      </a:r>
                      <a:endParaRPr lang="en-IN" dirty="0"/>
                    </a:p>
                  </a:txBody>
                  <a:tcPr/>
                </a:tc>
                <a:tc>
                  <a:txBody>
                    <a:bodyPr/>
                    <a:lstStyle/>
                    <a:p>
                      <a:pPr marL="285750" indent="-285750">
                        <a:buFont typeface="Arial" panose="020B0604020202020204" pitchFamily="34" charset="0"/>
                        <a:buChar char="•"/>
                      </a:pPr>
                      <a:r>
                        <a:rPr lang="en-US" dirty="0" smtClean="0"/>
                        <a:t>A novel </a:t>
                      </a:r>
                      <a:r>
                        <a:rPr lang="en-US" dirty="0" err="1" smtClean="0"/>
                        <a:t>cetane</a:t>
                      </a:r>
                      <a:r>
                        <a:rPr lang="en-US" dirty="0" smtClean="0"/>
                        <a:t> improver called SC5D is added with 20% blend of turpentine with diesel.</a:t>
                      </a:r>
                      <a:r>
                        <a:rPr lang="en-US" baseline="0" dirty="0" smtClean="0"/>
                        <a:t> For higher </a:t>
                      </a:r>
                      <a:r>
                        <a:rPr lang="en-US" baseline="0" dirty="0" err="1" smtClean="0"/>
                        <a:t>Nox</a:t>
                      </a:r>
                      <a:r>
                        <a:rPr lang="en-US" baseline="0" dirty="0" smtClean="0"/>
                        <a:t> emission condition,10% of EGR is applied.</a:t>
                      </a:r>
                    </a:p>
                    <a:p>
                      <a:pPr marL="285750" indent="-285750">
                        <a:buFont typeface="Arial" panose="020B0604020202020204" pitchFamily="34" charset="0"/>
                        <a:buChar char="•"/>
                      </a:pPr>
                      <a:r>
                        <a:rPr lang="en-US" baseline="0" dirty="0" smtClean="0"/>
                        <a:t>At this condition, unburned HC and smoke emissions are remarkably lower.</a:t>
                      </a:r>
                    </a:p>
                  </a:txBody>
                  <a:tcPr/>
                </a:tc>
                <a:extLst>
                  <a:ext uri="{0D108BD9-81ED-4DB2-BD59-A6C34878D82A}">
                    <a16:rowId xmlns:a16="http://schemas.microsoft.com/office/drawing/2014/main" val="3655481091"/>
                  </a:ext>
                </a:extLst>
              </a:tr>
              <a:tr h="2217144">
                <a:tc>
                  <a:txBody>
                    <a:bodyPr/>
                    <a:lstStyle/>
                    <a:p>
                      <a:r>
                        <a:rPr lang="en-IN" dirty="0" smtClean="0"/>
                        <a:t>2</a:t>
                      </a:r>
                      <a:endParaRPr lang="en-IN" dirty="0"/>
                    </a:p>
                  </a:txBody>
                  <a:tcPr/>
                </a:tc>
                <a:tc>
                  <a:txBody>
                    <a:bodyPr/>
                    <a:lstStyle/>
                    <a:p>
                      <a:pPr>
                        <a:buNone/>
                      </a:pPr>
                      <a:r>
                        <a:rPr lang="en-IN" altLang="en-US" dirty="0" err="1" smtClean="0"/>
                        <a:t>Researchgate</a:t>
                      </a:r>
                      <a:endParaRPr lang="en-IN" altLang="en-US" dirty="0"/>
                    </a:p>
                  </a:txBody>
                  <a:tcPr/>
                </a:tc>
                <a:tc>
                  <a:txBody>
                    <a:bodyPr/>
                    <a:lstStyle/>
                    <a:p>
                      <a:pPr>
                        <a:buNone/>
                      </a:pPr>
                      <a:r>
                        <a:rPr lang="en-IN" altLang="en-US"/>
                        <a:t>2017</a:t>
                      </a:r>
                    </a:p>
                  </a:txBody>
                  <a:tcPr/>
                </a:tc>
                <a:tc>
                  <a:txBody>
                    <a:bodyPr/>
                    <a:lstStyle/>
                    <a:p>
                      <a:pPr>
                        <a:buNone/>
                      </a:pPr>
                      <a:r>
                        <a:rPr lang="en-US" dirty="0" smtClean="0"/>
                        <a:t>A </a:t>
                      </a:r>
                      <a:r>
                        <a:rPr lang="en-IN" altLang="en-US" dirty="0" smtClean="0"/>
                        <a:t>review on novel bio-fuel from turpentine oil</a:t>
                      </a:r>
                      <a:endParaRPr lang="en-IN" altLang="en-US" dirty="0"/>
                    </a:p>
                  </a:txBody>
                  <a:tcPr/>
                </a:tc>
                <a:tc>
                  <a:txBody>
                    <a:bodyPr/>
                    <a:lstStyle/>
                    <a:p>
                      <a:pPr>
                        <a:buNone/>
                      </a:pPr>
                      <a:r>
                        <a:rPr lang="en-US" dirty="0" smtClean="0"/>
                        <a:t>Mehmet </a:t>
                      </a:r>
                      <a:r>
                        <a:rPr lang="en-US" dirty="0" err="1" smtClean="0"/>
                        <a:t>Hakki</a:t>
                      </a:r>
                      <a:r>
                        <a:rPr lang="en-US" dirty="0" smtClean="0"/>
                        <a:t> Alma, </a:t>
                      </a:r>
                      <a:r>
                        <a:rPr lang="en-US" dirty="0" err="1" smtClean="0"/>
                        <a:t>Tufan</a:t>
                      </a:r>
                      <a:r>
                        <a:rPr lang="en-US" dirty="0" smtClean="0"/>
                        <a:t> </a:t>
                      </a:r>
                      <a:r>
                        <a:rPr lang="en-US" dirty="0" err="1" smtClean="0"/>
                        <a:t>Salan</a:t>
                      </a:r>
                      <a:r>
                        <a:rPr lang="en-US" dirty="0" smtClean="0"/>
                        <a:t> </a:t>
                      </a:r>
                      <a:endParaRPr lang="en-IN" altLang="en-US" dirty="0"/>
                    </a:p>
                  </a:txBody>
                  <a:tcPr/>
                </a:tc>
                <a:tc>
                  <a:txBody>
                    <a:bodyPr/>
                    <a:lstStyle/>
                    <a:p>
                      <a:pPr>
                        <a:buNone/>
                      </a:pPr>
                      <a:r>
                        <a:rPr lang="en-IN" altLang="en-US" dirty="0"/>
                        <a:t>At 40</a:t>
                      </a:r>
                      <a:r>
                        <a:rPr lang="en-IN" altLang="en-US" dirty="0" smtClean="0"/>
                        <a:t>% blend of turpentine oil with diesel mixture</a:t>
                      </a:r>
                      <a:r>
                        <a:rPr lang="en-IN" altLang="en-US" baseline="0" dirty="0" smtClean="0"/>
                        <a:t> shows </a:t>
                      </a:r>
                      <a:r>
                        <a:rPr lang="en-IN" altLang="en-US" dirty="0" smtClean="0"/>
                        <a:t>2.5</a:t>
                      </a:r>
                      <a:r>
                        <a:rPr lang="en-IN" altLang="en-US" dirty="0"/>
                        <a:t>% increase in BTE than the diesel</a:t>
                      </a:r>
                      <a:r>
                        <a:rPr lang="en-IN" altLang="en-US" dirty="0" smtClean="0"/>
                        <a:t>. nearly </a:t>
                      </a:r>
                      <a:r>
                        <a:rPr lang="en-IN" altLang="en-US" dirty="0"/>
                        <a:t>50% smoke was reduced but a little shoot and co w</a:t>
                      </a:r>
                      <a:r>
                        <a:rPr lang="en-IN" altLang="en-US" dirty="0" smtClean="0"/>
                        <a:t>as found.</a:t>
                      </a:r>
                      <a:endParaRPr lang="en-IN" altLang="en-US" dirty="0"/>
                    </a:p>
                  </a:txBody>
                  <a:tcPr/>
                </a:tc>
                <a:extLst>
                  <a:ext uri="{0D108BD9-81ED-4DB2-BD59-A6C34878D82A}">
                    <a16:rowId xmlns:a16="http://schemas.microsoft.com/office/drawing/2014/main" val="1456837887"/>
                  </a:ext>
                </a:extLst>
              </a:tr>
            </a:tbl>
          </a:graphicData>
        </a:graphic>
      </p:graphicFrame>
      <p:sp>
        <p:nvSpPr>
          <p:cNvPr id="3" name="Title 1"/>
          <p:cNvSpPr txBox="1">
            <a:spLocks/>
          </p:cNvSpPr>
          <p:nvPr/>
        </p:nvSpPr>
        <p:spPr>
          <a:xfrm>
            <a:off x="849085" y="195944"/>
            <a:ext cx="10515600" cy="809897"/>
          </a:xfrm>
          <a:prstGeom prst="rect">
            <a:avLst/>
          </a:prstGeom>
          <a:solidFill>
            <a:schemeClr val="accent1"/>
          </a:solidFill>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LITERATURE SURVEY</a:t>
            </a:r>
            <a:endParaRPr lang="en-IN" b="1" dirty="0"/>
          </a:p>
        </p:txBody>
      </p:sp>
    </p:spTree>
    <p:extLst>
      <p:ext uri="{BB962C8B-B14F-4D97-AF65-F5344CB8AC3E}">
        <p14:creationId xmlns:p14="http://schemas.microsoft.com/office/powerpoint/2010/main" val="31362847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656852"/>
          </a:xfrm>
        </p:spPr>
        <p:txBody>
          <a:bodyPr>
            <a:normAutofit/>
          </a:bodyPr>
          <a:lstStyle/>
          <a:p>
            <a:pPr algn="ctr"/>
            <a:r>
              <a:rPr lang="en-US" sz="5400" b="1" dirty="0" smtClean="0"/>
              <a:t>THANK YOU</a:t>
            </a:r>
            <a:endParaRPr lang="en-IN" sz="5400" b="1" dirty="0"/>
          </a:p>
        </p:txBody>
      </p:sp>
    </p:spTree>
    <p:extLst>
      <p:ext uri="{BB962C8B-B14F-4D97-AF65-F5344CB8AC3E}">
        <p14:creationId xmlns:p14="http://schemas.microsoft.com/office/powerpoint/2010/main" val="31245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92312736"/>
              </p:ext>
            </p:extLst>
          </p:nvPr>
        </p:nvGraphicFramePr>
        <p:xfrm>
          <a:off x="130628" y="378824"/>
          <a:ext cx="11861075" cy="6270695"/>
        </p:xfrm>
        <a:graphic>
          <a:graphicData uri="http://schemas.openxmlformats.org/drawingml/2006/table">
            <a:tbl>
              <a:tblPr firstRow="1" bandRow="1">
                <a:tableStyleId>{073A0DAA-6AF3-43AB-8588-CEC1D06C72B9}</a:tableStyleId>
              </a:tblPr>
              <a:tblGrid>
                <a:gridCol w="603024">
                  <a:extLst>
                    <a:ext uri="{9D8B030D-6E8A-4147-A177-3AD203B41FA5}">
                      <a16:colId xmlns:a16="http://schemas.microsoft.com/office/drawing/2014/main" val="4199511599"/>
                    </a:ext>
                  </a:extLst>
                </a:gridCol>
                <a:gridCol w="1398247">
                  <a:extLst>
                    <a:ext uri="{9D8B030D-6E8A-4147-A177-3AD203B41FA5}">
                      <a16:colId xmlns:a16="http://schemas.microsoft.com/office/drawing/2014/main" val="319889677"/>
                    </a:ext>
                  </a:extLst>
                </a:gridCol>
                <a:gridCol w="1182023">
                  <a:extLst>
                    <a:ext uri="{9D8B030D-6E8A-4147-A177-3AD203B41FA5}">
                      <a16:colId xmlns:a16="http://schemas.microsoft.com/office/drawing/2014/main" val="1729537062"/>
                    </a:ext>
                  </a:extLst>
                </a:gridCol>
                <a:gridCol w="2969474">
                  <a:extLst>
                    <a:ext uri="{9D8B030D-6E8A-4147-A177-3AD203B41FA5}">
                      <a16:colId xmlns:a16="http://schemas.microsoft.com/office/drawing/2014/main" val="1066339624"/>
                    </a:ext>
                  </a:extLst>
                </a:gridCol>
                <a:gridCol w="2135813">
                  <a:extLst>
                    <a:ext uri="{9D8B030D-6E8A-4147-A177-3AD203B41FA5}">
                      <a16:colId xmlns:a16="http://schemas.microsoft.com/office/drawing/2014/main" val="1506729946"/>
                    </a:ext>
                  </a:extLst>
                </a:gridCol>
                <a:gridCol w="3572494">
                  <a:extLst>
                    <a:ext uri="{9D8B030D-6E8A-4147-A177-3AD203B41FA5}">
                      <a16:colId xmlns:a16="http://schemas.microsoft.com/office/drawing/2014/main" val="2622929449"/>
                    </a:ext>
                  </a:extLst>
                </a:gridCol>
              </a:tblGrid>
              <a:tr h="640079">
                <a:tc>
                  <a:txBody>
                    <a:bodyPr/>
                    <a:lstStyle/>
                    <a:p>
                      <a:r>
                        <a:rPr lang="en-US" dirty="0" smtClean="0"/>
                        <a:t>SI NO</a:t>
                      </a:r>
                      <a:endParaRPr lang="en-IN" dirty="0"/>
                    </a:p>
                  </a:txBody>
                  <a:tcPr/>
                </a:tc>
                <a:tc>
                  <a:txBody>
                    <a:bodyPr/>
                    <a:lstStyle/>
                    <a:p>
                      <a:r>
                        <a:rPr lang="en-US" dirty="0" smtClean="0"/>
                        <a:t>JOURNAL NAME</a:t>
                      </a:r>
                      <a:endParaRPr lang="en-IN" dirty="0"/>
                    </a:p>
                  </a:txBody>
                  <a:tcPr/>
                </a:tc>
                <a:tc>
                  <a:txBody>
                    <a:bodyPr/>
                    <a:lstStyle/>
                    <a:p>
                      <a:r>
                        <a:rPr lang="en-US" dirty="0" smtClean="0"/>
                        <a:t>YEAR</a:t>
                      </a:r>
                      <a:endParaRPr lang="en-IN" dirty="0"/>
                    </a:p>
                  </a:txBody>
                  <a:tcPr/>
                </a:tc>
                <a:tc>
                  <a:txBody>
                    <a:bodyPr/>
                    <a:lstStyle/>
                    <a:p>
                      <a:r>
                        <a:rPr lang="en-US" dirty="0" smtClean="0"/>
                        <a:t>TOPIC</a:t>
                      </a:r>
                      <a:endParaRPr lang="en-IN" dirty="0"/>
                    </a:p>
                  </a:txBody>
                  <a:tcPr/>
                </a:tc>
                <a:tc>
                  <a:txBody>
                    <a:bodyPr/>
                    <a:lstStyle/>
                    <a:p>
                      <a:r>
                        <a:rPr lang="en-US" dirty="0" smtClean="0"/>
                        <a:t>AUTHORS</a:t>
                      </a:r>
                      <a:endParaRPr lang="en-IN" dirty="0"/>
                    </a:p>
                  </a:txBody>
                  <a:tcPr/>
                </a:tc>
                <a:tc>
                  <a:txBody>
                    <a:bodyPr/>
                    <a:lstStyle/>
                    <a:p>
                      <a:r>
                        <a:rPr lang="en-US" dirty="0" smtClean="0"/>
                        <a:t>INFERENCE</a:t>
                      </a:r>
                      <a:endParaRPr lang="en-IN" dirty="0"/>
                    </a:p>
                  </a:txBody>
                  <a:tcPr/>
                </a:tc>
                <a:extLst>
                  <a:ext uri="{0D108BD9-81ED-4DB2-BD59-A6C34878D82A}">
                    <a16:rowId xmlns:a16="http://schemas.microsoft.com/office/drawing/2014/main" val="2667449065"/>
                  </a:ext>
                </a:extLst>
              </a:tr>
              <a:tr h="2935204">
                <a:tc>
                  <a:txBody>
                    <a:bodyPr/>
                    <a:lstStyle/>
                    <a:p>
                      <a:r>
                        <a:rPr lang="en-US" dirty="0" smtClean="0"/>
                        <a:t>3</a:t>
                      </a:r>
                      <a:endParaRPr lang="en-IN" dirty="0"/>
                    </a:p>
                  </a:txBody>
                  <a:tcPr/>
                </a:tc>
                <a:tc>
                  <a:txBody>
                    <a:bodyPr/>
                    <a:lstStyle/>
                    <a:p>
                      <a:r>
                        <a:rPr lang="en-US" dirty="0" smtClean="0"/>
                        <a:t>Elsevier</a:t>
                      </a:r>
                      <a:endParaRPr lang="en-IN" dirty="0"/>
                    </a:p>
                  </a:txBody>
                  <a:tcPr/>
                </a:tc>
                <a:tc>
                  <a:txBody>
                    <a:bodyPr/>
                    <a:lstStyle/>
                    <a:p>
                      <a:r>
                        <a:rPr lang="en-US" dirty="0" smtClean="0"/>
                        <a:t>2018</a:t>
                      </a:r>
                      <a:endParaRPr lang="en-IN" dirty="0"/>
                    </a:p>
                  </a:txBody>
                  <a:tcPr/>
                </a:tc>
                <a:tc>
                  <a:txBody>
                    <a:bodyPr/>
                    <a:lstStyle/>
                    <a:p>
                      <a:pPr>
                        <a:buNone/>
                      </a:pPr>
                      <a:r>
                        <a:rPr lang="en-US" dirty="0" smtClean="0">
                          <a:solidFill>
                            <a:schemeClr val="tx1"/>
                          </a:solidFill>
                        </a:rPr>
                        <a:t>Influences of dual bio-fuel (Jatropha biodiesel and turpentine oil) on</a:t>
                      </a:r>
                    </a:p>
                    <a:p>
                      <a:pPr>
                        <a:buNone/>
                      </a:pPr>
                      <a:r>
                        <a:rPr lang="en-US" dirty="0" smtClean="0">
                          <a:solidFill>
                            <a:schemeClr val="tx1"/>
                          </a:solidFill>
                        </a:rPr>
                        <a:t>single cylinder variable compression ratio diesel engine</a:t>
                      </a:r>
                      <a:endParaRPr lang="en-US" dirty="0">
                        <a:solidFill>
                          <a:schemeClr val="tx1"/>
                        </a:solidFill>
                      </a:endParaRPr>
                    </a:p>
                  </a:txBody>
                  <a:tcPr/>
                </a:tc>
                <a:tc>
                  <a:txBody>
                    <a:bodyPr/>
                    <a:lstStyle/>
                    <a:p>
                      <a:pPr>
                        <a:buNone/>
                      </a:pPr>
                      <a:r>
                        <a:rPr lang="en-IN" altLang="en-US" dirty="0" smtClean="0">
                          <a:solidFill>
                            <a:schemeClr val="tx1"/>
                          </a:solidFill>
                        </a:rPr>
                        <a:t>Pankaj Dubey,</a:t>
                      </a:r>
                    </a:p>
                    <a:p>
                      <a:pPr>
                        <a:buNone/>
                      </a:pPr>
                      <a:r>
                        <a:rPr lang="en-IN" altLang="en-US" dirty="0" smtClean="0">
                          <a:solidFill>
                            <a:schemeClr val="tx1"/>
                          </a:solidFill>
                        </a:rPr>
                        <a:t> Rajesh Gupta</a:t>
                      </a:r>
                    </a:p>
                    <a:p>
                      <a:endParaRPr lang="en-IN" dirty="0"/>
                    </a:p>
                  </a:txBody>
                  <a:tcPr/>
                </a:tc>
                <a:tc>
                  <a:txBody>
                    <a:bodyPr/>
                    <a:lstStyle/>
                    <a:p>
                      <a:pPr marL="285750" indent="-285750">
                        <a:buFont typeface="Arial" panose="020B0604020202020204" pitchFamily="34" charset="0"/>
                        <a:buChar char="•"/>
                      </a:pPr>
                      <a:r>
                        <a:rPr lang="en-US" dirty="0" smtClean="0"/>
                        <a:t>Experiments</a:t>
                      </a:r>
                      <a:r>
                        <a:rPr lang="en-US" baseline="0" dirty="0" smtClean="0"/>
                        <a:t> have been accompanied at CR of 15.5:1,17:1,18.5:1 and 20:1.</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Biofuel blend (JBT50) resulted at full load and CR 20:1,there was 2.17% increase inBTEand13.04%,17.5%,4.21% and 30.8% decrease in CO,HC, NOx and smoke and 11.04% increase in CO respectively.</a:t>
                      </a:r>
                      <a:endParaRPr lang="en-IN" dirty="0" smtClean="0"/>
                    </a:p>
                    <a:p>
                      <a:pPr marL="285750" indent="-285750">
                        <a:buFont typeface="Arial" panose="020B0604020202020204" pitchFamily="34" charset="0"/>
                        <a:buChar char="•"/>
                      </a:pPr>
                      <a:endParaRPr lang="en-US" baseline="0" dirty="0" smtClean="0"/>
                    </a:p>
                  </a:txBody>
                  <a:tcPr/>
                </a:tc>
                <a:extLst>
                  <a:ext uri="{0D108BD9-81ED-4DB2-BD59-A6C34878D82A}">
                    <a16:rowId xmlns:a16="http://schemas.microsoft.com/office/drawing/2014/main" val="3641960692"/>
                  </a:ext>
                </a:extLst>
              </a:tr>
              <a:tr h="2521655">
                <a:tc>
                  <a:txBody>
                    <a:bodyPr/>
                    <a:lstStyle/>
                    <a:p>
                      <a:r>
                        <a:rPr lang="en-US" dirty="0" smtClean="0"/>
                        <a:t>2</a:t>
                      </a:r>
                      <a:r>
                        <a:rPr lang="en-IN" dirty="0" smtClean="0"/>
                        <a:t>4</a:t>
                      </a:r>
                      <a:endParaRPr lang="en-IN" dirty="0"/>
                    </a:p>
                  </a:txBody>
                  <a:tcPr/>
                </a:tc>
                <a:tc>
                  <a:txBody>
                    <a:bodyPr/>
                    <a:lstStyle/>
                    <a:p>
                      <a:r>
                        <a:rPr lang="en-US" dirty="0" smtClean="0"/>
                        <a:t>Elsevier</a:t>
                      </a:r>
                      <a:endParaRPr lang="en-IN" dirty="0"/>
                    </a:p>
                  </a:txBody>
                  <a:tcPr/>
                </a:tc>
                <a:tc>
                  <a:txBody>
                    <a:bodyPr/>
                    <a:lstStyle/>
                    <a:p>
                      <a:r>
                        <a:rPr lang="en-US" dirty="0" smtClean="0"/>
                        <a:t>2010</a:t>
                      </a:r>
                      <a:endParaRPr lang="en-IN" dirty="0"/>
                    </a:p>
                  </a:txBody>
                  <a:tcPr/>
                </a:tc>
                <a:tc>
                  <a:txBody>
                    <a:bodyPr/>
                    <a:lstStyle/>
                    <a:p>
                      <a:pPr>
                        <a:buNone/>
                      </a:pPr>
                      <a:r>
                        <a:rPr lang="en-US" dirty="0" smtClean="0"/>
                        <a:t>Performance and exhaust emission of turpentine oil powered</a:t>
                      </a:r>
                    </a:p>
                    <a:p>
                      <a:pPr>
                        <a:buNone/>
                      </a:pPr>
                      <a:r>
                        <a:rPr lang="en-US" dirty="0" smtClean="0"/>
                        <a:t>direct injection diesel engine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a:t>
                      </a:r>
                      <a:r>
                        <a:rPr lang="en-US" dirty="0" err="1" smtClean="0"/>
                        <a:t>Prem</a:t>
                      </a:r>
                      <a:r>
                        <a:rPr lang="en-US" dirty="0" smtClean="0"/>
                        <a:t> </a:t>
                      </a:r>
                      <a:r>
                        <a:rPr lang="en-US" dirty="0" err="1" smtClean="0"/>
                        <a:t>Anand</a:t>
                      </a:r>
                      <a:r>
                        <a:rPr lang="en-US" dirty="0" smtClean="0"/>
                        <a:t>, C.G. </a:t>
                      </a:r>
                      <a:r>
                        <a:rPr lang="en-US" dirty="0" err="1" smtClean="0"/>
                        <a:t>Saravanan</a:t>
                      </a:r>
                      <a:r>
                        <a:rPr lang="en-US" dirty="0" smtClean="0"/>
                        <a:t>, C. Ananda Srinivasan</a:t>
                      </a:r>
                    </a:p>
                    <a:p>
                      <a:endParaRPr lang="en-IN" dirty="0"/>
                    </a:p>
                  </a:txBody>
                  <a:tcPr/>
                </a:tc>
                <a:tc>
                  <a:txBody>
                    <a:bodyPr/>
                    <a:lstStyle/>
                    <a:p>
                      <a:pPr marL="285750" indent="-285750">
                        <a:buFont typeface="Arial" panose="020B0604020202020204" pitchFamily="34" charset="0"/>
                        <a:buChar char="•"/>
                      </a:pPr>
                      <a:r>
                        <a:rPr lang="en-US" dirty="0" smtClean="0"/>
                        <a:t>30% of turpentine</a:t>
                      </a:r>
                      <a:r>
                        <a:rPr lang="en-US" baseline="0" dirty="0" smtClean="0"/>
                        <a:t> oil blend with diesel produce high brake power and net heat release rate with a net reduction in </a:t>
                      </a:r>
                      <a:r>
                        <a:rPr lang="en-US" baseline="0" dirty="0" err="1" smtClean="0"/>
                        <a:t>CO,HC,Nox,smoke</a:t>
                      </a:r>
                      <a:r>
                        <a:rPr lang="en-US" baseline="0" dirty="0" smtClean="0"/>
                        <a:t> and particulate matter.</a:t>
                      </a:r>
                    </a:p>
                    <a:p>
                      <a:pPr marL="285750" indent="-285750">
                        <a:buFont typeface="Arial" panose="020B0604020202020204" pitchFamily="34" charset="0"/>
                        <a:buChar char="•"/>
                      </a:pPr>
                      <a:r>
                        <a:rPr lang="en-US" baseline="0" dirty="0" smtClean="0"/>
                        <a:t>40% and 50% blends produce lower brake power.</a:t>
                      </a:r>
                      <a:endParaRPr lang="en-IN" dirty="0"/>
                    </a:p>
                  </a:txBody>
                  <a:tcPr/>
                </a:tc>
                <a:extLst>
                  <a:ext uri="{0D108BD9-81ED-4DB2-BD59-A6C34878D82A}">
                    <a16:rowId xmlns:a16="http://schemas.microsoft.com/office/drawing/2014/main" val="3661855091"/>
                  </a:ext>
                </a:extLst>
              </a:tr>
            </a:tbl>
          </a:graphicData>
        </a:graphic>
      </p:graphicFrame>
    </p:spTree>
    <p:extLst>
      <p:ext uri="{BB962C8B-B14F-4D97-AF65-F5344CB8AC3E}">
        <p14:creationId xmlns:p14="http://schemas.microsoft.com/office/powerpoint/2010/main" val="2405642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a:t>RESEARCH GAP</a:t>
            </a:r>
            <a:endParaRPr lang="en-IN" dirty="0"/>
          </a:p>
        </p:txBody>
      </p:sp>
      <p:sp>
        <p:nvSpPr>
          <p:cNvPr id="3" name="Content Placeholder 2"/>
          <p:cNvSpPr>
            <a:spLocks noGrp="1"/>
          </p:cNvSpPr>
          <p:nvPr>
            <p:ph idx="1"/>
          </p:nvPr>
        </p:nvSpPr>
        <p:spPr/>
        <p:txBody>
          <a:bodyPr>
            <a:normAutofit lnSpcReduction="10000"/>
          </a:bodyPr>
          <a:lstStyle/>
          <a:p>
            <a:r>
              <a:rPr lang="en-US" dirty="0"/>
              <a:t>A </a:t>
            </a:r>
            <a:r>
              <a:rPr lang="en-IN" altLang="en-US" dirty="0"/>
              <a:t>review on novel bio-fuel from turpentine </a:t>
            </a:r>
            <a:r>
              <a:rPr lang="en-IN" altLang="en-US" dirty="0" smtClean="0"/>
              <a:t>oil by </a:t>
            </a:r>
            <a:r>
              <a:rPr lang="en-US" dirty="0"/>
              <a:t>Mehmet </a:t>
            </a:r>
            <a:r>
              <a:rPr lang="en-US" dirty="0" err="1"/>
              <a:t>Hakki</a:t>
            </a:r>
            <a:r>
              <a:rPr lang="en-US" dirty="0"/>
              <a:t> Alma, </a:t>
            </a:r>
            <a:r>
              <a:rPr lang="en-US" dirty="0" err="1"/>
              <a:t>Tufan</a:t>
            </a:r>
            <a:r>
              <a:rPr lang="en-US" dirty="0"/>
              <a:t> </a:t>
            </a:r>
            <a:r>
              <a:rPr lang="en-US" dirty="0" err="1" smtClean="0"/>
              <a:t>Salan</a:t>
            </a:r>
            <a:r>
              <a:rPr lang="en-US" dirty="0" smtClean="0"/>
              <a:t> (2017) - has discussed about the use of  40% of turpentine oil blend with diesel in diesel engine.</a:t>
            </a:r>
            <a:endParaRPr lang="en-US" dirty="0"/>
          </a:p>
          <a:p>
            <a:r>
              <a:rPr lang="en-US" dirty="0"/>
              <a:t>Influences of dual bio-fuel (Jatropha biodiesel and turpentine oil) </a:t>
            </a:r>
            <a:r>
              <a:rPr lang="en-US" dirty="0" smtClean="0"/>
              <a:t>on   single </a:t>
            </a:r>
            <a:r>
              <a:rPr lang="en-US" dirty="0"/>
              <a:t>cylinder variable compression ratio diesel </a:t>
            </a:r>
            <a:r>
              <a:rPr lang="en-US" dirty="0" smtClean="0"/>
              <a:t>engine by </a:t>
            </a:r>
            <a:r>
              <a:rPr lang="en-IN" altLang="en-US" dirty="0"/>
              <a:t>Pankaj Dubey</a:t>
            </a:r>
            <a:r>
              <a:rPr lang="en-IN" altLang="en-US" dirty="0" smtClean="0"/>
              <a:t>, </a:t>
            </a:r>
            <a:r>
              <a:rPr lang="en-IN" altLang="en-US" dirty="0"/>
              <a:t>Rajesh </a:t>
            </a:r>
            <a:r>
              <a:rPr lang="en-IN" altLang="en-US" dirty="0" smtClean="0"/>
              <a:t>Gupta (2018) – has discussed about the use of </a:t>
            </a:r>
            <a:r>
              <a:rPr lang="en-IN" altLang="en-US" dirty="0" err="1" smtClean="0"/>
              <a:t>jatropha</a:t>
            </a:r>
            <a:r>
              <a:rPr lang="en-IN" altLang="en-US" dirty="0" smtClean="0"/>
              <a:t> and turpentine oil blend in single cylinder diesel engine.</a:t>
            </a:r>
            <a:endParaRPr lang="en-IN" altLang="en-US" dirty="0"/>
          </a:p>
          <a:p>
            <a:r>
              <a:rPr lang="en-US" altLang="en-US" dirty="0" smtClean="0"/>
              <a:t>But so far no one has explored the arena of using hydrogen induction  with turpentine blend with diesel biodiesel and analyzing the performance, combustion and emission characteristics of single cylinder ci engine.</a:t>
            </a:r>
            <a:endParaRPr lang="en-IN" altLang="en-US" dirty="0"/>
          </a:p>
          <a:p>
            <a:endParaRPr lang="en-IN" dirty="0"/>
          </a:p>
        </p:txBody>
      </p:sp>
    </p:spTree>
    <p:extLst>
      <p:ext uri="{BB962C8B-B14F-4D97-AF65-F5344CB8AC3E}">
        <p14:creationId xmlns:p14="http://schemas.microsoft.com/office/powerpoint/2010/main" val="3844476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algn="ctr"/>
            <a:r>
              <a:rPr lang="en-US" b="1" dirty="0" smtClean="0"/>
              <a:t>AIM &amp; OBJECTIVE</a:t>
            </a:r>
            <a:endParaRPr lang="en-IN" dirty="0"/>
          </a:p>
        </p:txBody>
      </p:sp>
      <p:sp>
        <p:nvSpPr>
          <p:cNvPr id="3" name="Content Placeholder 2"/>
          <p:cNvSpPr>
            <a:spLocks noGrp="1"/>
          </p:cNvSpPr>
          <p:nvPr>
            <p:ph idx="1"/>
          </p:nvPr>
        </p:nvSpPr>
        <p:spPr>
          <a:xfrm>
            <a:off x="838200" y="2312125"/>
            <a:ext cx="10515600" cy="3864837"/>
          </a:xfrm>
        </p:spPr>
        <p:txBody>
          <a:bodyPr>
            <a:normAutofit/>
          </a:bodyPr>
          <a:lstStyle/>
          <a:p>
            <a:r>
              <a:rPr lang="en-US" sz="3600" dirty="0"/>
              <a:t>To experimentally test the performance , combustion , emissions characteristics of single cylinder diesel engine using biodiesel.</a:t>
            </a:r>
          </a:p>
          <a:p>
            <a:r>
              <a:rPr lang="en-US" sz="3600" dirty="0"/>
              <a:t>Objective is to compare the characteristics of biodiesel blends(diesel-turpentine) and the same with hydrogen induction.</a:t>
            </a:r>
          </a:p>
        </p:txBody>
      </p:sp>
    </p:spTree>
    <p:extLst>
      <p:ext uri="{BB962C8B-B14F-4D97-AF65-F5344CB8AC3E}">
        <p14:creationId xmlns:p14="http://schemas.microsoft.com/office/powerpoint/2010/main" val="3895374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8" y="169182"/>
            <a:ext cx="10515600" cy="915035"/>
          </a:xfrm>
          <a:solidFill>
            <a:schemeClr val="accent1"/>
          </a:solidFill>
        </p:spPr>
        <p:txBody>
          <a:bodyPr/>
          <a:lstStyle/>
          <a:p>
            <a:pPr algn="ctr"/>
            <a:r>
              <a:rPr lang="en-IN" altLang="en-US" b="1" dirty="0" smtClean="0"/>
              <a:t>METHODLOGY</a:t>
            </a:r>
            <a:endParaRPr lang="en-IN" dirty="0"/>
          </a:p>
        </p:txBody>
      </p:sp>
      <p:pic>
        <p:nvPicPr>
          <p:cNvPr id="13" name="Content Placeholder 12"/>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22915" y="1240972"/>
            <a:ext cx="4428308" cy="5434148"/>
          </a:xfrm>
          <a:prstGeom prst="rect">
            <a:avLst/>
          </a:prstGeom>
        </p:spPr>
      </p:pic>
    </p:spTree>
    <p:extLst>
      <p:ext uri="{BB962C8B-B14F-4D97-AF65-F5344CB8AC3E}">
        <p14:creationId xmlns:p14="http://schemas.microsoft.com/office/powerpoint/2010/main" val="3297049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b="1" dirty="0" smtClean="0"/>
              <a:t>WHY TURPENTINE OIL?</a:t>
            </a:r>
            <a:endParaRPr lang="en-IN" b="1" dirty="0"/>
          </a:p>
        </p:txBody>
      </p:sp>
      <p:sp>
        <p:nvSpPr>
          <p:cNvPr id="3" name="Content Placeholder 2"/>
          <p:cNvSpPr>
            <a:spLocks noGrp="1"/>
          </p:cNvSpPr>
          <p:nvPr>
            <p:ph idx="1"/>
          </p:nvPr>
        </p:nvSpPr>
        <p:spPr/>
        <p:txBody>
          <a:bodyPr/>
          <a:lstStyle/>
          <a:p>
            <a:r>
              <a:rPr lang="en-US" dirty="0" smtClean="0"/>
              <a:t>Turpentine oil is physically a yellowish, opaque, odorous and water-immiscible liquid when it is chemically </a:t>
            </a:r>
            <a:r>
              <a:rPr lang="en-US" dirty="0" err="1" smtClean="0"/>
              <a:t>flammable,volatile</a:t>
            </a:r>
            <a:r>
              <a:rPr lang="en-US" dirty="0" smtClean="0"/>
              <a:t> and combustible.</a:t>
            </a:r>
          </a:p>
          <a:p>
            <a:r>
              <a:rPr lang="en-US" dirty="0" smtClean="0"/>
              <a:t>Turpentine oil is mixture of </a:t>
            </a:r>
            <a:r>
              <a:rPr lang="el-GR" dirty="0" smtClean="0"/>
              <a:t>α</a:t>
            </a:r>
            <a:r>
              <a:rPr lang="en-US" dirty="0" smtClean="0"/>
              <a:t>- and </a:t>
            </a:r>
            <a:r>
              <a:rPr lang="el-GR" dirty="0" smtClean="0"/>
              <a:t>β</a:t>
            </a:r>
            <a:r>
              <a:rPr lang="en-US" dirty="0" smtClean="0"/>
              <a:t>- </a:t>
            </a:r>
            <a:r>
              <a:rPr lang="en-US" dirty="0" err="1" smtClean="0"/>
              <a:t>pinenes</a:t>
            </a:r>
            <a:r>
              <a:rPr lang="en-US" dirty="0" smtClean="0"/>
              <a:t>(30% and 60% respectively) and other isometric terpenes.</a:t>
            </a:r>
          </a:p>
          <a:p>
            <a:r>
              <a:rPr lang="en-US" dirty="0" smtClean="0"/>
              <a:t>Turpentine oil is extracted from the resin of pine tree(genus </a:t>
            </a:r>
            <a:r>
              <a:rPr lang="en-US" dirty="0" err="1" smtClean="0"/>
              <a:t>pinus</a:t>
            </a:r>
            <a:r>
              <a:rPr lang="en-US" dirty="0" smtClean="0"/>
              <a:t>) saps and leaves.</a:t>
            </a:r>
          </a:p>
          <a:p>
            <a:r>
              <a:rPr lang="en-US" dirty="0"/>
              <a:t>T</a:t>
            </a:r>
            <a:r>
              <a:rPr lang="en-US" dirty="0" smtClean="0"/>
              <a:t>urpentine oil having low viscosity and lower carbon resides and environmentally friendly due to its low Sulphur content Also, the properties of turpentine oil are similar with diesel.</a:t>
            </a:r>
            <a:endParaRPr lang="en-IN" dirty="0"/>
          </a:p>
        </p:txBody>
      </p:sp>
    </p:spTree>
    <p:extLst>
      <p:ext uri="{BB962C8B-B14F-4D97-AF65-F5344CB8AC3E}">
        <p14:creationId xmlns:p14="http://schemas.microsoft.com/office/powerpoint/2010/main" val="3230377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2074</Words>
  <Application>Microsoft Office PowerPoint</Application>
  <PresentationFormat>Widescreen</PresentationFormat>
  <Paragraphs>248</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vt:lpstr>
      <vt:lpstr>Corbel</vt:lpstr>
      <vt:lpstr>Times New Roman</vt:lpstr>
      <vt:lpstr>Wingdings 2</vt:lpstr>
      <vt:lpstr>Office Theme</vt:lpstr>
      <vt:lpstr>PowerPoint Presentation</vt:lpstr>
      <vt:lpstr>TITLE</vt:lpstr>
      <vt:lpstr>INTRODUCTION</vt:lpstr>
      <vt:lpstr>PowerPoint Presentation</vt:lpstr>
      <vt:lpstr>PowerPoint Presentation</vt:lpstr>
      <vt:lpstr>RESEARCH GAP</vt:lpstr>
      <vt:lpstr>AIM &amp; OBJECTIVE</vt:lpstr>
      <vt:lpstr>METHODLOGY</vt:lpstr>
      <vt:lpstr>WHY TURPENTINE OIL?</vt:lpstr>
      <vt:lpstr>PINE TREE GROWTH IN INDIA</vt:lpstr>
      <vt:lpstr>PREPARATION OF BIODIESEL(DIESEL-TURPENTINE BLEND)</vt:lpstr>
      <vt:lpstr> PROPERTIES OF BIO DIESEL BLENDS </vt:lpstr>
      <vt:lpstr>DENSITY</vt:lpstr>
      <vt:lpstr>FLASH AND FIRE POINT</vt:lpstr>
      <vt:lpstr>FLASH AND FIRE POINT</vt:lpstr>
      <vt:lpstr>KINEMATIC VISCOSITY</vt:lpstr>
      <vt:lpstr>KINEMATIC VISCOSITY</vt:lpstr>
      <vt:lpstr>PROPERTIES OF FUEL</vt:lpstr>
      <vt:lpstr>ENGINE LAYOUT</vt:lpstr>
      <vt:lpstr>ENGINE SPECIFICATIONS</vt:lpstr>
      <vt:lpstr>ENGINE DESCRIPTION and SOFTWARE USED</vt:lpstr>
      <vt:lpstr>PowerPoint Presentation</vt:lpstr>
      <vt:lpstr>PERFORMANCE CHARACTERISTICS</vt:lpstr>
      <vt:lpstr>BRAKE THERMAL EFFICIENCY</vt:lpstr>
      <vt:lpstr>SPECIFIC FUEL CONSUMPTION</vt:lpstr>
      <vt:lpstr>BTE VS BP</vt:lpstr>
      <vt:lpstr>COMBUSTION CHARACTERISTICS</vt:lpstr>
      <vt:lpstr>CRANK ANGLE VS HEAT RELEASE RATE</vt:lpstr>
      <vt:lpstr>EMISSION CHARACTERISTICS</vt:lpstr>
      <vt:lpstr>C02 AND NOx</vt:lpstr>
      <vt:lpstr>SMOKE </vt:lpstr>
      <vt:lpstr>EMISSION DATA</vt:lpstr>
      <vt:lpstr>INFERENCES</vt:lpstr>
      <vt:lpstr>COMBUSTION CHARACTRISTICS</vt:lpstr>
      <vt:lpstr>EMISSION CHARACTERISTICS</vt:lpstr>
      <vt:lpstr>EMISSION CHARACTERISTICS</vt:lpstr>
      <vt:lpstr>EMISSION CHARACTERISTICS</vt:lpstr>
      <vt:lpstr>CONCLUSION</vt:lpstr>
      <vt:lpstr>WORK FOR PHASE-2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66</cp:revision>
  <dcterms:created xsi:type="dcterms:W3CDTF">2022-11-23T15:42:10Z</dcterms:created>
  <dcterms:modified xsi:type="dcterms:W3CDTF">2023-02-09T09:08:28Z</dcterms:modified>
</cp:coreProperties>
</file>