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4" r:id="rId9"/>
    <p:sldId id="266" r:id="rId10"/>
    <p:sldId id="267" r:id="rId11"/>
    <p:sldId id="268" r:id="rId12"/>
    <p:sldId id="263" r:id="rId13"/>
    <p:sldId id="270" r:id="rId14"/>
    <p:sldId id="271" r:id="rId15"/>
    <p:sldId id="272" r:id="rId16"/>
    <p:sldId id="273" r:id="rId17"/>
    <p:sldId id="274" r:id="rId18"/>
    <p:sldId id="275" r:id="rId19"/>
    <p:sldId id="276" r:id="rId20"/>
    <p:sldId id="269"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660"/>
  </p:normalViewPr>
  <p:slideViewPr>
    <p:cSldViewPr snapToGrid="0">
      <p:cViewPr varScale="1">
        <p:scale>
          <a:sx n="73" d="100"/>
          <a:sy n="73"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91267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1319080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601080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4898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13216E-3004-4330-8663-8A3CED0499C5}"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127595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813216E-3004-4330-8663-8A3CED0499C5}"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95546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813216E-3004-4330-8663-8A3CED0499C5}" type="datetimeFigureOut">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18724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813216E-3004-4330-8663-8A3CED0499C5}" type="datetimeFigureOut">
              <a:rPr lang="en-IN" smtClean="0"/>
              <a:t>12-12-2022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24067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3216E-3004-4330-8663-8A3CED0499C5}" type="datetimeFigureOut">
              <a:rPr lang="en-IN" smtClean="0"/>
              <a:t>12-12-2022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61653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13216E-3004-4330-8663-8A3CED0499C5}"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130476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13216E-3004-4330-8663-8A3CED0499C5}"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413548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3216E-3004-4330-8663-8A3CED0499C5}" type="datetimeFigureOut">
              <a:rPr lang="en-IN" smtClean="0"/>
              <a:t>12-12-2022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655CB-5A6C-4072-884F-86F95D015866}" type="slidenum">
              <a:rPr lang="en-IN" smtClean="0"/>
              <a:t>‹#›</a:t>
            </a:fld>
            <a:endParaRPr lang="en-IN"/>
          </a:p>
        </p:txBody>
      </p:sp>
    </p:spTree>
    <p:extLst>
      <p:ext uri="{BB962C8B-B14F-4D97-AF65-F5344CB8AC3E}">
        <p14:creationId xmlns:p14="http://schemas.microsoft.com/office/powerpoint/2010/main" val="1076359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9028" y="185555"/>
            <a:ext cx="5025525" cy="1174790"/>
          </a:xfrm>
          <a:prstGeom prst="flowChartAlternateProcess">
            <a:avLst/>
          </a:prstGeom>
          <a:solidFill>
            <a:srgbClr val="00206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endParaRPr lang="en-US" sz="1575" dirty="0">
              <a:solidFill>
                <a:srgbClr val="FFC000"/>
              </a:solidFill>
              <a:latin typeface="Cambria" panose="02040503050406030204" pitchFamily="18" charset="0"/>
            </a:endParaRPr>
          </a:p>
          <a:p>
            <a:pPr algn="ctr"/>
            <a:r>
              <a:rPr lang="en-US" sz="1575" dirty="0">
                <a:solidFill>
                  <a:srgbClr val="FFC000"/>
                </a:solidFill>
                <a:latin typeface="Cambria" panose="02040503050406030204" pitchFamily="18" charset="0"/>
              </a:rPr>
              <a:t>DEPARTMENT OF AUTOMOBILE ENGINEERING</a:t>
            </a:r>
          </a:p>
          <a:p>
            <a:pPr algn="ctr"/>
            <a:r>
              <a:rPr lang="en-US" sz="1575" dirty="0">
                <a:solidFill>
                  <a:srgbClr val="FFC000"/>
                </a:solidFill>
                <a:latin typeface="Cambria" panose="02040503050406030204" pitchFamily="18" charset="0"/>
              </a:rPr>
              <a:t>MIT CAMPUS, ANNA UNIVERSITY, CHENNAI – 44</a:t>
            </a:r>
          </a:p>
          <a:p>
            <a:pPr algn="ctr"/>
            <a:endParaRPr lang="en-IN" sz="1575" dirty="0">
              <a:solidFill>
                <a:srgbClr val="FFC000"/>
              </a:solidFill>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1702622" y="185555"/>
            <a:ext cx="1425911" cy="1340355"/>
          </a:xfrm>
          <a:prstGeom prst="rect">
            <a:avLst/>
          </a:prstGeom>
        </p:spPr>
      </p:pic>
      <p:pic>
        <p:nvPicPr>
          <p:cNvPr id="6" name="Picture 5"/>
          <p:cNvPicPr>
            <a:picLocks noChangeAspect="1"/>
          </p:cNvPicPr>
          <p:nvPr/>
        </p:nvPicPr>
        <p:blipFill>
          <a:blip r:embed="rId3"/>
          <a:stretch>
            <a:fillRect/>
          </a:stretch>
        </p:blipFill>
        <p:spPr>
          <a:xfrm>
            <a:off x="8832479" y="194903"/>
            <a:ext cx="1658415" cy="1291819"/>
          </a:xfrm>
          <a:prstGeom prst="rect">
            <a:avLst/>
          </a:prstGeom>
        </p:spPr>
      </p:pic>
      <p:sp>
        <p:nvSpPr>
          <p:cNvPr id="7" name="Rounded Rectangle 6"/>
          <p:cNvSpPr/>
          <p:nvPr/>
        </p:nvSpPr>
        <p:spPr>
          <a:xfrm>
            <a:off x="3933092" y="1541002"/>
            <a:ext cx="4103252" cy="673347"/>
          </a:xfrm>
          <a:prstGeom prst="round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altLang="en-GB" sz="2000" b="1" dirty="0" smtClean="0">
                <a:latin typeface="Times New Roman" panose="02020603050405020304" pitchFamily="18" charset="0"/>
                <a:cs typeface="Times New Roman" panose="02020603050405020304" pitchFamily="18" charset="0"/>
              </a:rPr>
              <a:t>SECOND</a:t>
            </a:r>
            <a:r>
              <a:rPr lang="en-US" altLang="en-GB" sz="1800" b="1" dirty="0" smtClean="0">
                <a:latin typeface="Times New Roman" panose="02020603050405020304" pitchFamily="18" charset="0"/>
                <a:cs typeface="Times New Roman" panose="02020603050405020304" pitchFamily="18" charset="0"/>
              </a:rPr>
              <a:t> </a:t>
            </a:r>
            <a:r>
              <a:rPr lang="en-US" altLang="en-GB" sz="1800" b="1" dirty="0">
                <a:latin typeface="Times New Roman" panose="02020603050405020304" pitchFamily="18" charset="0"/>
                <a:cs typeface="Times New Roman" panose="02020603050405020304" pitchFamily="18" charset="0"/>
              </a:rPr>
              <a:t>REVIEW</a:t>
            </a:r>
          </a:p>
        </p:txBody>
      </p:sp>
      <p:graphicFrame>
        <p:nvGraphicFramePr>
          <p:cNvPr id="8" name="Content Placeholder 1"/>
          <p:cNvGraphicFramePr>
            <a:graphicFrameLocks/>
          </p:cNvGraphicFramePr>
          <p:nvPr>
            <p:extLst>
              <p:ext uri="{D42A27DB-BD31-4B8C-83A1-F6EECF244321}">
                <p14:modId xmlns:p14="http://schemas.microsoft.com/office/powerpoint/2010/main" val="4193680463"/>
              </p:ext>
            </p:extLst>
          </p:nvPr>
        </p:nvGraphicFramePr>
        <p:xfrm>
          <a:off x="3241462" y="2570384"/>
          <a:ext cx="5486513" cy="2224863"/>
        </p:xfrm>
        <a:graphic>
          <a:graphicData uri="http://schemas.openxmlformats.org/drawingml/2006/table">
            <a:tbl>
              <a:tblPr firstRow="1" bandRow="1">
                <a:tableStyleId>{5940675A-B579-460E-94D1-54222C63F5DA}</a:tableStyleId>
              </a:tblPr>
              <a:tblGrid>
                <a:gridCol w="736548">
                  <a:extLst>
                    <a:ext uri="{9D8B030D-6E8A-4147-A177-3AD203B41FA5}">
                      <a16:colId xmlns:a16="http://schemas.microsoft.com/office/drawing/2014/main" val="20000"/>
                    </a:ext>
                  </a:extLst>
                </a:gridCol>
                <a:gridCol w="2948185">
                  <a:extLst>
                    <a:ext uri="{9D8B030D-6E8A-4147-A177-3AD203B41FA5}">
                      <a16:colId xmlns:a16="http://schemas.microsoft.com/office/drawing/2014/main" val="20001"/>
                    </a:ext>
                  </a:extLst>
                </a:gridCol>
                <a:gridCol w="1801780">
                  <a:extLst>
                    <a:ext uri="{9D8B030D-6E8A-4147-A177-3AD203B41FA5}">
                      <a16:colId xmlns:a16="http://schemas.microsoft.com/office/drawing/2014/main" val="20002"/>
                    </a:ext>
                  </a:extLst>
                </a:gridCol>
              </a:tblGrid>
              <a:tr h="659683">
                <a:tc>
                  <a:txBody>
                    <a:bodyPr/>
                    <a:lstStyle/>
                    <a:p>
                      <a:pPr algn="ctr"/>
                      <a:r>
                        <a:rPr lang="en-US" sz="1400" b="1" dirty="0" err="1">
                          <a:solidFill>
                            <a:schemeClr val="bg1"/>
                          </a:solidFill>
                          <a:latin typeface="Times New Roman" panose="02020603050405020304" pitchFamily="18" charset="0"/>
                          <a:cs typeface="Times New Roman" panose="02020603050405020304" pitchFamily="18" charset="0"/>
                        </a:rPr>
                        <a:t>S.No</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Name </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Register Number</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extLst>
                  <a:ext uri="{0D108BD9-81ED-4DB2-BD59-A6C34878D82A}">
                    <a16:rowId xmlns:a16="http://schemas.microsoft.com/office/drawing/2014/main" val="10000"/>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1</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NIROSHINI. K</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2019502032</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390800">
                <a:tc>
                  <a:txBody>
                    <a:bodyPr/>
                    <a:lstStyle/>
                    <a:p>
                      <a:r>
                        <a:rPr lang="en-US" sz="1400" b="1" dirty="0">
                          <a:solidFill>
                            <a:schemeClr val="bg1"/>
                          </a:solidFill>
                          <a:latin typeface="Times New Roman" panose="02020603050405020304" pitchFamily="18" charset="0"/>
                          <a:cs typeface="Times New Roman" panose="02020603050405020304" pitchFamily="18" charset="0"/>
                        </a:rPr>
                        <a:t>2</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AKILAN. 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2019502509</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3</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DHINESH BABU. R</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2019502517</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4</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HARI VIGNESH. N 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2019502523</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bl>
          </a:graphicData>
        </a:graphic>
      </p:graphicFrame>
      <p:sp>
        <p:nvSpPr>
          <p:cNvPr id="9" name="Rectangle 8"/>
          <p:cNvSpPr/>
          <p:nvPr/>
        </p:nvSpPr>
        <p:spPr>
          <a:xfrm>
            <a:off x="7770732" y="4942340"/>
            <a:ext cx="6096000" cy="1754326"/>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sym typeface="+mn-ea"/>
              </a:rPr>
              <a:t>GUIDE: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Mr. </a:t>
            </a:r>
            <a:r>
              <a:rPr lang="en-IN" altLang="en-US" dirty="0" smtClean="0">
                <a:latin typeface="Times New Roman" panose="02020603050405020304" pitchFamily="18" charset="0"/>
                <a:cs typeface="Times New Roman" panose="02020603050405020304" pitchFamily="18" charset="0"/>
              </a:rPr>
              <a:t>P.</a:t>
            </a:r>
            <a:r>
              <a:rPr lang="en-US" dirty="0" err="1" smtClean="0">
                <a:latin typeface="Times New Roman" panose="02020603050405020304" pitchFamily="18" charset="0"/>
                <a:cs typeface="Times New Roman" panose="02020603050405020304" pitchFamily="18" charset="0"/>
              </a:rPr>
              <a:t>Elayaraja</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Teaching F</a:t>
            </a:r>
            <a:r>
              <a:rPr lang="en-IN" altLang="en-US" dirty="0" err="1" smtClean="0">
                <a:latin typeface="Times New Roman" panose="02020603050405020304" pitchFamily="18" charset="0"/>
                <a:cs typeface="Times New Roman" panose="02020603050405020304" pitchFamily="18" charset="0"/>
                <a:sym typeface="+mn-ea"/>
              </a:rPr>
              <a:t>ellow</a:t>
            </a:r>
            <a:r>
              <a:rPr lang="en-US" dirty="0" smtClean="0">
                <a:latin typeface="Times New Roman" panose="02020603050405020304" pitchFamily="18" charset="0"/>
                <a:cs typeface="Times New Roman" panose="02020603050405020304" pitchFamily="18" charset="0"/>
                <a:sym typeface="+mn-ea"/>
              </a:rPr>
              <a:t>,</a:t>
            </a:r>
          </a:p>
          <a:p>
            <a:r>
              <a:rPr lang="en-US" dirty="0" smtClean="0">
                <a:latin typeface="Times New Roman" panose="02020603050405020304" pitchFamily="18" charset="0"/>
                <a:cs typeface="Times New Roman" panose="02020603050405020304" pitchFamily="18" charset="0"/>
                <a:sym typeface="+mn-ea"/>
              </a:rPr>
              <a:t>Department of Automobile Engineering,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MIT campus, Anna university</a:t>
            </a:r>
            <a:endParaRPr lang="en-IN"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91342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BLOCK DIAGRAM</a:t>
            </a:r>
            <a:endParaRPr lang="en-IN" b="1" dirty="0"/>
          </a:p>
        </p:txBody>
      </p:sp>
      <p:pic>
        <p:nvPicPr>
          <p:cNvPr id="4" name="Content Placeholder 3" descr="WhatsApp Image 2022-12-10 at 9.10.53 PM"/>
          <p:cNvPicPr>
            <a:picLocks noGrp="1" noChangeAspect="1"/>
          </p:cNvPicPr>
          <p:nvPr/>
        </p:nvPicPr>
        <p:blipFill>
          <a:blip r:embed="rId2"/>
          <a:stretch>
            <a:fillRect/>
          </a:stretch>
        </p:blipFill>
        <p:spPr>
          <a:xfrm>
            <a:off x="914400" y="1848576"/>
            <a:ext cx="5181600" cy="4124960"/>
          </a:xfrm>
          <a:prstGeom prst="rect">
            <a:avLst/>
          </a:prstGeom>
        </p:spPr>
      </p:pic>
      <p:sp>
        <p:nvSpPr>
          <p:cNvPr id="5" name="Content Placeholder 9"/>
          <p:cNvSpPr>
            <a:spLocks noGrp="1"/>
          </p:cNvSpPr>
          <p:nvPr>
            <p:ph idx="1"/>
          </p:nvPr>
        </p:nvSpPr>
        <p:spPr>
          <a:xfrm>
            <a:off x="6844938" y="1848576"/>
            <a:ext cx="4953000" cy="4328387"/>
          </a:xfrm>
          <a:prstGeom prst="rect">
            <a:avLst/>
          </a:prstGeom>
          <a:noFill/>
          <a:ln>
            <a:noFill/>
          </a:ln>
        </p:spPr>
        <p:txBody>
          <a:bodyPr vert="horz" wrap="square" lIns="54864" tIns="91440" rIns="91440" bIns="45720" numCol="1" anchor="t" anchorCtr="0" compatLnSpc="1"/>
          <a:lstStyle>
            <a:lvl1pPr marL="584200" indent="-425450" algn="l" rtl="0" eaLnBrk="0" fontAlgn="base" hangingPunct="0">
              <a:spcBef>
                <a:spcPct val="0"/>
              </a:spcBef>
              <a:spcAft>
                <a:spcPct val="0"/>
              </a:spcAft>
              <a:buClr>
                <a:schemeClr val="accent1"/>
              </a:buClr>
              <a:buSzPct val="80000"/>
              <a:buFont typeface="Wingdings 2" panose="05020102010507070707" pitchFamily="18" charset="2"/>
              <a:buChar char=""/>
              <a:defRPr sz="4265" kern="1200">
                <a:solidFill>
                  <a:schemeClr val="tx1"/>
                </a:solidFill>
                <a:latin typeface="+mn-lt"/>
                <a:ea typeface="+mn-ea"/>
                <a:cs typeface="+mn-cs"/>
              </a:defRPr>
            </a:lvl1pPr>
            <a:lvl2pPr marL="973455" indent="-363855" algn="l" rtl="0" eaLnBrk="0" fontAlgn="base" hangingPunct="0">
              <a:spcBef>
                <a:spcPct val="20000"/>
              </a:spcBef>
              <a:spcAft>
                <a:spcPct val="0"/>
              </a:spcAft>
              <a:buClr>
                <a:schemeClr val="accent2"/>
              </a:buClr>
              <a:buSzPct val="90000"/>
              <a:buFont typeface="Wingdings" panose="05000000000000000000" pitchFamily="2" charset="2"/>
              <a:buChar char=""/>
              <a:defRPr sz="3735" kern="1200">
                <a:solidFill>
                  <a:schemeClr val="tx1"/>
                </a:solidFill>
                <a:latin typeface="+mn-lt"/>
                <a:ea typeface="+mn-ea"/>
                <a:cs typeface="+mn-cs"/>
              </a:defRPr>
            </a:lvl2pPr>
            <a:lvl3pPr marL="1327150" indent="-304800" algn="l" rtl="0" eaLnBrk="0" fontAlgn="base" hangingPunct="0">
              <a:spcBef>
                <a:spcPct val="20000"/>
              </a:spcBef>
              <a:spcAft>
                <a:spcPct val="0"/>
              </a:spcAft>
              <a:buClr>
                <a:srgbClr val="E66C7D"/>
              </a:buClr>
              <a:buFont typeface="Arial" panose="020B0604020202020204" pitchFamily="34" charset="0"/>
              <a:buChar char="▪"/>
              <a:defRPr sz="3200" kern="1200">
                <a:solidFill>
                  <a:schemeClr val="tx1"/>
                </a:solidFill>
                <a:latin typeface="+mn-lt"/>
                <a:ea typeface="+mn-ea"/>
                <a:cs typeface="+mn-cs"/>
              </a:defRPr>
            </a:lvl3pPr>
            <a:lvl4pPr marL="1621155" indent="-243205" algn="l" rtl="0" eaLnBrk="0" fontAlgn="base" hangingPunct="0">
              <a:spcBef>
                <a:spcPct val="20000"/>
              </a:spcBef>
              <a:spcAft>
                <a:spcPct val="0"/>
              </a:spcAft>
              <a:buClr>
                <a:srgbClr val="6BB76D"/>
              </a:buClr>
              <a:buFont typeface="Arial" panose="020B0604020202020204" pitchFamily="34" charset="0"/>
              <a:buChar char="▪"/>
              <a:defRPr sz="2665" kern="1200">
                <a:solidFill>
                  <a:schemeClr val="tx1"/>
                </a:solidFill>
                <a:latin typeface="+mn-lt"/>
                <a:ea typeface="+mn-ea"/>
                <a:cs typeface="+mn-cs"/>
              </a:defRPr>
            </a:lvl4pPr>
            <a:lvl5pPr marL="1900555" indent="-243205" algn="l" rtl="0" eaLnBrk="0" fontAlgn="base" hangingPunct="0">
              <a:spcBef>
                <a:spcPct val="20000"/>
              </a:spcBef>
              <a:spcAft>
                <a:spcPct val="0"/>
              </a:spcAft>
              <a:buClr>
                <a:srgbClr val="E88651"/>
              </a:buClr>
              <a:buFont typeface="Wingdings 3" panose="05040102010807070707" pitchFamily="18" charset="2"/>
              <a:buChar char=""/>
              <a:defRPr lang="en-US" sz="2665" kern="1200">
                <a:solidFill>
                  <a:schemeClr val="tx1"/>
                </a:solidFill>
                <a:latin typeface="+mn-lt"/>
                <a:ea typeface="+mn-ea"/>
                <a:cs typeface="+mn-cs"/>
              </a:defRPr>
            </a:lvl5pPr>
            <a:lvl6pPr marL="2170430" indent="-243840" algn="l" rtl="0" eaLnBrk="1" latinLnBrk="0" hangingPunct="1">
              <a:spcBef>
                <a:spcPct val="20000"/>
              </a:spcBef>
              <a:buClr>
                <a:schemeClr val="accent6"/>
              </a:buClr>
              <a:buSzPct val="100000"/>
              <a:buFont typeface="Wingdings 2" panose="05020102010507070707"/>
              <a:buChar char=""/>
              <a:defRPr kumimoji="0" sz="2665" kern="1200">
                <a:solidFill>
                  <a:schemeClr val="tx1"/>
                </a:solidFill>
                <a:latin typeface="+mn-lt"/>
                <a:ea typeface="+mn-ea"/>
                <a:cs typeface="+mn-cs"/>
              </a:defRPr>
            </a:lvl6pPr>
            <a:lvl7pPr marL="2438400" indent="-243840" algn="l" rtl="0" eaLnBrk="1" latinLnBrk="0" hangingPunct="1">
              <a:spcBef>
                <a:spcPct val="20000"/>
              </a:spcBef>
              <a:buClr>
                <a:schemeClr val="accent1"/>
              </a:buClr>
              <a:buSzPct val="100000"/>
              <a:buFont typeface="Wingdings 2" panose="05020102010507070707"/>
              <a:buChar char=""/>
              <a:defRPr kumimoji="0" sz="2400" kern="1200">
                <a:solidFill>
                  <a:schemeClr val="tx1"/>
                </a:solidFill>
                <a:latin typeface="+mn-lt"/>
                <a:ea typeface="+mn-ea"/>
                <a:cs typeface="+mn-cs"/>
              </a:defRPr>
            </a:lvl7pPr>
            <a:lvl8pPr marL="2706370" indent="-243840" algn="l" rtl="0" eaLnBrk="1" latinLnBrk="0" hangingPunct="1">
              <a:spcBef>
                <a:spcPct val="20000"/>
              </a:spcBef>
              <a:buClr>
                <a:schemeClr val="accent2"/>
              </a:buClr>
              <a:buFont typeface="Wingdings 2" panose="05020102010507070707" pitchFamily="18" charset="2"/>
              <a:buChar char=""/>
              <a:defRPr kumimoji="0" sz="2400" kern="1200">
                <a:solidFill>
                  <a:schemeClr val="tx1"/>
                </a:solidFill>
                <a:latin typeface="+mn-lt"/>
                <a:ea typeface="+mn-ea"/>
                <a:cs typeface="+mn-cs"/>
              </a:defRPr>
            </a:lvl8pPr>
            <a:lvl9pPr marL="2974975" indent="-243840" algn="l" rtl="0" eaLnBrk="1" latinLnBrk="0" hangingPunct="1">
              <a:spcBef>
                <a:spcPct val="20000"/>
              </a:spcBef>
              <a:buClr>
                <a:schemeClr val="accent3"/>
              </a:buClr>
              <a:buFont typeface="Wingdings 2" panose="05020102010507070707" pitchFamily="18" charset="2"/>
              <a:buChar char=""/>
              <a:defRPr kumimoji="0" sz="2400" kern="1200" baseline="0">
                <a:solidFill>
                  <a:schemeClr val="tx1"/>
                </a:solidFill>
                <a:latin typeface="+mn-lt"/>
                <a:ea typeface="+mn-ea"/>
                <a:cs typeface="+mn-cs"/>
              </a:defRPr>
            </a:lvl9pPr>
          </a:lstStyle>
          <a:p>
            <a:pPr marL="0" indent="0">
              <a:spcAft>
                <a:spcPts val="700"/>
              </a:spcAft>
              <a:buNone/>
            </a:pPr>
            <a:r>
              <a:rPr lang="en-US" sz="1500" b="1" dirty="0"/>
              <a:t>① -</a:t>
            </a:r>
            <a:r>
              <a:rPr lang="en-US" sz="1500" dirty="0"/>
              <a:t> Hydrogen Storage Tank</a:t>
            </a:r>
          </a:p>
          <a:p>
            <a:pPr marL="0" indent="0">
              <a:spcAft>
                <a:spcPts val="700"/>
              </a:spcAft>
              <a:buNone/>
            </a:pPr>
            <a:r>
              <a:rPr lang="en-US" sz="1500" b="1" dirty="0"/>
              <a:t>② - </a:t>
            </a:r>
            <a:r>
              <a:rPr lang="en-US" sz="1500" dirty="0"/>
              <a:t>Pressure Regulator</a:t>
            </a:r>
          </a:p>
          <a:p>
            <a:pPr marL="0" indent="0">
              <a:spcAft>
                <a:spcPts val="700"/>
              </a:spcAft>
              <a:buNone/>
            </a:pPr>
            <a:r>
              <a:rPr lang="en-US" sz="1500" b="1" dirty="0"/>
              <a:t>③</a:t>
            </a:r>
            <a:r>
              <a:rPr lang="en-US" sz="1500" dirty="0"/>
              <a:t> </a:t>
            </a:r>
            <a:r>
              <a:rPr lang="en-US" sz="1500" b="1" dirty="0"/>
              <a:t>-</a:t>
            </a:r>
            <a:r>
              <a:rPr lang="en-US" sz="1500" dirty="0"/>
              <a:t> Flame Arrestor</a:t>
            </a:r>
          </a:p>
          <a:p>
            <a:pPr marL="0" indent="0">
              <a:spcAft>
                <a:spcPts val="700"/>
              </a:spcAft>
              <a:buNone/>
            </a:pPr>
            <a:r>
              <a:rPr lang="en-US" sz="1500" b="1" dirty="0"/>
              <a:t>④</a:t>
            </a:r>
            <a:r>
              <a:rPr lang="en-US" sz="1500" dirty="0"/>
              <a:t> </a:t>
            </a:r>
            <a:r>
              <a:rPr lang="en-US" sz="1500" b="1" dirty="0"/>
              <a:t>-</a:t>
            </a:r>
            <a:r>
              <a:rPr lang="en-IN" altLang="en-US" sz="1500" b="1" dirty="0"/>
              <a:t> </a:t>
            </a:r>
            <a:r>
              <a:rPr lang="en-US" sz="1500" dirty="0">
                <a:sym typeface="+mn-ea"/>
              </a:rPr>
              <a:t>biodiesel-Diesel blend tank</a:t>
            </a:r>
            <a:endParaRPr lang="en-US" sz="1500" dirty="0"/>
          </a:p>
          <a:p>
            <a:pPr marL="0" indent="0">
              <a:spcAft>
                <a:spcPts val="700"/>
              </a:spcAft>
              <a:buNone/>
            </a:pPr>
            <a:r>
              <a:rPr lang="en-US" sz="1500" b="1" dirty="0"/>
              <a:t>⑤</a:t>
            </a:r>
            <a:r>
              <a:rPr lang="en-US" sz="1500" dirty="0"/>
              <a:t> </a:t>
            </a:r>
            <a:r>
              <a:rPr lang="en-US" sz="1500" b="1" dirty="0"/>
              <a:t>-</a:t>
            </a:r>
            <a:r>
              <a:rPr lang="en-US" sz="1500" dirty="0"/>
              <a:t> </a:t>
            </a:r>
            <a:r>
              <a:rPr lang="en-US" sz="1500" dirty="0">
                <a:sym typeface="+mn-ea"/>
              </a:rPr>
              <a:t>Fuel Pump</a:t>
            </a:r>
            <a:endParaRPr lang="en-US" sz="1500" dirty="0"/>
          </a:p>
          <a:p>
            <a:pPr marL="0" indent="0">
              <a:spcAft>
                <a:spcPts val="700"/>
              </a:spcAft>
              <a:buNone/>
            </a:pPr>
            <a:r>
              <a:rPr lang="en-US" sz="1500" b="1" dirty="0"/>
              <a:t>⑥</a:t>
            </a:r>
            <a:r>
              <a:rPr lang="en-US" sz="1500" dirty="0"/>
              <a:t> </a:t>
            </a:r>
            <a:r>
              <a:rPr lang="en-US" sz="1500" b="1" dirty="0"/>
              <a:t>-</a:t>
            </a:r>
            <a:r>
              <a:rPr lang="en-IN" altLang="en-US" sz="1500" b="1" dirty="0"/>
              <a:t> </a:t>
            </a:r>
            <a:r>
              <a:rPr lang="en-US" sz="1500" dirty="0">
                <a:sym typeface="+mn-ea"/>
              </a:rPr>
              <a:t>Diesel Engine</a:t>
            </a:r>
            <a:endParaRPr lang="en-US" sz="1500" b="1" dirty="0"/>
          </a:p>
          <a:p>
            <a:pPr marL="0" indent="0">
              <a:spcAft>
                <a:spcPts val="700"/>
              </a:spcAft>
              <a:buNone/>
            </a:pPr>
            <a:r>
              <a:rPr lang="en-US" sz="1500" b="1" dirty="0"/>
              <a:t>⑦ -</a:t>
            </a:r>
            <a:r>
              <a:rPr lang="en-IN" altLang="en-US" sz="1500" b="1" dirty="0"/>
              <a:t> </a:t>
            </a:r>
            <a:r>
              <a:rPr lang="en-US" sz="1500" noProof="0" dirty="0">
                <a:ln>
                  <a:noFill/>
                </a:ln>
                <a:solidFill>
                  <a:prstClr val="black"/>
                </a:solidFill>
                <a:effectLst/>
                <a:uLnTx/>
                <a:uFillTx/>
                <a:latin typeface="Corbel" panose="020B0503020204020204"/>
                <a:sym typeface="+mn-ea"/>
              </a:rPr>
              <a:t>Fuel Injector</a:t>
            </a:r>
            <a:endParaRPr lang="en-US" sz="1500" dirty="0"/>
          </a:p>
          <a:p>
            <a:pPr marL="0" indent="0">
              <a:spcAft>
                <a:spcPts val="700"/>
              </a:spcAft>
              <a:buNone/>
            </a:pPr>
            <a:r>
              <a:rPr lang="en-US" sz="1500" b="1" dirty="0"/>
              <a:t>⑧ - </a:t>
            </a:r>
            <a:r>
              <a:rPr lang="en-US" sz="1500" noProof="0" dirty="0">
                <a:ln>
                  <a:noFill/>
                </a:ln>
                <a:solidFill>
                  <a:prstClr val="black"/>
                </a:solidFill>
                <a:effectLst/>
                <a:uLnTx/>
                <a:uFillTx/>
                <a:latin typeface="Corbel" panose="020B0503020204020204"/>
                <a:sym typeface="+mn-ea"/>
              </a:rPr>
              <a:t>Crank Wheel</a:t>
            </a:r>
            <a:endParaRPr lang="en-US" sz="1500" dirty="0"/>
          </a:p>
          <a:p>
            <a:pPr marL="158750" indent="0">
              <a:spcAft>
                <a:spcPts val="700"/>
              </a:spcAft>
              <a:buNone/>
            </a:pPr>
            <a:endParaRPr lang="en-US" sz="1500" dirty="0"/>
          </a:p>
          <a:p>
            <a:pPr marL="158750" indent="0">
              <a:spcAft>
                <a:spcPts val="700"/>
              </a:spcAft>
              <a:buNone/>
            </a:pPr>
            <a:endParaRPr lang="en-IN" sz="1500" dirty="0"/>
          </a:p>
        </p:txBody>
      </p:sp>
      <p:sp>
        <p:nvSpPr>
          <p:cNvPr id="7" name="Content Placeholder 9"/>
          <p:cNvSpPr txBox="1"/>
          <p:nvPr/>
        </p:nvSpPr>
        <p:spPr bwMode="auto">
          <a:xfrm>
            <a:off x="6844938" y="4151885"/>
            <a:ext cx="2169323" cy="236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lstStyle>
            <a:lvl1pPr marL="584200" indent="-425450" algn="l" rtl="0" eaLnBrk="0" fontAlgn="base" hangingPunct="0">
              <a:spcBef>
                <a:spcPct val="0"/>
              </a:spcBef>
              <a:spcAft>
                <a:spcPct val="0"/>
              </a:spcAft>
              <a:buClr>
                <a:schemeClr val="accent1"/>
              </a:buClr>
              <a:buSzPct val="80000"/>
              <a:buFont typeface="Wingdings 2" panose="05020102010507070707" pitchFamily="18" charset="2"/>
              <a:buChar char=""/>
              <a:defRPr sz="4265" kern="1200">
                <a:solidFill>
                  <a:schemeClr val="tx1"/>
                </a:solidFill>
                <a:latin typeface="+mn-lt"/>
                <a:ea typeface="+mn-ea"/>
                <a:cs typeface="+mn-cs"/>
              </a:defRPr>
            </a:lvl1pPr>
            <a:lvl2pPr marL="973455" indent="-363855" algn="l" rtl="0" eaLnBrk="0" fontAlgn="base" hangingPunct="0">
              <a:spcBef>
                <a:spcPct val="20000"/>
              </a:spcBef>
              <a:spcAft>
                <a:spcPct val="0"/>
              </a:spcAft>
              <a:buClr>
                <a:schemeClr val="accent2"/>
              </a:buClr>
              <a:buSzPct val="90000"/>
              <a:buFont typeface="Wingdings" panose="05000000000000000000" pitchFamily="2" charset="2"/>
              <a:buChar char=""/>
              <a:defRPr sz="3735" kern="1200">
                <a:solidFill>
                  <a:schemeClr val="tx1"/>
                </a:solidFill>
                <a:latin typeface="+mn-lt"/>
                <a:ea typeface="+mn-ea"/>
                <a:cs typeface="+mn-cs"/>
              </a:defRPr>
            </a:lvl2pPr>
            <a:lvl3pPr marL="1327150" indent="-304800" algn="l" rtl="0" eaLnBrk="0" fontAlgn="base" hangingPunct="0">
              <a:spcBef>
                <a:spcPct val="20000"/>
              </a:spcBef>
              <a:spcAft>
                <a:spcPct val="0"/>
              </a:spcAft>
              <a:buClr>
                <a:srgbClr val="E66C7D"/>
              </a:buClr>
              <a:buFont typeface="Arial" panose="020B0604020202020204" pitchFamily="34" charset="0"/>
              <a:buChar char="▪"/>
              <a:defRPr sz="3200" kern="1200">
                <a:solidFill>
                  <a:schemeClr val="tx1"/>
                </a:solidFill>
                <a:latin typeface="+mn-lt"/>
                <a:ea typeface="+mn-ea"/>
                <a:cs typeface="+mn-cs"/>
              </a:defRPr>
            </a:lvl3pPr>
            <a:lvl4pPr marL="1621155" indent="-243205" algn="l" rtl="0" eaLnBrk="0" fontAlgn="base" hangingPunct="0">
              <a:spcBef>
                <a:spcPct val="20000"/>
              </a:spcBef>
              <a:spcAft>
                <a:spcPct val="0"/>
              </a:spcAft>
              <a:buClr>
                <a:srgbClr val="6BB76D"/>
              </a:buClr>
              <a:buFont typeface="Arial" panose="020B0604020202020204" pitchFamily="34" charset="0"/>
              <a:buChar char="▪"/>
              <a:defRPr sz="2665" kern="1200">
                <a:solidFill>
                  <a:schemeClr val="tx1"/>
                </a:solidFill>
                <a:latin typeface="+mn-lt"/>
                <a:ea typeface="+mn-ea"/>
                <a:cs typeface="+mn-cs"/>
              </a:defRPr>
            </a:lvl4pPr>
            <a:lvl5pPr marL="1900555" indent="-243205" algn="l" rtl="0" eaLnBrk="0" fontAlgn="base" hangingPunct="0">
              <a:spcBef>
                <a:spcPct val="20000"/>
              </a:spcBef>
              <a:spcAft>
                <a:spcPct val="0"/>
              </a:spcAft>
              <a:buClr>
                <a:srgbClr val="E88651"/>
              </a:buClr>
              <a:buFont typeface="Wingdings 3" panose="05040102010807070707" pitchFamily="18" charset="2"/>
              <a:buChar char=""/>
              <a:defRPr lang="en-US" sz="2665" kern="1200">
                <a:solidFill>
                  <a:schemeClr val="tx1"/>
                </a:solidFill>
                <a:latin typeface="+mn-lt"/>
                <a:ea typeface="+mn-ea"/>
                <a:cs typeface="+mn-cs"/>
              </a:defRPr>
            </a:lvl5pPr>
            <a:lvl6pPr marL="2170430" indent="-243840" algn="l" rtl="0" eaLnBrk="1" latinLnBrk="0" hangingPunct="1">
              <a:spcBef>
                <a:spcPct val="20000"/>
              </a:spcBef>
              <a:buClr>
                <a:schemeClr val="accent6"/>
              </a:buClr>
              <a:buSzPct val="100000"/>
              <a:buFont typeface="Wingdings 2" panose="05020102010507070707"/>
              <a:buChar char=""/>
              <a:defRPr kumimoji="0" sz="2665" kern="1200">
                <a:solidFill>
                  <a:schemeClr val="tx1"/>
                </a:solidFill>
                <a:latin typeface="+mn-lt"/>
                <a:ea typeface="+mn-ea"/>
                <a:cs typeface="+mn-cs"/>
              </a:defRPr>
            </a:lvl6pPr>
            <a:lvl7pPr marL="2438400" indent="-243840" algn="l" rtl="0" eaLnBrk="1" latinLnBrk="0" hangingPunct="1">
              <a:spcBef>
                <a:spcPct val="20000"/>
              </a:spcBef>
              <a:buClr>
                <a:schemeClr val="accent1"/>
              </a:buClr>
              <a:buSzPct val="100000"/>
              <a:buFont typeface="Wingdings 2" panose="05020102010507070707"/>
              <a:buChar char=""/>
              <a:defRPr kumimoji="0" sz="2400" kern="1200">
                <a:solidFill>
                  <a:schemeClr val="tx1"/>
                </a:solidFill>
                <a:latin typeface="+mn-lt"/>
                <a:ea typeface="+mn-ea"/>
                <a:cs typeface="+mn-cs"/>
              </a:defRPr>
            </a:lvl7pPr>
            <a:lvl8pPr marL="2706370" indent="-243840" algn="l" rtl="0" eaLnBrk="1" latinLnBrk="0" hangingPunct="1">
              <a:spcBef>
                <a:spcPct val="20000"/>
              </a:spcBef>
              <a:buClr>
                <a:schemeClr val="accent2"/>
              </a:buClr>
              <a:buFont typeface="Wingdings 2" panose="05020102010507070707" pitchFamily="18" charset="2"/>
              <a:buChar char=""/>
              <a:defRPr kumimoji="0" sz="2400" kern="1200">
                <a:solidFill>
                  <a:schemeClr val="tx1"/>
                </a:solidFill>
                <a:latin typeface="+mn-lt"/>
                <a:ea typeface="+mn-ea"/>
                <a:cs typeface="+mn-cs"/>
              </a:defRPr>
            </a:lvl8pPr>
            <a:lvl9pPr marL="2974975" indent="-243840" algn="l" rtl="0" eaLnBrk="1" latinLnBrk="0" hangingPunct="1">
              <a:spcBef>
                <a:spcPct val="20000"/>
              </a:spcBef>
              <a:buClr>
                <a:schemeClr val="accent3"/>
              </a:buClr>
              <a:buFont typeface="Wingdings 2" panose="05020102010507070707" pitchFamily="18" charset="2"/>
              <a:buChar char=""/>
              <a:defRPr kumimoji="0" sz="2400" kern="1200" baseline="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⑨ - </a:t>
            </a:r>
            <a:r>
              <a:rPr lang="en-US" sz="1500" noProof="0" dirty="0">
                <a:ln>
                  <a:noFill/>
                </a:ln>
                <a:solidFill>
                  <a:prstClr val="black"/>
                </a:solidFill>
                <a:effectLst/>
                <a:uLnTx/>
                <a:uFillTx/>
                <a:latin typeface="Corbel" panose="020B0503020204020204"/>
                <a:sym typeface="+mn-ea"/>
              </a:rPr>
              <a:t> Exhaust Gas Analyzer</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⑩ -</a:t>
            </a:r>
            <a:r>
              <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rPr>
              <a:t> </a:t>
            </a:r>
            <a:r>
              <a:rPr lang="en-US" sz="1500" noProof="0" dirty="0">
                <a:ln>
                  <a:noFill/>
                </a:ln>
                <a:solidFill>
                  <a:prstClr val="black"/>
                </a:solidFill>
                <a:effectLst/>
                <a:uLnTx/>
                <a:uFillTx/>
                <a:latin typeface="Corbel" panose="020B0503020204020204"/>
                <a:sym typeface="+mn-ea"/>
              </a:rPr>
              <a:t>Inlet Manifold</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⑪ -</a:t>
            </a:r>
            <a:r>
              <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rPr>
              <a:t> </a:t>
            </a:r>
            <a:r>
              <a:rPr lang="en-US" sz="1500" noProof="0" dirty="0">
                <a:ln>
                  <a:noFill/>
                </a:ln>
                <a:solidFill>
                  <a:prstClr val="black"/>
                </a:solidFill>
                <a:effectLst/>
                <a:uLnTx/>
                <a:uFillTx/>
                <a:latin typeface="Corbel" panose="020B0503020204020204"/>
                <a:sym typeface="+mn-ea"/>
              </a:rPr>
              <a:t>Exhaust Manifold</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⑫ -</a:t>
            </a:r>
            <a:r>
              <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rPr>
              <a:t> </a:t>
            </a:r>
            <a:r>
              <a:rPr lang="en-US" sz="1500" noProof="0" dirty="0">
                <a:ln>
                  <a:noFill/>
                </a:ln>
                <a:solidFill>
                  <a:prstClr val="black"/>
                </a:solidFill>
                <a:effectLst/>
                <a:uLnTx/>
                <a:uFillTx/>
                <a:latin typeface="Corbel" panose="020B0503020204020204"/>
                <a:sym typeface="+mn-ea"/>
              </a:rPr>
              <a:t>Dynamometer</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15875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15875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endParaRPr kumimoji="0" lang="en-IN" sz="15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77240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b="1" dirty="0" smtClean="0"/>
              <a:t>WHY TURPENTINE OIL?</a:t>
            </a:r>
            <a:endParaRPr lang="en-IN" b="1" dirty="0"/>
          </a:p>
        </p:txBody>
      </p:sp>
      <p:sp>
        <p:nvSpPr>
          <p:cNvPr id="3" name="Content Placeholder 2"/>
          <p:cNvSpPr>
            <a:spLocks noGrp="1"/>
          </p:cNvSpPr>
          <p:nvPr>
            <p:ph idx="1"/>
          </p:nvPr>
        </p:nvSpPr>
        <p:spPr/>
        <p:txBody>
          <a:bodyPr/>
          <a:lstStyle/>
          <a:p>
            <a:r>
              <a:rPr lang="en-US" dirty="0" smtClean="0"/>
              <a:t>Turpentine oil is physically a yellowish, opaque, odorous and water-immiscible liquid when it is chemically </a:t>
            </a:r>
            <a:r>
              <a:rPr lang="en-US" dirty="0" err="1" smtClean="0"/>
              <a:t>flammable,volatile</a:t>
            </a:r>
            <a:r>
              <a:rPr lang="en-US" dirty="0" smtClean="0"/>
              <a:t> and combustible.</a:t>
            </a:r>
          </a:p>
          <a:p>
            <a:r>
              <a:rPr lang="en-US" dirty="0" smtClean="0"/>
              <a:t>Turpentine oil is mixture of </a:t>
            </a:r>
            <a:r>
              <a:rPr lang="el-GR" dirty="0" smtClean="0"/>
              <a:t>α</a:t>
            </a:r>
            <a:r>
              <a:rPr lang="en-US" dirty="0" smtClean="0"/>
              <a:t>- and </a:t>
            </a:r>
            <a:r>
              <a:rPr lang="el-GR" dirty="0" smtClean="0"/>
              <a:t>β</a:t>
            </a:r>
            <a:r>
              <a:rPr lang="en-US" dirty="0" smtClean="0"/>
              <a:t>- </a:t>
            </a:r>
            <a:r>
              <a:rPr lang="en-US" dirty="0" err="1" smtClean="0"/>
              <a:t>pinenes</a:t>
            </a:r>
            <a:r>
              <a:rPr lang="en-US" dirty="0" smtClean="0"/>
              <a:t>(30% and 60% respectively) and other isometric terpenes.</a:t>
            </a:r>
          </a:p>
          <a:p>
            <a:r>
              <a:rPr lang="en-US" dirty="0" smtClean="0"/>
              <a:t>Turpentine oil is extracted from the resin of pine tree(genus </a:t>
            </a:r>
            <a:r>
              <a:rPr lang="en-US" dirty="0" err="1" smtClean="0"/>
              <a:t>pinus</a:t>
            </a:r>
            <a:r>
              <a:rPr lang="en-US" dirty="0" smtClean="0"/>
              <a:t>) saps and leaves.</a:t>
            </a:r>
          </a:p>
          <a:p>
            <a:r>
              <a:rPr lang="en-US" dirty="0"/>
              <a:t>T</a:t>
            </a:r>
            <a:r>
              <a:rPr lang="en-US" dirty="0" smtClean="0"/>
              <a:t>urpentine oil having low viscosity and lower carbon resides and environmentally friendly due to its low Sulphur content Also, the properties of turpentine oil are similar with diesel.</a:t>
            </a:r>
            <a:endParaRPr lang="en-IN" dirty="0"/>
          </a:p>
        </p:txBody>
      </p:sp>
    </p:spTree>
    <p:extLst>
      <p:ext uri="{BB962C8B-B14F-4D97-AF65-F5344CB8AC3E}">
        <p14:creationId xmlns:p14="http://schemas.microsoft.com/office/powerpoint/2010/main" val="3230377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691"/>
            <a:ext cx="10515600" cy="1084217"/>
          </a:xfrm>
          <a:solidFill>
            <a:schemeClr val="accent1"/>
          </a:solidFill>
        </p:spPr>
        <p:txBody>
          <a:bodyPr/>
          <a:lstStyle/>
          <a:p>
            <a:pPr algn="ctr"/>
            <a:r>
              <a:rPr lang="en-US" b="1" dirty="0" smtClean="0"/>
              <a:t>PINE TREE GROWTH IN INDIA</a:t>
            </a:r>
            <a:endParaRPr lang="en-IN" b="1" dirty="0"/>
          </a:p>
        </p:txBody>
      </p:sp>
      <p:pic>
        <p:nvPicPr>
          <p:cNvPr id="4"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014" y="1423853"/>
            <a:ext cx="10003971" cy="5303519"/>
          </a:xfrm>
        </p:spPr>
      </p:pic>
    </p:spTree>
    <p:extLst>
      <p:ext uri="{BB962C8B-B14F-4D97-AF65-F5344CB8AC3E}">
        <p14:creationId xmlns:p14="http://schemas.microsoft.com/office/powerpoint/2010/main" val="228952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chemeClr val="accent1"/>
          </a:solidFill>
        </p:spPr>
        <p:txBody>
          <a:bodyPr>
            <a:normAutofit/>
          </a:bodyPr>
          <a:lstStyle/>
          <a:p>
            <a:r>
              <a:rPr lang="en-US" sz="4000" b="1" dirty="0" smtClean="0"/>
              <a:t>PREPARATION OF BIODIESEL(DIESEL-TURPENTINE BLEND)</a:t>
            </a:r>
            <a:endParaRPr lang="en-IN" sz="4000" b="1" dirty="0"/>
          </a:p>
        </p:txBody>
      </p:sp>
      <p:pic>
        <p:nvPicPr>
          <p:cNvPr id="7"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5691" y="1904002"/>
            <a:ext cx="3590812" cy="3255826"/>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3235" y="1938882"/>
            <a:ext cx="4480560" cy="2795452"/>
          </a:xfrm>
          <a:prstGeom prst="rect">
            <a:avLst/>
          </a:prstGeom>
        </p:spPr>
      </p:pic>
      <p:sp>
        <p:nvSpPr>
          <p:cNvPr id="9" name="Text Placeholder 5"/>
          <p:cNvSpPr txBox="1">
            <a:spLocks/>
          </p:cNvSpPr>
          <p:nvPr/>
        </p:nvSpPr>
        <p:spPr>
          <a:xfrm>
            <a:off x="5717178" y="4997043"/>
            <a:ext cx="5348471" cy="154744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4 BLENDS:</a:t>
            </a:r>
          </a:p>
          <a:p>
            <a:pPr marL="1885950" lvl="3" indent="-514350">
              <a:buFont typeface="+mj-lt"/>
              <a:buAutoNum type="arabicPeriod"/>
            </a:pPr>
            <a:r>
              <a:rPr lang="en-US" sz="2400" dirty="0" smtClean="0"/>
              <a:t>B20 (20%TURPENTINE 80%DIESEL) </a:t>
            </a:r>
          </a:p>
          <a:p>
            <a:pPr marL="1885950" lvl="3" indent="-514350">
              <a:buFont typeface="+mj-lt"/>
              <a:buAutoNum type="arabicPeriod"/>
            </a:pPr>
            <a:r>
              <a:rPr lang="en-US" sz="2400" dirty="0" smtClean="0"/>
              <a:t>B30 (30%TURPENTINE 70%DIESEL</a:t>
            </a:r>
            <a:r>
              <a:rPr lang="en-US" sz="2400" dirty="0"/>
              <a:t>) </a:t>
            </a:r>
            <a:endParaRPr lang="en-US" sz="2400" dirty="0" smtClean="0"/>
          </a:p>
          <a:p>
            <a:pPr marL="1885950" lvl="3" indent="-514350">
              <a:buFont typeface="+mj-lt"/>
              <a:buAutoNum type="arabicPeriod"/>
            </a:pPr>
            <a:r>
              <a:rPr lang="en-US" sz="2400" dirty="0" smtClean="0"/>
              <a:t>B40 (40%TURPENTINE 60%DIESEL</a:t>
            </a:r>
            <a:r>
              <a:rPr lang="en-US" sz="2400" dirty="0"/>
              <a:t>) </a:t>
            </a:r>
            <a:endParaRPr lang="en-US" sz="2400" dirty="0" smtClean="0"/>
          </a:p>
          <a:p>
            <a:pPr marL="1885950" lvl="3" indent="-514350">
              <a:buFont typeface="+mj-lt"/>
              <a:buAutoNum type="arabicPeriod"/>
            </a:pPr>
            <a:r>
              <a:rPr lang="en-US" sz="2400" dirty="0" smtClean="0"/>
              <a:t>B50 (50%TURPENTINE 50%DIESEL</a:t>
            </a:r>
            <a:r>
              <a:rPr lang="en-US" sz="2400" dirty="0"/>
              <a:t>) </a:t>
            </a:r>
          </a:p>
          <a:p>
            <a:pPr marL="1885950" lvl="3" indent="-514350">
              <a:buFont typeface="+mj-lt"/>
              <a:buAutoNum type="arabicPeriod"/>
            </a:pPr>
            <a:endParaRPr lang="en-IN" sz="2400" dirty="0"/>
          </a:p>
        </p:txBody>
      </p:sp>
    </p:spTree>
    <p:extLst>
      <p:ext uri="{BB962C8B-B14F-4D97-AF65-F5344CB8AC3E}">
        <p14:creationId xmlns:p14="http://schemas.microsoft.com/office/powerpoint/2010/main" val="180946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2601"/>
          </a:xfrm>
          <a:solidFill>
            <a:schemeClr val="accent1"/>
          </a:solidFill>
        </p:spPr>
        <p:txBody>
          <a:bodyPr/>
          <a:lstStyle/>
          <a:p>
            <a:pPr algn="ctr"/>
            <a:r>
              <a:rPr lang="en-US" dirty="0" smtClean="0"/>
              <a:t> </a:t>
            </a:r>
            <a:r>
              <a:rPr lang="en-US" b="1" dirty="0" smtClean="0"/>
              <a:t>PROPERTIES</a:t>
            </a:r>
            <a:r>
              <a:rPr lang="en-US" dirty="0" smtClean="0"/>
              <a:t> </a:t>
            </a:r>
            <a:endParaRPr lang="en-IN" dirty="0"/>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IN" dirty="0"/>
              <a:t>Properties of </a:t>
            </a:r>
            <a:r>
              <a:rPr lang="en-IN" dirty="0" smtClean="0"/>
              <a:t>Turpentine biodiesel </a:t>
            </a:r>
            <a:r>
              <a:rPr lang="en-IN" dirty="0"/>
              <a:t>which are close to Diesel:</a:t>
            </a:r>
          </a:p>
          <a:p>
            <a:pPr marL="0" indent="0">
              <a:buNone/>
            </a:pPr>
            <a:r>
              <a:rPr lang="en-US" b="1" dirty="0" smtClean="0"/>
              <a:t>DENSITY:</a:t>
            </a:r>
          </a:p>
          <a:p>
            <a:r>
              <a:rPr lang="en-US" dirty="0"/>
              <a:t>The density of material shows the denseness of that material in a specific given area. A material’s density is defined as its mass per unit volume</a:t>
            </a:r>
            <a:r>
              <a:rPr lang="en-US" dirty="0" smtClean="0"/>
              <a:t>.</a:t>
            </a:r>
          </a:p>
          <a:p>
            <a:r>
              <a:rPr lang="en-US" dirty="0" smtClean="0"/>
              <a:t> </a:t>
            </a:r>
            <a:r>
              <a:rPr lang="en-US" dirty="0"/>
              <a:t>Density is essentially a measurement of how tightly matter is packed together. It is a unique physical property for a particular object</a:t>
            </a:r>
            <a:endParaRPr lang="en-US" dirty="0" smtClean="0"/>
          </a:p>
          <a:p>
            <a:r>
              <a:rPr lang="en-US" dirty="0" smtClean="0"/>
              <a:t>The formula used to calculate the density is,</a:t>
            </a:r>
          </a:p>
          <a:p>
            <a:pPr marL="0" indent="0">
              <a:buNone/>
            </a:pPr>
            <a:r>
              <a:rPr lang="en-US" dirty="0"/>
              <a:t> </a:t>
            </a:r>
            <a:r>
              <a:rPr lang="en-US" dirty="0" smtClean="0"/>
              <a:t>                                     DENSITY = MASS/VOLUME</a:t>
            </a:r>
          </a:p>
          <a:p>
            <a:pPr marL="0" indent="0">
              <a:buNone/>
            </a:pPr>
            <a:r>
              <a:rPr lang="en-US" dirty="0"/>
              <a:t> </a:t>
            </a:r>
            <a:r>
              <a:rPr lang="en-US" dirty="0" smtClean="0"/>
              <a:t>                                        Unit = kg/m</a:t>
            </a:r>
            <a:r>
              <a:rPr lang="en-US" dirty="0" smtClean="0">
                <a:latin typeface="Calibri" panose="020F0502020204030204" pitchFamily="34" charset="0"/>
                <a:cs typeface="Calibri" panose="020F0502020204030204" pitchFamily="34" charset="0"/>
              </a:rPr>
              <a:t>³</a:t>
            </a:r>
            <a:endParaRPr lang="en-IN" dirty="0"/>
          </a:p>
        </p:txBody>
      </p:sp>
    </p:spTree>
    <p:extLst>
      <p:ext uri="{BB962C8B-B14F-4D97-AF65-F5344CB8AC3E}">
        <p14:creationId xmlns:p14="http://schemas.microsoft.com/office/powerpoint/2010/main" val="601486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4219" y="2403566"/>
            <a:ext cx="3036588" cy="2991395"/>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17029" y="2024743"/>
            <a:ext cx="6178731" cy="4023360"/>
          </a:xfrm>
        </p:spPr>
      </p:pic>
    </p:spTree>
    <p:extLst>
      <p:ext uri="{BB962C8B-B14F-4D97-AF65-F5344CB8AC3E}">
        <p14:creationId xmlns:p14="http://schemas.microsoft.com/office/powerpoint/2010/main" val="398043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1081"/>
          </a:xfrm>
        </p:spPr>
        <p:txBody>
          <a:bodyPr>
            <a:normAutofit fontScale="90000"/>
          </a:bodyPr>
          <a:lstStyle/>
          <a:p>
            <a:endParaRPr lang="en-IN" dirty="0"/>
          </a:p>
        </p:txBody>
      </p:sp>
      <p:sp>
        <p:nvSpPr>
          <p:cNvPr id="3" name="Content Placeholder 2"/>
          <p:cNvSpPr>
            <a:spLocks noGrp="1"/>
          </p:cNvSpPr>
          <p:nvPr>
            <p:ph idx="1"/>
          </p:nvPr>
        </p:nvSpPr>
        <p:spPr>
          <a:xfrm>
            <a:off x="733697" y="822961"/>
            <a:ext cx="10515600" cy="5708468"/>
          </a:xfrm>
        </p:spPr>
        <p:txBody>
          <a:bodyPr>
            <a:normAutofit/>
          </a:bodyPr>
          <a:lstStyle/>
          <a:p>
            <a:pPr marL="0" indent="0">
              <a:buNone/>
            </a:pPr>
            <a:r>
              <a:rPr lang="en-US" b="1" dirty="0" smtClean="0"/>
              <a:t>FLASH AND FIRE POINT:</a:t>
            </a:r>
          </a:p>
          <a:p>
            <a:r>
              <a:rPr lang="en-US" dirty="0" smtClean="0"/>
              <a:t> The </a:t>
            </a:r>
            <a:r>
              <a:rPr lang="en-US" dirty="0"/>
              <a:t>flash point is the lowest temperature at which a volatile substance evaporates to form an ignitable mixture with air in the presence of an igneous source and continues burning after the trigger source is removed. </a:t>
            </a:r>
            <a:endParaRPr lang="en-US" dirty="0" smtClean="0"/>
          </a:p>
          <a:p>
            <a:r>
              <a:rPr lang="en-US" dirty="0" smtClean="0"/>
              <a:t>Flash </a:t>
            </a:r>
            <a:r>
              <a:rPr lang="en-US" dirty="0"/>
              <a:t>point is a significant property not for the operability of a diesel fuel</a:t>
            </a:r>
            <a:r>
              <a:rPr lang="en-US" dirty="0" smtClean="0"/>
              <a:t>, </a:t>
            </a:r>
            <a:r>
              <a:rPr lang="en-US" dirty="0"/>
              <a:t>but for its storage and handling</a:t>
            </a:r>
            <a:r>
              <a:rPr lang="en-US" dirty="0" smtClean="0"/>
              <a:t>.</a:t>
            </a:r>
          </a:p>
          <a:p>
            <a:r>
              <a:rPr lang="en-US" dirty="0"/>
              <a:t>T</a:t>
            </a:r>
            <a:r>
              <a:rPr lang="en-US" dirty="0" smtClean="0"/>
              <a:t>he</a:t>
            </a:r>
            <a:r>
              <a:rPr lang="en-US" dirty="0"/>
              <a:t> fire point is defined as the lowest temperature at which vapors of the material will catch fire and continue burning even after the ignition </a:t>
            </a:r>
            <a:r>
              <a:rPr lang="en-US" dirty="0" smtClean="0"/>
              <a:t>source</a:t>
            </a:r>
            <a:r>
              <a:rPr lang="en-US" dirty="0"/>
              <a:t> is removed. The fire point is higher than the flash point because the vapors produced at the flash point are not sufficient enough to ignite the fuel.</a:t>
            </a:r>
            <a:r>
              <a:rPr lang="en-US" dirty="0" smtClean="0"/>
              <a:t> </a:t>
            </a:r>
            <a:endParaRPr lang="en-IN" dirty="0"/>
          </a:p>
        </p:txBody>
      </p:sp>
    </p:spTree>
    <p:extLst>
      <p:ext uri="{BB962C8B-B14F-4D97-AF65-F5344CB8AC3E}">
        <p14:creationId xmlns:p14="http://schemas.microsoft.com/office/powerpoint/2010/main" val="4075899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50869"/>
            <a:ext cx="4386943" cy="3148148"/>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43155" y="1541417"/>
            <a:ext cx="6374674" cy="4415246"/>
          </a:xfrm>
        </p:spPr>
      </p:pic>
    </p:spTree>
    <p:extLst>
      <p:ext uri="{BB962C8B-B14F-4D97-AF65-F5344CB8AC3E}">
        <p14:creationId xmlns:p14="http://schemas.microsoft.com/office/powerpoint/2010/main" val="204157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012"/>
          </a:xfrm>
        </p:spPr>
        <p:txBody>
          <a:bodyPr>
            <a:normAutofit fontScale="90000"/>
          </a:bodyPr>
          <a:lstStyle/>
          <a:p>
            <a:endParaRPr lang="en-IN" dirty="0"/>
          </a:p>
        </p:txBody>
      </p:sp>
      <p:sp>
        <p:nvSpPr>
          <p:cNvPr id="3" name="Content Placeholder 2"/>
          <p:cNvSpPr>
            <a:spLocks noGrp="1"/>
          </p:cNvSpPr>
          <p:nvPr>
            <p:ph idx="1"/>
          </p:nvPr>
        </p:nvSpPr>
        <p:spPr>
          <a:xfrm>
            <a:off x="838200" y="1031966"/>
            <a:ext cx="10515600" cy="5144997"/>
          </a:xfrm>
        </p:spPr>
        <p:txBody>
          <a:bodyPr>
            <a:normAutofit fontScale="92500"/>
          </a:bodyPr>
          <a:lstStyle/>
          <a:p>
            <a:pPr marL="158745" indent="0">
              <a:buNone/>
            </a:pPr>
            <a:r>
              <a:rPr lang="en-IN" b="1" dirty="0" smtClean="0"/>
              <a:t>KINEMATIC VISCOSITY:</a:t>
            </a:r>
          </a:p>
          <a:p>
            <a:r>
              <a:rPr lang="en-IN" dirty="0" smtClean="0"/>
              <a:t>The </a:t>
            </a:r>
            <a:r>
              <a:rPr lang="en-IN" dirty="0"/>
              <a:t>kinematic viscosity is an important fuel property which affects </a:t>
            </a:r>
            <a:r>
              <a:rPr lang="en-IN" dirty="0" smtClean="0"/>
              <a:t>the atomization </a:t>
            </a:r>
            <a:r>
              <a:rPr lang="en-IN" dirty="0"/>
              <a:t>of a fuel upon injection into the combustion chamber.</a:t>
            </a:r>
          </a:p>
          <a:p>
            <a:r>
              <a:rPr lang="en-US" dirty="0" smtClean="0"/>
              <a:t>REDWOOD VISCOMETER is used to measure the kinematic viscosity.</a:t>
            </a:r>
            <a:endParaRPr lang="en-IN" dirty="0"/>
          </a:p>
          <a:p>
            <a:r>
              <a:rPr lang="en-IN" dirty="0"/>
              <a:t>Hence, as the viscosity is less, the fuel is atomized properly, resulting in a complete combustion and good engine performance.</a:t>
            </a:r>
          </a:p>
          <a:p>
            <a:r>
              <a:rPr lang="en-US" dirty="0" smtClean="0"/>
              <a:t>The formula to calculate the kinematic viscosity is,</a:t>
            </a:r>
          </a:p>
          <a:p>
            <a:pPr marL="0" indent="0">
              <a:buNone/>
            </a:pPr>
            <a:r>
              <a:rPr lang="en-US" dirty="0"/>
              <a:t>                               Kinematic viscosity = AR – B/R </a:t>
            </a:r>
            <a:r>
              <a:rPr lang="en-US" dirty="0" smtClean="0"/>
              <a:t> (m</a:t>
            </a:r>
            <a:r>
              <a:rPr lang="en-US" dirty="0" smtClean="0">
                <a:latin typeface="Calibri" panose="020F0502020204030204" pitchFamily="34" charset="0"/>
                <a:cs typeface="Calibri" panose="020F0502020204030204" pitchFamily="34" charset="0"/>
              </a:rPr>
              <a:t>²/s</a:t>
            </a:r>
            <a:r>
              <a:rPr lang="en-US" dirty="0" smtClean="0"/>
              <a:t>) </a:t>
            </a:r>
          </a:p>
          <a:p>
            <a:pPr marL="0" indent="0">
              <a:buNone/>
            </a:pPr>
            <a:r>
              <a:rPr lang="en-US" dirty="0"/>
              <a:t> </a:t>
            </a:r>
            <a:r>
              <a:rPr lang="en-US" dirty="0" smtClean="0"/>
              <a:t>          where,</a:t>
            </a:r>
          </a:p>
          <a:p>
            <a:pPr marL="0" indent="0">
              <a:buNone/>
            </a:pPr>
            <a:r>
              <a:rPr lang="en-US" dirty="0"/>
              <a:t> </a:t>
            </a:r>
            <a:r>
              <a:rPr lang="en-US" dirty="0" smtClean="0"/>
              <a:t>                       </a:t>
            </a:r>
            <a:r>
              <a:rPr lang="en-US" dirty="0"/>
              <a:t>A &amp; B are viscometer constants A = 0.26 </a:t>
            </a:r>
            <a:r>
              <a:rPr lang="en-US" dirty="0" smtClean="0"/>
              <a:t>,B </a:t>
            </a:r>
            <a:r>
              <a:rPr lang="en-US" dirty="0"/>
              <a:t>= </a:t>
            </a:r>
            <a:r>
              <a:rPr lang="en-US" dirty="0" smtClean="0"/>
              <a:t>171.5</a:t>
            </a:r>
          </a:p>
          <a:p>
            <a:pPr marL="0" indent="0">
              <a:buNone/>
            </a:pPr>
            <a:r>
              <a:rPr lang="en-US" dirty="0"/>
              <a:t> </a:t>
            </a:r>
            <a:r>
              <a:rPr lang="en-US" dirty="0" smtClean="0"/>
              <a:t>                       </a:t>
            </a:r>
            <a:r>
              <a:rPr lang="en-US" dirty="0"/>
              <a:t>R = time in second for collection of </a:t>
            </a:r>
            <a:r>
              <a:rPr lang="en-US" dirty="0" smtClean="0"/>
              <a:t>60 </a:t>
            </a:r>
            <a:r>
              <a:rPr lang="en-US" dirty="0"/>
              <a:t>cc of oil in the flask.</a:t>
            </a:r>
            <a:endParaRPr lang="en-IN" dirty="0"/>
          </a:p>
        </p:txBody>
      </p:sp>
    </p:spTree>
    <p:extLst>
      <p:ext uri="{BB962C8B-B14F-4D97-AF65-F5344CB8AC3E}">
        <p14:creationId xmlns:p14="http://schemas.microsoft.com/office/powerpoint/2010/main" val="589477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8640" y="1894114"/>
            <a:ext cx="4689565" cy="3958045"/>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17029" y="979713"/>
            <a:ext cx="6270171" cy="5199017"/>
          </a:xfrm>
        </p:spPr>
      </p:pic>
    </p:spTree>
    <p:extLst>
      <p:ext uri="{BB962C8B-B14F-4D97-AF65-F5344CB8AC3E}">
        <p14:creationId xmlns:p14="http://schemas.microsoft.com/office/powerpoint/2010/main" val="2255581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25936"/>
            <a:ext cx="10515600" cy="1325563"/>
          </a:xfrm>
          <a:solidFill>
            <a:schemeClr val="accent1"/>
          </a:solidFill>
        </p:spPr>
        <p:txBody>
          <a:bodyPr>
            <a:normAutofit/>
          </a:bodyPr>
          <a:lstStyle/>
          <a:p>
            <a:pPr algn="ctr"/>
            <a:r>
              <a:rPr lang="en-US" sz="5400" b="1" dirty="0" smtClean="0"/>
              <a:t>TITLE</a:t>
            </a:r>
            <a:endParaRPr lang="en-IN" sz="5400" b="1" dirty="0"/>
          </a:p>
        </p:txBody>
      </p:sp>
      <p:sp>
        <p:nvSpPr>
          <p:cNvPr id="5" name="Content Placeholder 4"/>
          <p:cNvSpPr>
            <a:spLocks noGrp="1"/>
          </p:cNvSpPr>
          <p:nvPr>
            <p:ph idx="1"/>
          </p:nvPr>
        </p:nvSpPr>
        <p:spPr>
          <a:xfrm>
            <a:off x="838200" y="2364377"/>
            <a:ext cx="10515600" cy="3812586"/>
          </a:xfrm>
        </p:spPr>
        <p:txBody>
          <a:bodyPr/>
          <a:lstStyle/>
          <a:p>
            <a:pPr marL="0" indent="0" algn="ctr">
              <a:buNone/>
            </a:pPr>
            <a:r>
              <a:rPr lang="en-US" sz="4000" b="1" dirty="0">
                <a:sym typeface="+mn-ea"/>
              </a:rPr>
              <a:t>EXPERIMENTAL ANALYSIS OF PERFORMANCE,COMBUSTION AND EMISSION CHARACTERISTICS OF SINGLE CYLINDER DIESEL ENGINE USING BIODIESEL (DIESEL-TURPENTINE BLEND) WITH HYDROGEN INDUCTION.</a:t>
            </a:r>
            <a:endParaRPr lang="en-US" sz="4000" b="1" dirty="0"/>
          </a:p>
          <a:p>
            <a:pPr marL="0" indent="0" algn="ctr">
              <a:buNone/>
            </a:pPr>
            <a:endParaRPr lang="en-US" sz="4000" b="1" dirty="0"/>
          </a:p>
          <a:p>
            <a:pPr marL="0" indent="0">
              <a:buNone/>
            </a:pPr>
            <a:endParaRPr lang="en-US" b="1" dirty="0"/>
          </a:p>
        </p:txBody>
      </p:sp>
    </p:spTree>
    <p:extLst>
      <p:ext uri="{BB962C8B-B14F-4D97-AF65-F5344CB8AC3E}">
        <p14:creationId xmlns:p14="http://schemas.microsoft.com/office/powerpoint/2010/main" val="2376206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2418"/>
          </a:xfrm>
          <a:solidFill>
            <a:schemeClr val="accent1"/>
          </a:solidFill>
        </p:spPr>
        <p:txBody>
          <a:bodyPr/>
          <a:lstStyle/>
          <a:p>
            <a:pPr algn="ctr"/>
            <a:r>
              <a:rPr lang="en-US" b="1" dirty="0" smtClean="0"/>
              <a:t>PROPERTIES OF FUEL</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918078"/>
              </p:ext>
            </p:extLst>
          </p:nvPr>
        </p:nvGraphicFramePr>
        <p:xfrm>
          <a:off x="838200" y="1825626"/>
          <a:ext cx="10515600" cy="4274727"/>
        </p:xfrm>
        <a:graphic>
          <a:graphicData uri="http://schemas.openxmlformats.org/drawingml/2006/table">
            <a:tbl>
              <a:tblPr firstRow="1" bandRow="1">
                <a:tableStyleId>{93296810-A885-4BE3-A3E7-6D5BEEA58F35}</a:tableStyleId>
              </a:tblPr>
              <a:tblGrid>
                <a:gridCol w="2103120">
                  <a:extLst>
                    <a:ext uri="{9D8B030D-6E8A-4147-A177-3AD203B41FA5}">
                      <a16:colId xmlns:a16="http://schemas.microsoft.com/office/drawing/2014/main" val="1692745556"/>
                    </a:ext>
                  </a:extLst>
                </a:gridCol>
                <a:gridCol w="2103120">
                  <a:extLst>
                    <a:ext uri="{9D8B030D-6E8A-4147-A177-3AD203B41FA5}">
                      <a16:colId xmlns:a16="http://schemas.microsoft.com/office/drawing/2014/main" val="2371307742"/>
                    </a:ext>
                  </a:extLst>
                </a:gridCol>
                <a:gridCol w="2103120">
                  <a:extLst>
                    <a:ext uri="{9D8B030D-6E8A-4147-A177-3AD203B41FA5}">
                      <a16:colId xmlns:a16="http://schemas.microsoft.com/office/drawing/2014/main" val="3684174685"/>
                    </a:ext>
                  </a:extLst>
                </a:gridCol>
                <a:gridCol w="2103120">
                  <a:extLst>
                    <a:ext uri="{9D8B030D-6E8A-4147-A177-3AD203B41FA5}">
                      <a16:colId xmlns:a16="http://schemas.microsoft.com/office/drawing/2014/main" val="2705217118"/>
                    </a:ext>
                  </a:extLst>
                </a:gridCol>
                <a:gridCol w="2103120">
                  <a:extLst>
                    <a:ext uri="{9D8B030D-6E8A-4147-A177-3AD203B41FA5}">
                      <a16:colId xmlns:a16="http://schemas.microsoft.com/office/drawing/2014/main" val="207444831"/>
                    </a:ext>
                  </a:extLst>
                </a:gridCol>
              </a:tblGrid>
              <a:tr h="954993">
                <a:tc>
                  <a:txBody>
                    <a:bodyPr/>
                    <a:lstStyle/>
                    <a:p>
                      <a:r>
                        <a:rPr lang="en-US" dirty="0" smtClean="0"/>
                        <a:t>BLEND</a:t>
                      </a:r>
                      <a:endParaRPr lang="en-IN" dirty="0"/>
                    </a:p>
                  </a:txBody>
                  <a:tcPr/>
                </a:tc>
                <a:tc>
                  <a:txBody>
                    <a:bodyPr/>
                    <a:lstStyle/>
                    <a:p>
                      <a:r>
                        <a:rPr lang="en-US" dirty="0" smtClean="0"/>
                        <a:t>DENSITY(kg/m</a:t>
                      </a:r>
                      <a:r>
                        <a:rPr lang="en-US" dirty="0" smtClean="0">
                          <a:latin typeface="Calibri" panose="020F0502020204030204" pitchFamily="34" charset="0"/>
                          <a:cs typeface="Calibri" panose="020F0502020204030204" pitchFamily="34" charset="0"/>
                        </a:rPr>
                        <a:t>³)</a:t>
                      </a:r>
                      <a:endParaRPr lang="en-IN" dirty="0"/>
                    </a:p>
                  </a:txBody>
                  <a:tcPr/>
                </a:tc>
                <a:tc>
                  <a:txBody>
                    <a:bodyPr/>
                    <a:lstStyle/>
                    <a:p>
                      <a:r>
                        <a:rPr lang="en-US" dirty="0" smtClean="0"/>
                        <a:t>KINEMATIC VISCOSITY ( m</a:t>
                      </a:r>
                      <a:r>
                        <a:rPr lang="en-US" dirty="0" smtClean="0">
                          <a:latin typeface="Calibri" panose="020F0502020204030204" pitchFamily="34" charset="0"/>
                          <a:cs typeface="Calibri" panose="020F0502020204030204" pitchFamily="34" charset="0"/>
                        </a:rPr>
                        <a:t>²/s)</a:t>
                      </a:r>
                      <a:endParaRPr lang="en-IN" dirty="0"/>
                    </a:p>
                  </a:txBody>
                  <a:tcPr/>
                </a:tc>
                <a:tc>
                  <a:txBody>
                    <a:bodyPr/>
                    <a:lstStyle/>
                    <a:p>
                      <a:r>
                        <a:rPr lang="en-US" dirty="0" smtClean="0"/>
                        <a:t>FLASH</a:t>
                      </a:r>
                      <a:r>
                        <a:rPr lang="en-US" baseline="0" dirty="0" smtClean="0"/>
                        <a:t> POINT (</a:t>
                      </a:r>
                      <a:r>
                        <a:rPr lang="en-US" baseline="0" dirty="0" smtClean="0">
                          <a:latin typeface="Calibri" panose="020F0502020204030204" pitchFamily="34" charset="0"/>
                          <a:cs typeface="Calibri" panose="020F0502020204030204" pitchFamily="34" charset="0"/>
                        </a:rPr>
                        <a:t>°c)</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FIRE POINT </a:t>
                      </a:r>
                      <a:r>
                        <a:rPr lang="en-US" baseline="0" dirty="0" smtClean="0"/>
                        <a:t>(</a:t>
                      </a:r>
                      <a:r>
                        <a:rPr lang="en-US" baseline="0" dirty="0" smtClean="0">
                          <a:latin typeface="Calibri" panose="020F0502020204030204" pitchFamily="34" charset="0"/>
                          <a:cs typeface="Calibri" panose="020F0502020204030204" pitchFamily="34" charset="0"/>
                        </a:rPr>
                        <a:t>°c)</a:t>
                      </a:r>
                      <a:endParaRPr lang="en-IN" dirty="0" smtClean="0"/>
                    </a:p>
                    <a:p>
                      <a:endParaRPr lang="en-IN" dirty="0"/>
                    </a:p>
                  </a:txBody>
                  <a:tcPr/>
                </a:tc>
                <a:extLst>
                  <a:ext uri="{0D108BD9-81ED-4DB2-BD59-A6C34878D82A}">
                    <a16:rowId xmlns:a16="http://schemas.microsoft.com/office/drawing/2014/main" val="1226993825"/>
                  </a:ext>
                </a:extLst>
              </a:tr>
              <a:tr h="553289">
                <a:tc>
                  <a:txBody>
                    <a:bodyPr/>
                    <a:lstStyle/>
                    <a:p>
                      <a:r>
                        <a:rPr lang="en-US" dirty="0" smtClean="0"/>
                        <a:t>DIESEL</a:t>
                      </a:r>
                      <a:endParaRPr lang="en-IN" dirty="0"/>
                    </a:p>
                  </a:txBody>
                  <a:tcPr/>
                </a:tc>
                <a:tc>
                  <a:txBody>
                    <a:bodyPr/>
                    <a:lstStyle/>
                    <a:p>
                      <a:r>
                        <a:rPr lang="en-US" dirty="0" smtClean="0"/>
                        <a:t>0.827</a:t>
                      </a:r>
                      <a:endParaRPr lang="en-IN" dirty="0"/>
                    </a:p>
                  </a:txBody>
                  <a:tcPr/>
                </a:tc>
                <a:tc>
                  <a:txBody>
                    <a:bodyPr/>
                    <a:lstStyle/>
                    <a:p>
                      <a:r>
                        <a:rPr lang="en-US" dirty="0" smtClean="0"/>
                        <a:t>13.28</a:t>
                      </a:r>
                      <a:endParaRPr lang="en-IN" dirty="0"/>
                    </a:p>
                  </a:txBody>
                  <a:tcPr/>
                </a:tc>
                <a:tc>
                  <a:txBody>
                    <a:bodyPr/>
                    <a:lstStyle/>
                    <a:p>
                      <a:r>
                        <a:rPr lang="en-US" dirty="0" smtClean="0"/>
                        <a:t>47</a:t>
                      </a:r>
                      <a:endParaRPr lang="en-IN" dirty="0"/>
                    </a:p>
                  </a:txBody>
                  <a:tcPr/>
                </a:tc>
                <a:tc>
                  <a:txBody>
                    <a:bodyPr/>
                    <a:lstStyle/>
                    <a:p>
                      <a:r>
                        <a:rPr lang="en-US" dirty="0" smtClean="0"/>
                        <a:t>54</a:t>
                      </a:r>
                      <a:endParaRPr lang="en-IN" dirty="0"/>
                    </a:p>
                  </a:txBody>
                  <a:tcPr/>
                </a:tc>
                <a:extLst>
                  <a:ext uri="{0D108BD9-81ED-4DB2-BD59-A6C34878D82A}">
                    <a16:rowId xmlns:a16="http://schemas.microsoft.com/office/drawing/2014/main" val="4121874768"/>
                  </a:ext>
                </a:extLst>
              </a:tr>
              <a:tr h="553289">
                <a:tc>
                  <a:txBody>
                    <a:bodyPr/>
                    <a:lstStyle/>
                    <a:p>
                      <a:r>
                        <a:rPr lang="en-US" dirty="0" smtClean="0"/>
                        <a:t>B20</a:t>
                      </a:r>
                      <a:endParaRPr lang="en-IN" dirty="0"/>
                    </a:p>
                  </a:txBody>
                  <a:tcPr/>
                </a:tc>
                <a:tc>
                  <a:txBody>
                    <a:bodyPr/>
                    <a:lstStyle/>
                    <a:p>
                      <a:r>
                        <a:rPr lang="en-US" dirty="0" smtClean="0"/>
                        <a:t>0.831</a:t>
                      </a:r>
                      <a:endParaRPr lang="en-IN" dirty="0"/>
                    </a:p>
                  </a:txBody>
                  <a:tcPr/>
                </a:tc>
                <a:tc>
                  <a:txBody>
                    <a:bodyPr/>
                    <a:lstStyle/>
                    <a:p>
                      <a:r>
                        <a:rPr lang="en-US" dirty="0" smtClean="0"/>
                        <a:t>14.567</a:t>
                      </a:r>
                      <a:endParaRPr lang="en-IN" dirty="0"/>
                    </a:p>
                  </a:txBody>
                  <a:tcPr/>
                </a:tc>
                <a:tc>
                  <a:txBody>
                    <a:bodyPr/>
                    <a:lstStyle/>
                    <a:p>
                      <a:r>
                        <a:rPr lang="en-US" dirty="0" smtClean="0"/>
                        <a:t>49</a:t>
                      </a:r>
                      <a:endParaRPr lang="en-IN" dirty="0"/>
                    </a:p>
                  </a:txBody>
                  <a:tcPr/>
                </a:tc>
                <a:tc>
                  <a:txBody>
                    <a:bodyPr/>
                    <a:lstStyle/>
                    <a:p>
                      <a:r>
                        <a:rPr lang="en-US" dirty="0" smtClean="0"/>
                        <a:t>55</a:t>
                      </a:r>
                      <a:endParaRPr lang="en-IN" dirty="0"/>
                    </a:p>
                  </a:txBody>
                  <a:tcPr/>
                </a:tc>
                <a:extLst>
                  <a:ext uri="{0D108BD9-81ED-4DB2-BD59-A6C34878D82A}">
                    <a16:rowId xmlns:a16="http://schemas.microsoft.com/office/drawing/2014/main" val="3476691450"/>
                  </a:ext>
                </a:extLst>
              </a:tr>
              <a:tr h="553289">
                <a:tc>
                  <a:txBody>
                    <a:bodyPr/>
                    <a:lstStyle/>
                    <a:p>
                      <a:r>
                        <a:rPr lang="en-US" dirty="0" smtClean="0"/>
                        <a:t>B30</a:t>
                      </a:r>
                      <a:endParaRPr lang="en-IN" dirty="0"/>
                    </a:p>
                  </a:txBody>
                  <a:tcPr/>
                </a:tc>
                <a:tc>
                  <a:txBody>
                    <a:bodyPr/>
                    <a:lstStyle/>
                    <a:p>
                      <a:r>
                        <a:rPr lang="en-US" dirty="0" smtClean="0"/>
                        <a:t>0.835</a:t>
                      </a:r>
                      <a:endParaRPr lang="en-IN" dirty="0"/>
                    </a:p>
                  </a:txBody>
                  <a:tcPr/>
                </a:tc>
                <a:tc>
                  <a:txBody>
                    <a:bodyPr/>
                    <a:lstStyle/>
                    <a:p>
                      <a:r>
                        <a:rPr lang="en-US" dirty="0" smtClean="0"/>
                        <a:t>14.147</a:t>
                      </a:r>
                      <a:endParaRPr lang="en-IN" dirty="0"/>
                    </a:p>
                  </a:txBody>
                  <a:tcPr/>
                </a:tc>
                <a:tc>
                  <a:txBody>
                    <a:bodyPr/>
                    <a:lstStyle/>
                    <a:p>
                      <a:r>
                        <a:rPr lang="en-US" dirty="0" smtClean="0"/>
                        <a:t>52</a:t>
                      </a:r>
                      <a:endParaRPr lang="en-IN" dirty="0"/>
                    </a:p>
                  </a:txBody>
                  <a:tcPr/>
                </a:tc>
                <a:tc>
                  <a:txBody>
                    <a:bodyPr/>
                    <a:lstStyle/>
                    <a:p>
                      <a:r>
                        <a:rPr lang="en-US" dirty="0" smtClean="0"/>
                        <a:t>57</a:t>
                      </a:r>
                      <a:endParaRPr lang="en-IN" dirty="0"/>
                    </a:p>
                  </a:txBody>
                  <a:tcPr/>
                </a:tc>
                <a:extLst>
                  <a:ext uri="{0D108BD9-81ED-4DB2-BD59-A6C34878D82A}">
                    <a16:rowId xmlns:a16="http://schemas.microsoft.com/office/drawing/2014/main" val="2316800108"/>
                  </a:ext>
                </a:extLst>
              </a:tr>
              <a:tr h="553289">
                <a:tc>
                  <a:txBody>
                    <a:bodyPr/>
                    <a:lstStyle/>
                    <a:p>
                      <a:r>
                        <a:rPr lang="en-US" dirty="0" smtClean="0"/>
                        <a:t>B40</a:t>
                      </a:r>
                      <a:endParaRPr lang="en-IN" dirty="0"/>
                    </a:p>
                  </a:txBody>
                  <a:tcPr/>
                </a:tc>
                <a:tc>
                  <a:txBody>
                    <a:bodyPr/>
                    <a:lstStyle/>
                    <a:p>
                      <a:r>
                        <a:rPr lang="en-US" dirty="0" smtClean="0"/>
                        <a:t>0.839</a:t>
                      </a:r>
                    </a:p>
                  </a:txBody>
                  <a:tcPr/>
                </a:tc>
                <a:tc>
                  <a:txBody>
                    <a:bodyPr/>
                    <a:lstStyle/>
                    <a:p>
                      <a:r>
                        <a:rPr lang="en-US" dirty="0" smtClean="0"/>
                        <a:t>13.360</a:t>
                      </a:r>
                      <a:endParaRPr lang="en-IN" dirty="0"/>
                    </a:p>
                  </a:txBody>
                  <a:tcPr/>
                </a:tc>
                <a:tc>
                  <a:txBody>
                    <a:bodyPr/>
                    <a:lstStyle/>
                    <a:p>
                      <a:r>
                        <a:rPr lang="en-US" dirty="0" smtClean="0"/>
                        <a:t>55</a:t>
                      </a:r>
                      <a:endParaRPr lang="en-IN" dirty="0"/>
                    </a:p>
                  </a:txBody>
                  <a:tcPr/>
                </a:tc>
                <a:tc>
                  <a:txBody>
                    <a:bodyPr/>
                    <a:lstStyle/>
                    <a:p>
                      <a:r>
                        <a:rPr lang="en-US" dirty="0" smtClean="0"/>
                        <a:t>60</a:t>
                      </a:r>
                      <a:endParaRPr lang="en-IN" dirty="0"/>
                    </a:p>
                  </a:txBody>
                  <a:tcPr/>
                </a:tc>
                <a:extLst>
                  <a:ext uri="{0D108BD9-81ED-4DB2-BD59-A6C34878D82A}">
                    <a16:rowId xmlns:a16="http://schemas.microsoft.com/office/drawing/2014/main" val="3324921246"/>
                  </a:ext>
                </a:extLst>
              </a:tr>
              <a:tr h="553289">
                <a:tc>
                  <a:txBody>
                    <a:bodyPr/>
                    <a:lstStyle/>
                    <a:p>
                      <a:r>
                        <a:rPr lang="en-US" dirty="0" smtClean="0"/>
                        <a:t>B50</a:t>
                      </a:r>
                      <a:endParaRPr lang="en-IN" dirty="0"/>
                    </a:p>
                  </a:txBody>
                  <a:tcPr/>
                </a:tc>
                <a:tc>
                  <a:txBody>
                    <a:bodyPr/>
                    <a:lstStyle/>
                    <a:p>
                      <a:r>
                        <a:rPr lang="en-US" dirty="0" smtClean="0"/>
                        <a:t>0.844</a:t>
                      </a:r>
                      <a:endParaRPr lang="en-IN" dirty="0"/>
                    </a:p>
                  </a:txBody>
                  <a:tcPr/>
                </a:tc>
                <a:tc>
                  <a:txBody>
                    <a:bodyPr/>
                    <a:lstStyle/>
                    <a:p>
                      <a:r>
                        <a:rPr lang="en-US" dirty="0" smtClean="0"/>
                        <a:t>13.055</a:t>
                      </a:r>
                      <a:endParaRPr lang="en-IN" dirty="0"/>
                    </a:p>
                  </a:txBody>
                  <a:tcPr/>
                </a:tc>
                <a:tc>
                  <a:txBody>
                    <a:bodyPr/>
                    <a:lstStyle/>
                    <a:p>
                      <a:r>
                        <a:rPr lang="en-US" dirty="0" smtClean="0"/>
                        <a:t>57</a:t>
                      </a:r>
                      <a:endParaRPr lang="en-IN" dirty="0"/>
                    </a:p>
                  </a:txBody>
                  <a:tcPr/>
                </a:tc>
                <a:tc>
                  <a:txBody>
                    <a:bodyPr/>
                    <a:lstStyle/>
                    <a:p>
                      <a:r>
                        <a:rPr lang="en-US" dirty="0" smtClean="0"/>
                        <a:t>62</a:t>
                      </a:r>
                      <a:endParaRPr lang="en-IN" dirty="0"/>
                    </a:p>
                  </a:txBody>
                  <a:tcPr/>
                </a:tc>
                <a:extLst>
                  <a:ext uri="{0D108BD9-81ED-4DB2-BD59-A6C34878D82A}">
                    <a16:rowId xmlns:a16="http://schemas.microsoft.com/office/drawing/2014/main" val="1883652707"/>
                  </a:ext>
                </a:extLst>
              </a:tr>
              <a:tr h="553289">
                <a:tc>
                  <a:txBody>
                    <a:bodyPr/>
                    <a:lstStyle/>
                    <a:p>
                      <a:r>
                        <a:rPr lang="en-US" dirty="0" smtClean="0"/>
                        <a:t>TURPENTINE</a:t>
                      </a:r>
                      <a:endParaRPr lang="en-IN" dirty="0"/>
                    </a:p>
                  </a:txBody>
                  <a:tcPr/>
                </a:tc>
                <a:tc>
                  <a:txBody>
                    <a:bodyPr/>
                    <a:lstStyle/>
                    <a:p>
                      <a:r>
                        <a:rPr lang="en-US" dirty="0" smtClean="0"/>
                        <a:t>0.845</a:t>
                      </a:r>
                      <a:endParaRPr lang="en-IN" dirty="0"/>
                    </a:p>
                  </a:txBody>
                  <a:tcPr/>
                </a:tc>
                <a:tc>
                  <a:txBody>
                    <a:bodyPr/>
                    <a:lstStyle/>
                    <a:p>
                      <a:r>
                        <a:rPr lang="en-US" dirty="0" smtClean="0"/>
                        <a:t>13.090</a:t>
                      </a:r>
                      <a:endParaRPr lang="en-IN" dirty="0"/>
                    </a:p>
                  </a:txBody>
                  <a:tcPr/>
                </a:tc>
                <a:tc>
                  <a:txBody>
                    <a:bodyPr/>
                    <a:lstStyle/>
                    <a:p>
                      <a:r>
                        <a:rPr lang="en-US" dirty="0" smtClean="0"/>
                        <a:t>62</a:t>
                      </a:r>
                      <a:endParaRPr lang="en-IN" dirty="0"/>
                    </a:p>
                  </a:txBody>
                  <a:tcPr/>
                </a:tc>
                <a:tc>
                  <a:txBody>
                    <a:bodyPr/>
                    <a:lstStyle/>
                    <a:p>
                      <a:r>
                        <a:rPr lang="en-US" smtClean="0"/>
                        <a:t>67</a:t>
                      </a:r>
                      <a:endParaRPr lang="en-IN" dirty="0"/>
                    </a:p>
                  </a:txBody>
                  <a:tcPr/>
                </a:tc>
                <a:extLst>
                  <a:ext uri="{0D108BD9-81ED-4DB2-BD59-A6C34878D82A}">
                    <a16:rowId xmlns:a16="http://schemas.microsoft.com/office/drawing/2014/main" val="21661628"/>
                  </a:ext>
                </a:extLst>
              </a:tr>
            </a:tbl>
          </a:graphicData>
        </a:graphic>
      </p:graphicFrame>
    </p:spTree>
    <p:extLst>
      <p:ext uri="{BB962C8B-B14F-4D97-AF65-F5344CB8AC3E}">
        <p14:creationId xmlns:p14="http://schemas.microsoft.com/office/powerpoint/2010/main" val="2113543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685"/>
            <a:ext cx="10515600" cy="1325563"/>
          </a:xfrm>
          <a:solidFill>
            <a:schemeClr val="accent1"/>
          </a:solidFill>
        </p:spPr>
        <p:txBody>
          <a:bodyPr/>
          <a:lstStyle/>
          <a:p>
            <a:pPr algn="ctr"/>
            <a:r>
              <a:rPr lang="en-US" b="1" dirty="0" smtClean="0"/>
              <a:t>WORK TO BE DONE</a:t>
            </a:r>
            <a:endParaRPr lang="en-IN" b="1" dirty="0"/>
          </a:p>
        </p:txBody>
      </p:sp>
      <p:sp>
        <p:nvSpPr>
          <p:cNvPr id="3" name="Content Placeholder 2"/>
          <p:cNvSpPr>
            <a:spLocks noGrp="1"/>
          </p:cNvSpPr>
          <p:nvPr>
            <p:ph idx="1"/>
          </p:nvPr>
        </p:nvSpPr>
        <p:spPr/>
        <p:txBody>
          <a:bodyPr/>
          <a:lstStyle/>
          <a:p>
            <a:r>
              <a:rPr lang="en-US" dirty="0"/>
              <a:t>Testing of biodiesel in ci engine</a:t>
            </a:r>
          </a:p>
          <a:p>
            <a:r>
              <a:rPr lang="en-US" dirty="0"/>
              <a:t>Comparison of characteristics of diesel with biodiesel</a:t>
            </a:r>
          </a:p>
          <a:p>
            <a:r>
              <a:rPr lang="en-US" dirty="0"/>
              <a:t>Experimental setup for hydrogen induction in single cylinder diesel engine.</a:t>
            </a:r>
          </a:p>
          <a:p>
            <a:r>
              <a:rPr lang="en-US" dirty="0"/>
              <a:t>Testing of biodiesel with hydrogen induction</a:t>
            </a:r>
          </a:p>
          <a:p>
            <a:r>
              <a:rPr lang="en-US" dirty="0"/>
              <a:t>Comparison of characteristics of biodiesel blend and the same with hydrogen induction.</a:t>
            </a:r>
          </a:p>
          <a:p>
            <a:r>
              <a:rPr lang="en-US" dirty="0"/>
              <a:t>Submission of report.</a:t>
            </a:r>
          </a:p>
          <a:p>
            <a:endParaRPr lang="en-IN" dirty="0"/>
          </a:p>
        </p:txBody>
      </p:sp>
    </p:spTree>
    <p:extLst>
      <p:ext uri="{BB962C8B-B14F-4D97-AF65-F5344CB8AC3E}">
        <p14:creationId xmlns:p14="http://schemas.microsoft.com/office/powerpoint/2010/main" val="3026920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656852"/>
          </a:xfrm>
        </p:spPr>
        <p:txBody>
          <a:bodyPr>
            <a:normAutofit/>
          </a:bodyPr>
          <a:lstStyle/>
          <a:p>
            <a:pPr algn="ctr"/>
            <a:r>
              <a:rPr lang="en-US" sz="5400" b="1" dirty="0" smtClean="0"/>
              <a:t>THANK YOU</a:t>
            </a:r>
            <a:endParaRPr lang="en-IN" sz="5400" b="1" dirty="0"/>
          </a:p>
        </p:txBody>
      </p:sp>
    </p:spTree>
    <p:extLst>
      <p:ext uri="{BB962C8B-B14F-4D97-AF65-F5344CB8AC3E}">
        <p14:creationId xmlns:p14="http://schemas.microsoft.com/office/powerpoint/2010/main" val="3124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a:solidFill>
            <a:schemeClr val="accent1"/>
          </a:solidFill>
        </p:spPr>
        <p:txBody>
          <a:bodyPr/>
          <a:lstStyle/>
          <a:p>
            <a:pPr algn="ctr"/>
            <a:r>
              <a:rPr lang="en-US" b="1" dirty="0" smtClean="0"/>
              <a:t>INTRODUCTION</a:t>
            </a:r>
            <a:endParaRPr lang="en-IN" b="1" dirty="0"/>
          </a:p>
        </p:txBody>
      </p:sp>
      <p:sp>
        <p:nvSpPr>
          <p:cNvPr id="3" name="Content Placeholder 2"/>
          <p:cNvSpPr>
            <a:spLocks noGrp="1"/>
          </p:cNvSpPr>
          <p:nvPr>
            <p:ph idx="1"/>
          </p:nvPr>
        </p:nvSpPr>
        <p:spPr/>
        <p:txBody>
          <a:bodyPr>
            <a:normAutofit lnSpcReduction="10000"/>
          </a:bodyPr>
          <a:lstStyle/>
          <a:p>
            <a:r>
              <a:rPr lang="en-US" dirty="0" smtClean="0">
                <a:solidFill>
                  <a:srgbClr val="333333"/>
                </a:solidFill>
                <a:cs typeface="Times New Roman" panose="02020603050405020304" pitchFamily="18" charset="0"/>
              </a:rPr>
              <a:t>Entire worldwide, fossil reserves are getting scantier and progressively exorbitant with time.</a:t>
            </a:r>
          </a:p>
          <a:p>
            <a:r>
              <a:rPr lang="en-US" dirty="0" smtClean="0">
                <a:solidFill>
                  <a:srgbClr val="333333"/>
                </a:solidFill>
                <a:cs typeface="Times New Roman" panose="02020603050405020304" pitchFamily="18" charset="0"/>
              </a:rPr>
              <a:t> Moreover, constant dependency on them leads to the frightening plight of global warming. Higher fuel prices and limited natural resources have forced the researchers to pursue research on green alternative fuels.</a:t>
            </a:r>
          </a:p>
          <a:p>
            <a:r>
              <a:rPr lang="en-US" dirty="0" smtClean="0">
                <a:solidFill>
                  <a:srgbClr val="333333"/>
                </a:solidFill>
                <a:cs typeface="Times New Roman" panose="02020603050405020304" pitchFamily="18" charset="0"/>
              </a:rPr>
              <a:t> The use of biodiesel obtained from plants in internal combustion engine is finding its place to replace the use of conventional fuel. In our research, the performance, combustion and emission characteristics of diesel engine fueled with biodiesel (diesel-turpentine blend) with hydrogen induction.</a:t>
            </a:r>
          </a:p>
          <a:p>
            <a:endParaRPr lang="en-IN" dirty="0"/>
          </a:p>
        </p:txBody>
      </p:sp>
    </p:spTree>
    <p:extLst>
      <p:ext uri="{BB962C8B-B14F-4D97-AF65-F5344CB8AC3E}">
        <p14:creationId xmlns:p14="http://schemas.microsoft.com/office/powerpoint/2010/main" val="924429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38377184"/>
              </p:ext>
            </p:extLst>
          </p:nvPr>
        </p:nvGraphicFramePr>
        <p:xfrm>
          <a:off x="535576" y="1268306"/>
          <a:ext cx="11142618" cy="5263123"/>
        </p:xfrm>
        <a:graphic>
          <a:graphicData uri="http://schemas.openxmlformats.org/drawingml/2006/table">
            <a:tbl>
              <a:tblPr firstRow="1" bandRow="1">
                <a:tableStyleId>{073A0DAA-6AF3-43AB-8588-CEC1D06C72B9}</a:tableStyleId>
              </a:tblPr>
              <a:tblGrid>
                <a:gridCol w="535579">
                  <a:extLst>
                    <a:ext uri="{9D8B030D-6E8A-4147-A177-3AD203B41FA5}">
                      <a16:colId xmlns:a16="http://schemas.microsoft.com/office/drawing/2014/main" val="2307706097"/>
                    </a:ext>
                  </a:extLst>
                </a:gridCol>
                <a:gridCol w="1423851">
                  <a:extLst>
                    <a:ext uri="{9D8B030D-6E8A-4147-A177-3AD203B41FA5}">
                      <a16:colId xmlns:a16="http://schemas.microsoft.com/office/drawing/2014/main" val="3877561946"/>
                    </a:ext>
                  </a:extLst>
                </a:gridCol>
                <a:gridCol w="979715">
                  <a:extLst>
                    <a:ext uri="{9D8B030D-6E8A-4147-A177-3AD203B41FA5}">
                      <a16:colId xmlns:a16="http://schemas.microsoft.com/office/drawing/2014/main" val="1322335862"/>
                    </a:ext>
                  </a:extLst>
                </a:gridCol>
                <a:gridCol w="2547257">
                  <a:extLst>
                    <a:ext uri="{9D8B030D-6E8A-4147-A177-3AD203B41FA5}">
                      <a16:colId xmlns:a16="http://schemas.microsoft.com/office/drawing/2014/main" val="968265841"/>
                    </a:ext>
                  </a:extLst>
                </a:gridCol>
                <a:gridCol w="1985554">
                  <a:extLst>
                    <a:ext uri="{9D8B030D-6E8A-4147-A177-3AD203B41FA5}">
                      <a16:colId xmlns:a16="http://schemas.microsoft.com/office/drawing/2014/main" val="3213769206"/>
                    </a:ext>
                  </a:extLst>
                </a:gridCol>
                <a:gridCol w="3670662">
                  <a:extLst>
                    <a:ext uri="{9D8B030D-6E8A-4147-A177-3AD203B41FA5}">
                      <a16:colId xmlns:a16="http://schemas.microsoft.com/office/drawing/2014/main" val="87652547"/>
                    </a:ext>
                  </a:extLst>
                </a:gridCol>
              </a:tblGrid>
              <a:tr h="666308">
                <a:tc>
                  <a:txBody>
                    <a:bodyPr/>
                    <a:lstStyle/>
                    <a:p>
                      <a:r>
                        <a:rPr lang="en-US" dirty="0" smtClean="0"/>
                        <a:t>SI</a:t>
                      </a:r>
                      <a:r>
                        <a:rPr lang="en-US" baseline="0" dirty="0" smtClean="0"/>
                        <a:t> NO </a:t>
                      </a:r>
                      <a:endParaRPr lang="en-IN" dirty="0"/>
                    </a:p>
                  </a:txBody>
                  <a:tcPr/>
                </a:tc>
                <a:tc>
                  <a:txBody>
                    <a:bodyPr/>
                    <a:lstStyle/>
                    <a:p>
                      <a:r>
                        <a:rPr lang="en-US" dirty="0" smtClean="0"/>
                        <a:t>JOURNAL</a:t>
                      </a:r>
                      <a:r>
                        <a:rPr lang="en-US" baseline="0" dirty="0" smtClean="0"/>
                        <a:t> NAME</a:t>
                      </a:r>
                      <a:endParaRPr lang="en-IN" dirty="0"/>
                    </a:p>
                  </a:txBody>
                  <a:tcPr/>
                </a:tc>
                <a:tc>
                  <a:txBody>
                    <a:bodyPr/>
                    <a:lstStyle/>
                    <a:p>
                      <a:r>
                        <a:rPr lang="en-US" dirty="0" smtClean="0"/>
                        <a:t>YEAR</a:t>
                      </a:r>
                      <a:endParaRPr lang="en-IN" dirty="0"/>
                    </a:p>
                  </a:txBody>
                  <a:tcPr/>
                </a:tc>
                <a:tc>
                  <a:txBody>
                    <a:bodyPr/>
                    <a:lstStyle/>
                    <a:p>
                      <a:r>
                        <a:rPr lang="en-US" dirty="0" smtClean="0"/>
                        <a:t>TOPIC</a:t>
                      </a:r>
                      <a:endParaRPr lang="en-IN" dirty="0"/>
                    </a:p>
                  </a:txBody>
                  <a:tcPr/>
                </a:tc>
                <a:tc>
                  <a:txBody>
                    <a:bodyPr/>
                    <a:lstStyle/>
                    <a:p>
                      <a:r>
                        <a:rPr lang="en-US" dirty="0" smtClean="0"/>
                        <a:t>AUTHORS</a:t>
                      </a:r>
                      <a:endParaRPr lang="en-IN" dirty="0"/>
                    </a:p>
                  </a:txBody>
                  <a:tcPr/>
                </a:tc>
                <a:tc>
                  <a:txBody>
                    <a:bodyPr/>
                    <a:lstStyle/>
                    <a:p>
                      <a:r>
                        <a:rPr lang="en-US" dirty="0" smtClean="0"/>
                        <a:t>INFERENCE</a:t>
                      </a:r>
                      <a:endParaRPr lang="en-IN" dirty="0"/>
                    </a:p>
                  </a:txBody>
                  <a:tcPr/>
                </a:tc>
                <a:extLst>
                  <a:ext uri="{0D108BD9-81ED-4DB2-BD59-A6C34878D82A}">
                    <a16:rowId xmlns:a16="http://schemas.microsoft.com/office/drawing/2014/main" val="2769779434"/>
                  </a:ext>
                </a:extLst>
              </a:tr>
              <a:tr h="2379671">
                <a:tc>
                  <a:txBody>
                    <a:bodyPr/>
                    <a:lstStyle/>
                    <a:p>
                      <a:r>
                        <a:rPr lang="en-US" dirty="0" smtClean="0"/>
                        <a:t>1</a:t>
                      </a:r>
                      <a:endParaRPr lang="en-IN" dirty="0"/>
                    </a:p>
                  </a:txBody>
                  <a:tcPr/>
                </a:tc>
                <a:tc>
                  <a:txBody>
                    <a:bodyPr/>
                    <a:lstStyle/>
                    <a:p>
                      <a:r>
                        <a:rPr lang="en-US" dirty="0" smtClean="0"/>
                        <a:t>Elsevier</a:t>
                      </a:r>
                      <a:endParaRPr lang="en-IN" dirty="0"/>
                    </a:p>
                  </a:txBody>
                  <a:tcPr/>
                </a:tc>
                <a:tc>
                  <a:txBody>
                    <a:bodyPr/>
                    <a:lstStyle/>
                    <a:p>
                      <a:r>
                        <a:rPr lang="en-US" dirty="0" smtClean="0"/>
                        <a:t>2019</a:t>
                      </a:r>
                      <a:endParaRPr lang="en-IN" dirty="0"/>
                    </a:p>
                  </a:txBody>
                  <a:tcPr/>
                </a:tc>
                <a:tc>
                  <a:txBody>
                    <a:bodyPr/>
                    <a:lstStyle/>
                    <a:p>
                      <a:r>
                        <a:rPr lang="en-US" dirty="0" smtClean="0"/>
                        <a:t>Experimental</a:t>
                      </a:r>
                      <a:r>
                        <a:rPr lang="en-US" baseline="0" dirty="0" smtClean="0"/>
                        <a:t> study on the effect of </a:t>
                      </a:r>
                      <a:r>
                        <a:rPr lang="en-US" baseline="0" dirty="0" err="1" smtClean="0"/>
                        <a:t>cetane</a:t>
                      </a:r>
                      <a:r>
                        <a:rPr lang="en-US" baseline="0" dirty="0" smtClean="0"/>
                        <a:t> improver with turpentine oil on CI engine characteristics</a:t>
                      </a:r>
                      <a:endParaRPr lang="en-IN" dirty="0"/>
                    </a:p>
                  </a:txBody>
                  <a:tcPr/>
                </a:tc>
                <a:tc>
                  <a:txBody>
                    <a:bodyPr/>
                    <a:lstStyle/>
                    <a:p>
                      <a:r>
                        <a:rPr lang="en-US" dirty="0" err="1" smtClean="0"/>
                        <a:t>A.K.Jeevanantham</a:t>
                      </a:r>
                      <a:r>
                        <a:rPr lang="en-US" dirty="0" smtClean="0"/>
                        <a:t>,</a:t>
                      </a:r>
                    </a:p>
                    <a:p>
                      <a:r>
                        <a:rPr lang="en-US" dirty="0" err="1" smtClean="0"/>
                        <a:t>D.Madhusudan</a:t>
                      </a:r>
                      <a:r>
                        <a:rPr lang="en-US" baseline="0" dirty="0" smtClean="0"/>
                        <a:t> </a:t>
                      </a:r>
                      <a:r>
                        <a:rPr lang="en-US" baseline="0" dirty="0" err="1" smtClean="0"/>
                        <a:t>reddy,B.Ashok</a:t>
                      </a:r>
                      <a:r>
                        <a:rPr lang="en-US" baseline="0" dirty="0" smtClean="0"/>
                        <a:t>,</a:t>
                      </a:r>
                    </a:p>
                    <a:p>
                      <a:r>
                        <a:rPr lang="en-US" baseline="0" dirty="0" err="1" smtClean="0"/>
                        <a:t>Aman</a:t>
                      </a:r>
                      <a:r>
                        <a:rPr lang="en-US" baseline="0" dirty="0" smtClean="0"/>
                        <a:t> </a:t>
                      </a:r>
                      <a:r>
                        <a:rPr lang="en-US" baseline="0" dirty="0" err="1" smtClean="0"/>
                        <a:t>kumar</a:t>
                      </a:r>
                      <a:endParaRPr lang="en-IN" dirty="0"/>
                    </a:p>
                  </a:txBody>
                  <a:tcPr/>
                </a:tc>
                <a:tc>
                  <a:txBody>
                    <a:bodyPr/>
                    <a:lstStyle/>
                    <a:p>
                      <a:pPr marL="285750" indent="-285750">
                        <a:buFont typeface="Arial" panose="020B0604020202020204" pitchFamily="34" charset="0"/>
                        <a:buChar char="•"/>
                      </a:pPr>
                      <a:r>
                        <a:rPr lang="en-US" dirty="0" smtClean="0"/>
                        <a:t>A novel </a:t>
                      </a:r>
                      <a:r>
                        <a:rPr lang="en-US" dirty="0" err="1" smtClean="0"/>
                        <a:t>cetane</a:t>
                      </a:r>
                      <a:r>
                        <a:rPr lang="en-US" dirty="0" smtClean="0"/>
                        <a:t> improver called SC5D is added with 20% blend of turpentine with diesel.</a:t>
                      </a:r>
                      <a:r>
                        <a:rPr lang="en-US" baseline="0" dirty="0" smtClean="0"/>
                        <a:t> For higher </a:t>
                      </a:r>
                      <a:r>
                        <a:rPr lang="en-US" baseline="0" dirty="0" err="1" smtClean="0"/>
                        <a:t>Nox</a:t>
                      </a:r>
                      <a:r>
                        <a:rPr lang="en-US" baseline="0" dirty="0" smtClean="0"/>
                        <a:t> emission condition,10% of EGR is applied.</a:t>
                      </a:r>
                    </a:p>
                    <a:p>
                      <a:pPr marL="285750" indent="-285750">
                        <a:buFont typeface="Arial" panose="020B0604020202020204" pitchFamily="34" charset="0"/>
                        <a:buChar char="•"/>
                      </a:pPr>
                      <a:r>
                        <a:rPr lang="en-US" baseline="0" dirty="0" smtClean="0"/>
                        <a:t>At this condition, unburned HC and smoke emissions are remarkably lower.</a:t>
                      </a:r>
                    </a:p>
                  </a:txBody>
                  <a:tcPr/>
                </a:tc>
                <a:extLst>
                  <a:ext uri="{0D108BD9-81ED-4DB2-BD59-A6C34878D82A}">
                    <a16:rowId xmlns:a16="http://schemas.microsoft.com/office/drawing/2014/main" val="3655481091"/>
                  </a:ext>
                </a:extLst>
              </a:tr>
              <a:tr h="2217144">
                <a:tc>
                  <a:txBody>
                    <a:bodyPr/>
                    <a:lstStyle/>
                    <a:p>
                      <a:r>
                        <a:rPr lang="en-IN" dirty="0" smtClean="0"/>
                        <a:t>2</a:t>
                      </a:r>
                      <a:endParaRPr lang="en-IN" dirty="0"/>
                    </a:p>
                  </a:txBody>
                  <a:tcPr/>
                </a:tc>
                <a:tc>
                  <a:txBody>
                    <a:bodyPr/>
                    <a:lstStyle/>
                    <a:p>
                      <a:pPr>
                        <a:buNone/>
                      </a:pPr>
                      <a:r>
                        <a:rPr lang="en-IN" altLang="en-US" dirty="0" err="1" smtClean="0"/>
                        <a:t>Researchgate</a:t>
                      </a:r>
                      <a:endParaRPr lang="en-IN" altLang="en-US" dirty="0"/>
                    </a:p>
                  </a:txBody>
                  <a:tcPr/>
                </a:tc>
                <a:tc>
                  <a:txBody>
                    <a:bodyPr/>
                    <a:lstStyle/>
                    <a:p>
                      <a:pPr>
                        <a:buNone/>
                      </a:pPr>
                      <a:r>
                        <a:rPr lang="en-IN" altLang="en-US"/>
                        <a:t>2017</a:t>
                      </a:r>
                    </a:p>
                  </a:txBody>
                  <a:tcPr/>
                </a:tc>
                <a:tc>
                  <a:txBody>
                    <a:bodyPr/>
                    <a:lstStyle/>
                    <a:p>
                      <a:pPr>
                        <a:buNone/>
                      </a:pPr>
                      <a:r>
                        <a:rPr lang="en-US" dirty="0" smtClean="0"/>
                        <a:t>A </a:t>
                      </a:r>
                      <a:r>
                        <a:rPr lang="en-IN" altLang="en-US" dirty="0" smtClean="0"/>
                        <a:t>review on novel bio-fuel from turpentine oil</a:t>
                      </a:r>
                      <a:endParaRPr lang="en-IN" altLang="en-US" dirty="0"/>
                    </a:p>
                  </a:txBody>
                  <a:tcPr/>
                </a:tc>
                <a:tc>
                  <a:txBody>
                    <a:bodyPr/>
                    <a:lstStyle/>
                    <a:p>
                      <a:pPr>
                        <a:buNone/>
                      </a:pPr>
                      <a:r>
                        <a:rPr lang="en-US" dirty="0" smtClean="0"/>
                        <a:t>Mehmet </a:t>
                      </a:r>
                      <a:r>
                        <a:rPr lang="en-US" dirty="0" err="1" smtClean="0"/>
                        <a:t>Hakki</a:t>
                      </a:r>
                      <a:r>
                        <a:rPr lang="en-US" dirty="0" smtClean="0"/>
                        <a:t> Alma, </a:t>
                      </a:r>
                      <a:r>
                        <a:rPr lang="en-US" dirty="0" err="1" smtClean="0"/>
                        <a:t>Tufan</a:t>
                      </a:r>
                      <a:r>
                        <a:rPr lang="en-US" dirty="0" smtClean="0"/>
                        <a:t> </a:t>
                      </a:r>
                      <a:r>
                        <a:rPr lang="en-US" dirty="0" err="1" smtClean="0"/>
                        <a:t>Salan</a:t>
                      </a:r>
                      <a:r>
                        <a:rPr lang="en-US" dirty="0" smtClean="0"/>
                        <a:t> </a:t>
                      </a:r>
                      <a:endParaRPr lang="en-IN" altLang="en-US" dirty="0"/>
                    </a:p>
                  </a:txBody>
                  <a:tcPr/>
                </a:tc>
                <a:tc>
                  <a:txBody>
                    <a:bodyPr/>
                    <a:lstStyle/>
                    <a:p>
                      <a:pPr>
                        <a:buNone/>
                      </a:pPr>
                      <a:r>
                        <a:rPr lang="en-IN" altLang="en-US" dirty="0"/>
                        <a:t>At 40</a:t>
                      </a:r>
                      <a:r>
                        <a:rPr lang="en-IN" altLang="en-US" dirty="0" smtClean="0"/>
                        <a:t>% blend of turpentine oil with diesel mixture</a:t>
                      </a:r>
                      <a:r>
                        <a:rPr lang="en-IN" altLang="en-US" baseline="0" dirty="0" smtClean="0"/>
                        <a:t> shows </a:t>
                      </a:r>
                      <a:r>
                        <a:rPr lang="en-IN" altLang="en-US" dirty="0" smtClean="0"/>
                        <a:t>2.5</a:t>
                      </a:r>
                      <a:r>
                        <a:rPr lang="en-IN" altLang="en-US" dirty="0"/>
                        <a:t>% increase in BTE than the diesel</a:t>
                      </a:r>
                      <a:r>
                        <a:rPr lang="en-IN" altLang="en-US" dirty="0" smtClean="0"/>
                        <a:t>. nearly </a:t>
                      </a:r>
                      <a:r>
                        <a:rPr lang="en-IN" altLang="en-US" dirty="0"/>
                        <a:t>50% smoke was reduced but a little shoot and co w</a:t>
                      </a:r>
                      <a:r>
                        <a:rPr lang="en-IN" altLang="en-US" dirty="0" smtClean="0"/>
                        <a:t>as found.</a:t>
                      </a:r>
                      <a:endParaRPr lang="en-IN" altLang="en-US" dirty="0"/>
                    </a:p>
                  </a:txBody>
                  <a:tcPr/>
                </a:tc>
                <a:extLst>
                  <a:ext uri="{0D108BD9-81ED-4DB2-BD59-A6C34878D82A}">
                    <a16:rowId xmlns:a16="http://schemas.microsoft.com/office/drawing/2014/main" val="1456837887"/>
                  </a:ext>
                </a:extLst>
              </a:tr>
            </a:tbl>
          </a:graphicData>
        </a:graphic>
      </p:graphicFrame>
      <p:sp>
        <p:nvSpPr>
          <p:cNvPr id="3" name="Title 1"/>
          <p:cNvSpPr txBox="1">
            <a:spLocks/>
          </p:cNvSpPr>
          <p:nvPr/>
        </p:nvSpPr>
        <p:spPr>
          <a:xfrm>
            <a:off x="849085" y="195944"/>
            <a:ext cx="10515600" cy="809897"/>
          </a:xfrm>
          <a:prstGeom prst="rect">
            <a:avLst/>
          </a:prstGeom>
          <a:solidFill>
            <a:schemeClr val="accent1"/>
          </a:solidFill>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LITERATURE SURVEY</a:t>
            </a:r>
            <a:endParaRPr lang="en-IN" b="1" dirty="0"/>
          </a:p>
        </p:txBody>
      </p:sp>
    </p:spTree>
    <p:extLst>
      <p:ext uri="{BB962C8B-B14F-4D97-AF65-F5344CB8AC3E}">
        <p14:creationId xmlns:p14="http://schemas.microsoft.com/office/powerpoint/2010/main" val="313628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92312736"/>
              </p:ext>
            </p:extLst>
          </p:nvPr>
        </p:nvGraphicFramePr>
        <p:xfrm>
          <a:off x="130628" y="378824"/>
          <a:ext cx="11861075" cy="6270695"/>
        </p:xfrm>
        <a:graphic>
          <a:graphicData uri="http://schemas.openxmlformats.org/drawingml/2006/table">
            <a:tbl>
              <a:tblPr firstRow="1" bandRow="1">
                <a:tableStyleId>{073A0DAA-6AF3-43AB-8588-CEC1D06C72B9}</a:tableStyleId>
              </a:tblPr>
              <a:tblGrid>
                <a:gridCol w="603024">
                  <a:extLst>
                    <a:ext uri="{9D8B030D-6E8A-4147-A177-3AD203B41FA5}">
                      <a16:colId xmlns:a16="http://schemas.microsoft.com/office/drawing/2014/main" val="4199511599"/>
                    </a:ext>
                  </a:extLst>
                </a:gridCol>
                <a:gridCol w="1398247">
                  <a:extLst>
                    <a:ext uri="{9D8B030D-6E8A-4147-A177-3AD203B41FA5}">
                      <a16:colId xmlns:a16="http://schemas.microsoft.com/office/drawing/2014/main" val="319889677"/>
                    </a:ext>
                  </a:extLst>
                </a:gridCol>
                <a:gridCol w="1182023">
                  <a:extLst>
                    <a:ext uri="{9D8B030D-6E8A-4147-A177-3AD203B41FA5}">
                      <a16:colId xmlns:a16="http://schemas.microsoft.com/office/drawing/2014/main" val="1729537062"/>
                    </a:ext>
                  </a:extLst>
                </a:gridCol>
                <a:gridCol w="2969474">
                  <a:extLst>
                    <a:ext uri="{9D8B030D-6E8A-4147-A177-3AD203B41FA5}">
                      <a16:colId xmlns:a16="http://schemas.microsoft.com/office/drawing/2014/main" val="1066339624"/>
                    </a:ext>
                  </a:extLst>
                </a:gridCol>
                <a:gridCol w="2135813">
                  <a:extLst>
                    <a:ext uri="{9D8B030D-6E8A-4147-A177-3AD203B41FA5}">
                      <a16:colId xmlns:a16="http://schemas.microsoft.com/office/drawing/2014/main" val="1506729946"/>
                    </a:ext>
                  </a:extLst>
                </a:gridCol>
                <a:gridCol w="3572494">
                  <a:extLst>
                    <a:ext uri="{9D8B030D-6E8A-4147-A177-3AD203B41FA5}">
                      <a16:colId xmlns:a16="http://schemas.microsoft.com/office/drawing/2014/main" val="2622929449"/>
                    </a:ext>
                  </a:extLst>
                </a:gridCol>
              </a:tblGrid>
              <a:tr h="640079">
                <a:tc>
                  <a:txBody>
                    <a:bodyPr/>
                    <a:lstStyle/>
                    <a:p>
                      <a:r>
                        <a:rPr lang="en-US" dirty="0" smtClean="0"/>
                        <a:t>SI NO</a:t>
                      </a:r>
                      <a:endParaRPr lang="en-IN" dirty="0"/>
                    </a:p>
                  </a:txBody>
                  <a:tcPr/>
                </a:tc>
                <a:tc>
                  <a:txBody>
                    <a:bodyPr/>
                    <a:lstStyle/>
                    <a:p>
                      <a:r>
                        <a:rPr lang="en-US" dirty="0" smtClean="0"/>
                        <a:t>JOURNAL NAME</a:t>
                      </a:r>
                      <a:endParaRPr lang="en-IN" dirty="0"/>
                    </a:p>
                  </a:txBody>
                  <a:tcPr/>
                </a:tc>
                <a:tc>
                  <a:txBody>
                    <a:bodyPr/>
                    <a:lstStyle/>
                    <a:p>
                      <a:r>
                        <a:rPr lang="en-US" dirty="0" smtClean="0"/>
                        <a:t>YEAR</a:t>
                      </a:r>
                      <a:endParaRPr lang="en-IN" dirty="0"/>
                    </a:p>
                  </a:txBody>
                  <a:tcPr/>
                </a:tc>
                <a:tc>
                  <a:txBody>
                    <a:bodyPr/>
                    <a:lstStyle/>
                    <a:p>
                      <a:r>
                        <a:rPr lang="en-US" dirty="0" smtClean="0"/>
                        <a:t>TOPIC</a:t>
                      </a:r>
                      <a:endParaRPr lang="en-IN" dirty="0"/>
                    </a:p>
                  </a:txBody>
                  <a:tcPr/>
                </a:tc>
                <a:tc>
                  <a:txBody>
                    <a:bodyPr/>
                    <a:lstStyle/>
                    <a:p>
                      <a:r>
                        <a:rPr lang="en-US" dirty="0" smtClean="0"/>
                        <a:t>AUTHORS</a:t>
                      </a:r>
                      <a:endParaRPr lang="en-IN" dirty="0"/>
                    </a:p>
                  </a:txBody>
                  <a:tcPr/>
                </a:tc>
                <a:tc>
                  <a:txBody>
                    <a:bodyPr/>
                    <a:lstStyle/>
                    <a:p>
                      <a:r>
                        <a:rPr lang="en-US" dirty="0" smtClean="0"/>
                        <a:t>INFERENCE</a:t>
                      </a:r>
                      <a:endParaRPr lang="en-IN" dirty="0"/>
                    </a:p>
                  </a:txBody>
                  <a:tcPr/>
                </a:tc>
                <a:extLst>
                  <a:ext uri="{0D108BD9-81ED-4DB2-BD59-A6C34878D82A}">
                    <a16:rowId xmlns:a16="http://schemas.microsoft.com/office/drawing/2014/main" val="2667449065"/>
                  </a:ext>
                </a:extLst>
              </a:tr>
              <a:tr h="2935204">
                <a:tc>
                  <a:txBody>
                    <a:bodyPr/>
                    <a:lstStyle/>
                    <a:p>
                      <a:r>
                        <a:rPr lang="en-US" dirty="0" smtClean="0"/>
                        <a:t>3</a:t>
                      </a:r>
                      <a:endParaRPr lang="en-IN" dirty="0"/>
                    </a:p>
                  </a:txBody>
                  <a:tcPr/>
                </a:tc>
                <a:tc>
                  <a:txBody>
                    <a:bodyPr/>
                    <a:lstStyle/>
                    <a:p>
                      <a:r>
                        <a:rPr lang="en-US" dirty="0" smtClean="0"/>
                        <a:t>Elsevier</a:t>
                      </a:r>
                      <a:endParaRPr lang="en-IN" dirty="0"/>
                    </a:p>
                  </a:txBody>
                  <a:tcPr/>
                </a:tc>
                <a:tc>
                  <a:txBody>
                    <a:bodyPr/>
                    <a:lstStyle/>
                    <a:p>
                      <a:r>
                        <a:rPr lang="en-US" dirty="0" smtClean="0"/>
                        <a:t>2018</a:t>
                      </a:r>
                      <a:endParaRPr lang="en-IN" dirty="0"/>
                    </a:p>
                  </a:txBody>
                  <a:tcPr/>
                </a:tc>
                <a:tc>
                  <a:txBody>
                    <a:bodyPr/>
                    <a:lstStyle/>
                    <a:p>
                      <a:pPr>
                        <a:buNone/>
                      </a:pPr>
                      <a:r>
                        <a:rPr lang="en-US" dirty="0" smtClean="0">
                          <a:solidFill>
                            <a:schemeClr val="tx1"/>
                          </a:solidFill>
                        </a:rPr>
                        <a:t>Influences of dual bio-fuel (Jatropha biodiesel and turpentine oil) on</a:t>
                      </a:r>
                    </a:p>
                    <a:p>
                      <a:pPr>
                        <a:buNone/>
                      </a:pPr>
                      <a:r>
                        <a:rPr lang="en-US" dirty="0" smtClean="0">
                          <a:solidFill>
                            <a:schemeClr val="tx1"/>
                          </a:solidFill>
                        </a:rPr>
                        <a:t>single cylinder variable compression ratio diesel engine</a:t>
                      </a:r>
                      <a:endParaRPr lang="en-US" dirty="0">
                        <a:solidFill>
                          <a:schemeClr val="tx1"/>
                        </a:solidFill>
                      </a:endParaRPr>
                    </a:p>
                  </a:txBody>
                  <a:tcPr/>
                </a:tc>
                <a:tc>
                  <a:txBody>
                    <a:bodyPr/>
                    <a:lstStyle/>
                    <a:p>
                      <a:pPr>
                        <a:buNone/>
                      </a:pPr>
                      <a:r>
                        <a:rPr lang="en-IN" altLang="en-US" dirty="0" smtClean="0">
                          <a:solidFill>
                            <a:schemeClr val="tx1"/>
                          </a:solidFill>
                        </a:rPr>
                        <a:t>Pankaj Dubey,</a:t>
                      </a:r>
                    </a:p>
                    <a:p>
                      <a:pPr>
                        <a:buNone/>
                      </a:pPr>
                      <a:r>
                        <a:rPr lang="en-IN" altLang="en-US" dirty="0" smtClean="0">
                          <a:solidFill>
                            <a:schemeClr val="tx1"/>
                          </a:solidFill>
                        </a:rPr>
                        <a:t> Rajesh Gupta</a:t>
                      </a:r>
                    </a:p>
                    <a:p>
                      <a:endParaRPr lang="en-IN" dirty="0"/>
                    </a:p>
                  </a:txBody>
                  <a:tcPr/>
                </a:tc>
                <a:tc>
                  <a:txBody>
                    <a:bodyPr/>
                    <a:lstStyle/>
                    <a:p>
                      <a:pPr marL="285750" indent="-285750">
                        <a:buFont typeface="Arial" panose="020B0604020202020204" pitchFamily="34" charset="0"/>
                        <a:buChar char="•"/>
                      </a:pPr>
                      <a:r>
                        <a:rPr lang="en-US" dirty="0" smtClean="0"/>
                        <a:t>Experiments</a:t>
                      </a:r>
                      <a:r>
                        <a:rPr lang="en-US" baseline="0" dirty="0" smtClean="0"/>
                        <a:t> have been accompanied at CR of 15.5:1,17:1,18.5:1 and 20:1.</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Biofuel blend (JBT50) resulted at full load and CR 20:1,there was 2.17% increase inBTEand13.04%,17.5%,4.21% and 30.8% decrease in CO,HC, NOx and smoke and 11.04% increase in CO respectively.</a:t>
                      </a:r>
                      <a:endParaRPr lang="en-IN" dirty="0" smtClean="0"/>
                    </a:p>
                    <a:p>
                      <a:pPr marL="285750" indent="-285750">
                        <a:buFont typeface="Arial" panose="020B0604020202020204" pitchFamily="34" charset="0"/>
                        <a:buChar char="•"/>
                      </a:pPr>
                      <a:endParaRPr lang="en-US" baseline="0" dirty="0" smtClean="0"/>
                    </a:p>
                  </a:txBody>
                  <a:tcPr/>
                </a:tc>
                <a:extLst>
                  <a:ext uri="{0D108BD9-81ED-4DB2-BD59-A6C34878D82A}">
                    <a16:rowId xmlns:a16="http://schemas.microsoft.com/office/drawing/2014/main" val="3641960692"/>
                  </a:ext>
                </a:extLst>
              </a:tr>
              <a:tr h="2521655">
                <a:tc>
                  <a:txBody>
                    <a:bodyPr/>
                    <a:lstStyle/>
                    <a:p>
                      <a:r>
                        <a:rPr lang="en-US" dirty="0" smtClean="0"/>
                        <a:t>2</a:t>
                      </a:r>
                      <a:r>
                        <a:rPr lang="en-IN" dirty="0" smtClean="0"/>
                        <a:t>4</a:t>
                      </a:r>
                      <a:endParaRPr lang="en-IN" dirty="0"/>
                    </a:p>
                  </a:txBody>
                  <a:tcPr/>
                </a:tc>
                <a:tc>
                  <a:txBody>
                    <a:bodyPr/>
                    <a:lstStyle/>
                    <a:p>
                      <a:r>
                        <a:rPr lang="en-US" dirty="0" smtClean="0"/>
                        <a:t>Elsevier</a:t>
                      </a:r>
                      <a:endParaRPr lang="en-IN" dirty="0"/>
                    </a:p>
                  </a:txBody>
                  <a:tcPr/>
                </a:tc>
                <a:tc>
                  <a:txBody>
                    <a:bodyPr/>
                    <a:lstStyle/>
                    <a:p>
                      <a:r>
                        <a:rPr lang="en-US" dirty="0" smtClean="0"/>
                        <a:t>2010</a:t>
                      </a:r>
                      <a:endParaRPr lang="en-IN" dirty="0"/>
                    </a:p>
                  </a:txBody>
                  <a:tcPr/>
                </a:tc>
                <a:tc>
                  <a:txBody>
                    <a:bodyPr/>
                    <a:lstStyle/>
                    <a:p>
                      <a:pPr>
                        <a:buNone/>
                      </a:pPr>
                      <a:r>
                        <a:rPr lang="en-US" dirty="0" smtClean="0"/>
                        <a:t>Performance and exhaust emission of turpentine oil powered</a:t>
                      </a:r>
                    </a:p>
                    <a:p>
                      <a:pPr>
                        <a:buNone/>
                      </a:pPr>
                      <a:r>
                        <a:rPr lang="en-US" dirty="0" smtClean="0"/>
                        <a:t>direct injection diesel engine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a:t>
                      </a:r>
                      <a:r>
                        <a:rPr lang="en-US" dirty="0" err="1" smtClean="0"/>
                        <a:t>Prem</a:t>
                      </a:r>
                      <a:r>
                        <a:rPr lang="en-US" dirty="0" smtClean="0"/>
                        <a:t> </a:t>
                      </a:r>
                      <a:r>
                        <a:rPr lang="en-US" dirty="0" err="1" smtClean="0"/>
                        <a:t>Anand</a:t>
                      </a:r>
                      <a:r>
                        <a:rPr lang="en-US" dirty="0" smtClean="0"/>
                        <a:t>, C.G. </a:t>
                      </a:r>
                      <a:r>
                        <a:rPr lang="en-US" dirty="0" err="1" smtClean="0"/>
                        <a:t>Saravanan</a:t>
                      </a:r>
                      <a:r>
                        <a:rPr lang="en-US" dirty="0" smtClean="0"/>
                        <a:t>, C. Ananda Srinivasan</a:t>
                      </a:r>
                    </a:p>
                    <a:p>
                      <a:endParaRPr lang="en-IN" dirty="0"/>
                    </a:p>
                  </a:txBody>
                  <a:tcPr/>
                </a:tc>
                <a:tc>
                  <a:txBody>
                    <a:bodyPr/>
                    <a:lstStyle/>
                    <a:p>
                      <a:pPr marL="285750" indent="-285750">
                        <a:buFont typeface="Arial" panose="020B0604020202020204" pitchFamily="34" charset="0"/>
                        <a:buChar char="•"/>
                      </a:pPr>
                      <a:r>
                        <a:rPr lang="en-US" dirty="0" smtClean="0"/>
                        <a:t>30% of turpentine</a:t>
                      </a:r>
                      <a:r>
                        <a:rPr lang="en-US" baseline="0" dirty="0" smtClean="0"/>
                        <a:t> oil blend with diesel produce high brake power and net heat release rate with a net reduction in </a:t>
                      </a:r>
                      <a:r>
                        <a:rPr lang="en-US" baseline="0" dirty="0" err="1" smtClean="0"/>
                        <a:t>CO,HC,Nox,smoke</a:t>
                      </a:r>
                      <a:r>
                        <a:rPr lang="en-US" baseline="0" dirty="0" smtClean="0"/>
                        <a:t> and particulate matter.</a:t>
                      </a:r>
                    </a:p>
                    <a:p>
                      <a:pPr marL="285750" indent="-285750">
                        <a:buFont typeface="Arial" panose="020B0604020202020204" pitchFamily="34" charset="0"/>
                        <a:buChar char="•"/>
                      </a:pPr>
                      <a:r>
                        <a:rPr lang="en-US" baseline="0" dirty="0" smtClean="0"/>
                        <a:t>40% and 50% blends produce lower brake power.</a:t>
                      </a:r>
                      <a:endParaRPr lang="en-IN" dirty="0"/>
                    </a:p>
                  </a:txBody>
                  <a:tcPr/>
                </a:tc>
                <a:extLst>
                  <a:ext uri="{0D108BD9-81ED-4DB2-BD59-A6C34878D82A}">
                    <a16:rowId xmlns:a16="http://schemas.microsoft.com/office/drawing/2014/main" val="3661855091"/>
                  </a:ext>
                </a:extLst>
              </a:tr>
            </a:tbl>
          </a:graphicData>
        </a:graphic>
      </p:graphicFrame>
    </p:spTree>
    <p:extLst>
      <p:ext uri="{BB962C8B-B14F-4D97-AF65-F5344CB8AC3E}">
        <p14:creationId xmlns:p14="http://schemas.microsoft.com/office/powerpoint/2010/main" val="240564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a:t>RESEARCH GAP</a:t>
            </a:r>
            <a:endParaRPr lang="en-IN" dirty="0"/>
          </a:p>
        </p:txBody>
      </p:sp>
      <p:sp>
        <p:nvSpPr>
          <p:cNvPr id="3" name="Content Placeholder 2"/>
          <p:cNvSpPr>
            <a:spLocks noGrp="1"/>
          </p:cNvSpPr>
          <p:nvPr>
            <p:ph idx="1"/>
          </p:nvPr>
        </p:nvSpPr>
        <p:spPr/>
        <p:txBody>
          <a:bodyPr>
            <a:normAutofit lnSpcReduction="10000"/>
          </a:bodyPr>
          <a:lstStyle/>
          <a:p>
            <a:r>
              <a:rPr lang="en-US" dirty="0"/>
              <a:t>A </a:t>
            </a:r>
            <a:r>
              <a:rPr lang="en-IN" altLang="en-US" dirty="0"/>
              <a:t>review on novel bio-fuel from turpentine </a:t>
            </a:r>
            <a:r>
              <a:rPr lang="en-IN" altLang="en-US" dirty="0" smtClean="0"/>
              <a:t>oil by </a:t>
            </a:r>
            <a:r>
              <a:rPr lang="en-US" dirty="0"/>
              <a:t>Mehmet </a:t>
            </a:r>
            <a:r>
              <a:rPr lang="en-US" dirty="0" err="1"/>
              <a:t>Hakki</a:t>
            </a:r>
            <a:r>
              <a:rPr lang="en-US" dirty="0"/>
              <a:t> Alma, </a:t>
            </a:r>
            <a:r>
              <a:rPr lang="en-US" dirty="0" err="1"/>
              <a:t>Tufan</a:t>
            </a:r>
            <a:r>
              <a:rPr lang="en-US" dirty="0"/>
              <a:t> </a:t>
            </a:r>
            <a:r>
              <a:rPr lang="en-US" dirty="0" err="1" smtClean="0"/>
              <a:t>Salan</a:t>
            </a:r>
            <a:r>
              <a:rPr lang="en-US" dirty="0" smtClean="0"/>
              <a:t> (2017) - has discussed about the use of  40% of turpentine oil blend with diesel in diesel engine.</a:t>
            </a:r>
            <a:endParaRPr lang="en-US" dirty="0"/>
          </a:p>
          <a:p>
            <a:r>
              <a:rPr lang="en-US" dirty="0"/>
              <a:t>Influences of dual bio-fuel (Jatropha biodiesel and turpentine oil) </a:t>
            </a:r>
            <a:r>
              <a:rPr lang="en-US" dirty="0" smtClean="0"/>
              <a:t>on   single </a:t>
            </a:r>
            <a:r>
              <a:rPr lang="en-US" dirty="0"/>
              <a:t>cylinder variable compression ratio diesel </a:t>
            </a:r>
            <a:r>
              <a:rPr lang="en-US" dirty="0" smtClean="0"/>
              <a:t>engine by </a:t>
            </a:r>
            <a:r>
              <a:rPr lang="en-IN" altLang="en-US" dirty="0"/>
              <a:t>Pankaj Dubey</a:t>
            </a:r>
            <a:r>
              <a:rPr lang="en-IN" altLang="en-US" dirty="0" smtClean="0"/>
              <a:t>, </a:t>
            </a:r>
            <a:r>
              <a:rPr lang="en-IN" altLang="en-US" dirty="0"/>
              <a:t>Rajesh </a:t>
            </a:r>
            <a:r>
              <a:rPr lang="en-IN" altLang="en-US" dirty="0" smtClean="0"/>
              <a:t>Gupta (2018) – has discussed about the use of </a:t>
            </a:r>
            <a:r>
              <a:rPr lang="en-IN" altLang="en-US" dirty="0" err="1" smtClean="0"/>
              <a:t>jatropha</a:t>
            </a:r>
            <a:r>
              <a:rPr lang="en-IN" altLang="en-US" dirty="0" smtClean="0"/>
              <a:t> and turpentine oil blend in single cylinder diesel engine.</a:t>
            </a:r>
            <a:endParaRPr lang="en-IN" altLang="en-US" dirty="0"/>
          </a:p>
          <a:p>
            <a:r>
              <a:rPr lang="en-US" altLang="en-US" dirty="0" smtClean="0"/>
              <a:t>But so far no one has explored the arena of using hydrogen induction  with turpentine blend with diesel biodiesel and analyzing the performance, combustion and emission characteristics of single cylinder ci engine.</a:t>
            </a:r>
            <a:endParaRPr lang="en-IN" altLang="en-US" dirty="0"/>
          </a:p>
          <a:p>
            <a:endParaRPr lang="en-IN" dirty="0"/>
          </a:p>
        </p:txBody>
      </p:sp>
    </p:spTree>
    <p:extLst>
      <p:ext uri="{BB962C8B-B14F-4D97-AF65-F5344CB8AC3E}">
        <p14:creationId xmlns:p14="http://schemas.microsoft.com/office/powerpoint/2010/main" val="3844476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AIM &amp; OBJECTIVE</a:t>
            </a:r>
            <a:endParaRPr lang="en-IN" dirty="0"/>
          </a:p>
        </p:txBody>
      </p:sp>
      <p:sp>
        <p:nvSpPr>
          <p:cNvPr id="3" name="Content Placeholder 2"/>
          <p:cNvSpPr>
            <a:spLocks noGrp="1"/>
          </p:cNvSpPr>
          <p:nvPr>
            <p:ph idx="1"/>
          </p:nvPr>
        </p:nvSpPr>
        <p:spPr>
          <a:xfrm>
            <a:off x="838200" y="2312125"/>
            <a:ext cx="10515600" cy="3864837"/>
          </a:xfrm>
        </p:spPr>
        <p:txBody>
          <a:bodyPr>
            <a:normAutofit/>
          </a:bodyPr>
          <a:lstStyle/>
          <a:p>
            <a:r>
              <a:rPr lang="en-US" sz="3600" dirty="0"/>
              <a:t>To experimentally test the performance , combustion , emissions characteristics of single cylinder diesel engine using biodiesel.</a:t>
            </a:r>
          </a:p>
          <a:p>
            <a:r>
              <a:rPr lang="en-US" sz="3600" dirty="0"/>
              <a:t>Objective is to compare the characteristics of biodiesel blends(diesel-turpentine) and the same with hydrogen induction.</a:t>
            </a:r>
          </a:p>
        </p:txBody>
      </p:sp>
    </p:spTree>
    <p:extLst>
      <p:ext uri="{BB962C8B-B14F-4D97-AF65-F5344CB8AC3E}">
        <p14:creationId xmlns:p14="http://schemas.microsoft.com/office/powerpoint/2010/main" val="3895374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583"/>
            <a:ext cx="10515600" cy="1010168"/>
          </a:xfrm>
          <a:solidFill>
            <a:schemeClr val="accent1"/>
          </a:solidFill>
        </p:spPr>
        <p:txBody>
          <a:bodyPr/>
          <a:lstStyle/>
          <a:p>
            <a:pPr algn="ctr"/>
            <a:r>
              <a:rPr lang="en-IN" altLang="en-US" b="1" dirty="0" smtClean="0"/>
              <a:t> METHODLOGY</a:t>
            </a:r>
            <a:endParaRPr lang="en-IN" b="1" dirty="0"/>
          </a:p>
        </p:txBody>
      </p:sp>
      <p:sp>
        <p:nvSpPr>
          <p:cNvPr id="3" name="Content Placeholder 2"/>
          <p:cNvSpPr>
            <a:spLocks noGrp="1"/>
          </p:cNvSpPr>
          <p:nvPr>
            <p:ph idx="1"/>
          </p:nvPr>
        </p:nvSpPr>
        <p:spPr/>
        <p:txBody>
          <a:bodyPr/>
          <a:lstStyle/>
          <a:p>
            <a:endParaRPr lang="en-IN" dirty="0"/>
          </a:p>
        </p:txBody>
      </p:sp>
      <p:sp>
        <p:nvSpPr>
          <p:cNvPr id="4" name="Rectangle 7"/>
          <p:cNvSpPr/>
          <p:nvPr/>
        </p:nvSpPr>
        <p:spPr>
          <a:xfrm>
            <a:off x="3299529" y="3332321"/>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Preparation of biodiesel blend</a:t>
            </a:r>
          </a:p>
        </p:txBody>
      </p:sp>
      <p:sp>
        <p:nvSpPr>
          <p:cNvPr id="5" name="Rectangle 8"/>
          <p:cNvSpPr/>
          <p:nvPr/>
        </p:nvSpPr>
        <p:spPr>
          <a:xfrm>
            <a:off x="3299529" y="4249026"/>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sym typeface="+mn-ea"/>
              </a:rPr>
              <a:t>Measuring the properties of the sample biodiesel blend</a:t>
            </a:r>
            <a:endParaRPr lang="en-IN" altLang="en-US" dirty="0">
              <a:solidFill>
                <a:schemeClr val="tx1"/>
              </a:solidFill>
              <a:latin typeface="Times New Roman" panose="02020603050405020304" pitchFamily="18" charset="0"/>
              <a:cs typeface="Times New Roman" panose="02020603050405020304" pitchFamily="18" charset="0"/>
            </a:endParaRPr>
          </a:p>
        </p:txBody>
      </p:sp>
      <p:sp>
        <p:nvSpPr>
          <p:cNvPr id="6" name="Rectangle 9"/>
          <p:cNvSpPr/>
          <p:nvPr/>
        </p:nvSpPr>
        <p:spPr>
          <a:xfrm>
            <a:off x="3299529" y="5227791"/>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altLang="en-US" dirty="0">
                <a:solidFill>
                  <a:schemeClr val="tx1"/>
                </a:solidFill>
                <a:latin typeface="Times New Roman" panose="02020603050405020304" pitchFamily="18" charset="0"/>
                <a:cs typeface="Times New Roman" panose="02020603050405020304" pitchFamily="18" charset="0"/>
                <a:sym typeface="+mn-ea"/>
              </a:rPr>
              <a:t>Testing of the sample biodiesel in CI engine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Rectangle 10"/>
          <p:cNvSpPr/>
          <p:nvPr/>
        </p:nvSpPr>
        <p:spPr>
          <a:xfrm>
            <a:off x="3299529" y="6176963"/>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sym typeface="+mn-ea"/>
              </a:rPr>
              <a:t>Comparison of characteristics(biodiesel blends vs diesel)</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5740888" y="3846942"/>
            <a:ext cx="0" cy="402083"/>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5740888" y="4728421"/>
            <a:ext cx="0" cy="469777"/>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5742368" y="5707186"/>
            <a:ext cx="0" cy="469777"/>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sp>
        <p:nvSpPr>
          <p:cNvPr id="11" name="Text Box 4"/>
          <p:cNvSpPr txBox="1"/>
          <p:nvPr/>
        </p:nvSpPr>
        <p:spPr>
          <a:xfrm>
            <a:off x="8182247" y="4865098"/>
            <a:ext cx="309880" cy="368300"/>
          </a:xfrm>
          <a:prstGeom prst="rect">
            <a:avLst/>
          </a:prstGeom>
          <a:noFill/>
        </p:spPr>
        <p:txBody>
          <a:bodyPr wrap="none" rtlCol="0">
            <a:spAutoFit/>
          </a:bodyPr>
          <a:lstStyle/>
          <a:p>
            <a:endParaRPr lang="en-US"/>
          </a:p>
        </p:txBody>
      </p:sp>
      <p:sp>
        <p:nvSpPr>
          <p:cNvPr id="12" name="Rectangle 7"/>
          <p:cNvSpPr/>
          <p:nvPr/>
        </p:nvSpPr>
        <p:spPr>
          <a:xfrm>
            <a:off x="3299529" y="2442630"/>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solidFill>
                  <a:schemeClr val="tx1"/>
                </a:solidFill>
                <a:latin typeface="Times New Roman" panose="02020603050405020304" pitchFamily="18" charset="0"/>
                <a:cs typeface="Times New Roman" panose="02020603050405020304" pitchFamily="18" charset="0"/>
              </a:rPr>
              <a:t>Problem identification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3" name="Rectangle 7"/>
          <p:cNvSpPr/>
          <p:nvPr/>
        </p:nvSpPr>
        <p:spPr>
          <a:xfrm>
            <a:off x="3307218" y="1668561"/>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Literature survey</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14" name="Straight Arrow Connector 13"/>
          <p:cNvCxnSpPr/>
          <p:nvPr/>
        </p:nvCxnSpPr>
        <p:spPr>
          <a:xfrm>
            <a:off x="5740888" y="2922025"/>
            <a:ext cx="0" cy="402083"/>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5730698" y="2042729"/>
            <a:ext cx="0" cy="402083"/>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0979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811"/>
            <a:ext cx="10515600" cy="1189355"/>
          </a:xfrm>
          <a:solidFill>
            <a:schemeClr val="accent1"/>
          </a:solidFill>
        </p:spPr>
        <p:txBody>
          <a:bodyPr/>
          <a:lstStyle/>
          <a:p>
            <a:pPr algn="ctr"/>
            <a:r>
              <a:rPr lang="en-IN" altLang="en-US" b="1" dirty="0" smtClean="0"/>
              <a:t>METHODLOGY</a:t>
            </a:r>
            <a:endParaRPr lang="en-IN" dirty="0"/>
          </a:p>
        </p:txBody>
      </p:sp>
      <p:sp>
        <p:nvSpPr>
          <p:cNvPr id="3" name="Content Placeholder 2"/>
          <p:cNvSpPr>
            <a:spLocks noGrp="1"/>
          </p:cNvSpPr>
          <p:nvPr>
            <p:ph idx="1"/>
          </p:nvPr>
        </p:nvSpPr>
        <p:spPr/>
        <p:txBody>
          <a:bodyPr/>
          <a:lstStyle/>
          <a:p>
            <a:endParaRPr lang="en-IN" dirty="0"/>
          </a:p>
        </p:txBody>
      </p:sp>
      <p:sp>
        <p:nvSpPr>
          <p:cNvPr id="4" name="Rectangle 6"/>
          <p:cNvSpPr/>
          <p:nvPr/>
        </p:nvSpPr>
        <p:spPr>
          <a:xfrm>
            <a:off x="3654006" y="1940886"/>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Installation of experimantal setup for hydrogen induction</a:t>
            </a:r>
          </a:p>
        </p:txBody>
      </p:sp>
      <p:sp>
        <p:nvSpPr>
          <p:cNvPr id="5" name="Rectangle 7"/>
          <p:cNvSpPr/>
          <p:nvPr/>
        </p:nvSpPr>
        <p:spPr>
          <a:xfrm>
            <a:off x="3652101" y="2919903"/>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Testing of the sample biodiesel blend with hydrogen induction</a:t>
            </a:r>
          </a:p>
        </p:txBody>
      </p:sp>
      <p:sp>
        <p:nvSpPr>
          <p:cNvPr id="6" name="Rectangle 8"/>
          <p:cNvSpPr/>
          <p:nvPr/>
        </p:nvSpPr>
        <p:spPr>
          <a:xfrm>
            <a:off x="3652101" y="3801381"/>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altLang="en-US" dirty="0">
                <a:solidFill>
                  <a:schemeClr val="tx1"/>
                </a:solidFill>
                <a:latin typeface="Times New Roman" panose="02020603050405020304" pitchFamily="18" charset="0"/>
                <a:cs typeface="Times New Roman" panose="02020603050405020304" pitchFamily="18" charset="0"/>
              </a:rPr>
              <a:t>Calculation of the characteristics obtained from the result </a:t>
            </a:r>
          </a:p>
        </p:txBody>
      </p:sp>
      <p:sp>
        <p:nvSpPr>
          <p:cNvPr id="7" name="Rectangle 9"/>
          <p:cNvSpPr/>
          <p:nvPr/>
        </p:nvSpPr>
        <p:spPr>
          <a:xfrm>
            <a:off x="3652187" y="4703944"/>
            <a:ext cx="4882515" cy="6330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Comparison of characteristics </a:t>
            </a:r>
            <a:r>
              <a:rPr lang="en-IN" dirty="0">
                <a:solidFill>
                  <a:schemeClr val="tx1"/>
                </a:solidFill>
                <a:latin typeface="Times New Roman" panose="02020603050405020304" pitchFamily="18" charset="0"/>
                <a:cs typeface="Times New Roman" panose="02020603050405020304" pitchFamily="18" charset="0"/>
                <a:sym typeface="+mn-ea"/>
              </a:rPr>
              <a:t>(biodiesel blend vs diesel)</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ectangle 10"/>
          <p:cNvSpPr/>
          <p:nvPr/>
        </p:nvSpPr>
        <p:spPr>
          <a:xfrm>
            <a:off x="3654641" y="5697568"/>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submission of final report</a:t>
            </a:r>
          </a:p>
        </p:txBody>
      </p:sp>
      <p:cxnSp>
        <p:nvCxnSpPr>
          <p:cNvPr id="9" name="Straight Arrow Connector 8"/>
          <p:cNvCxnSpPr>
            <a:stCxn id="4" idx="2"/>
            <a:endCxn id="5" idx="0"/>
          </p:cNvCxnSpPr>
          <p:nvPr/>
        </p:nvCxnSpPr>
        <p:spPr>
          <a:xfrm flipH="1">
            <a:off x="6093460" y="2420281"/>
            <a:ext cx="1905" cy="499110"/>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a:endCxn id="6" idx="0"/>
          </p:cNvCxnSpPr>
          <p:nvPr/>
        </p:nvCxnSpPr>
        <p:spPr>
          <a:xfrm>
            <a:off x="6093460" y="3399298"/>
            <a:ext cx="0" cy="402083"/>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6093460" y="4280776"/>
            <a:ext cx="0" cy="469777"/>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6094940" y="5259541"/>
            <a:ext cx="0" cy="469777"/>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97049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1237</Words>
  <Application>Microsoft Office PowerPoint</Application>
  <PresentationFormat>Widescreen</PresentationFormat>
  <Paragraphs>186</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vt:lpstr>
      <vt:lpstr>Corbel</vt:lpstr>
      <vt:lpstr>Times New Roman</vt:lpstr>
      <vt:lpstr>Wingdings 2</vt:lpstr>
      <vt:lpstr>Office Theme</vt:lpstr>
      <vt:lpstr>PowerPoint Presentation</vt:lpstr>
      <vt:lpstr>TITLE</vt:lpstr>
      <vt:lpstr>INTRODUCTION</vt:lpstr>
      <vt:lpstr>PowerPoint Presentation</vt:lpstr>
      <vt:lpstr>PowerPoint Presentation</vt:lpstr>
      <vt:lpstr>RESEARCH GAP</vt:lpstr>
      <vt:lpstr>AIM &amp; OBJECTIVE</vt:lpstr>
      <vt:lpstr> METHODLOGY</vt:lpstr>
      <vt:lpstr>METHODLOGY</vt:lpstr>
      <vt:lpstr>BLOCK DIAGRAM</vt:lpstr>
      <vt:lpstr>WHY TURPENTINE OIL?</vt:lpstr>
      <vt:lpstr>PINE TREE GROWTH IN INDIA</vt:lpstr>
      <vt:lpstr>PREPARATION OF BIODIESEL(DIESEL-TURPENTINE BLEND)</vt:lpstr>
      <vt:lpstr> PROPERTIES </vt:lpstr>
      <vt:lpstr>PowerPoint Presentation</vt:lpstr>
      <vt:lpstr>PowerPoint Presentation</vt:lpstr>
      <vt:lpstr>PowerPoint Presentation</vt:lpstr>
      <vt:lpstr>PowerPoint Presentation</vt:lpstr>
      <vt:lpstr>PowerPoint Presentation</vt:lpstr>
      <vt:lpstr>PROPERTIES OF FUEL</vt:lpstr>
      <vt:lpstr>WORK TO BE DONE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29</cp:revision>
  <dcterms:created xsi:type="dcterms:W3CDTF">2022-11-23T15:42:10Z</dcterms:created>
  <dcterms:modified xsi:type="dcterms:W3CDTF">2022-12-12T07:57:00Z</dcterms:modified>
</cp:coreProperties>
</file>