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59" r:id="rId4"/>
    <p:sldId id="260" r:id="rId5"/>
    <p:sldId id="261" r:id="rId6"/>
    <p:sldId id="262" r:id="rId7"/>
    <p:sldId id="263" r:id="rId8"/>
    <p:sldId id="266"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DDC00D0-A838-49DE-80D0-315D221CF049}"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421898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DC00D0-A838-49DE-80D0-315D221CF049}"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27674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DC00D0-A838-49DE-80D0-315D221CF049}"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37084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DC00D0-A838-49DE-80D0-315D221CF049}"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40838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DC00D0-A838-49DE-80D0-315D221CF049}"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357738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DDC00D0-A838-49DE-80D0-315D221CF049}"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316676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DDC00D0-A838-49DE-80D0-315D221CF049}"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138773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DDC00D0-A838-49DE-80D0-315D221CF049}"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289891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C00D0-A838-49DE-80D0-315D221CF049}"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348832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DC00D0-A838-49DE-80D0-315D221CF049}"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318723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DC00D0-A838-49DE-80D0-315D221CF049}"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AE654-DF76-4F69-B278-F17FE09FDE8C}" type="slidenum">
              <a:rPr lang="en-IN" smtClean="0"/>
              <a:t>‹#›</a:t>
            </a:fld>
            <a:endParaRPr lang="en-IN"/>
          </a:p>
        </p:txBody>
      </p:sp>
    </p:spTree>
    <p:extLst>
      <p:ext uri="{BB962C8B-B14F-4D97-AF65-F5344CB8AC3E}">
        <p14:creationId xmlns:p14="http://schemas.microsoft.com/office/powerpoint/2010/main" val="279594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C00D0-A838-49DE-80D0-315D221CF049}" type="datetimeFigureOut">
              <a:rPr lang="en-IN" smtClean="0"/>
              <a:t>09-02-2023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AE654-DF76-4F69-B278-F17FE09FDE8C}" type="slidenum">
              <a:rPr lang="en-IN" smtClean="0"/>
              <a:t>‹#›</a:t>
            </a:fld>
            <a:endParaRPr lang="en-IN"/>
          </a:p>
        </p:txBody>
      </p:sp>
    </p:spTree>
    <p:extLst>
      <p:ext uri="{BB962C8B-B14F-4D97-AF65-F5344CB8AC3E}">
        <p14:creationId xmlns:p14="http://schemas.microsoft.com/office/powerpoint/2010/main" val="22524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9028" y="185555"/>
            <a:ext cx="5025525" cy="1174790"/>
          </a:xfrm>
          <a:prstGeom prst="flowChartAlternateProcess">
            <a:avLst/>
          </a:prstGeom>
          <a:solidFill>
            <a:srgbClr val="00206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endParaRPr lang="en-US" sz="1575" dirty="0">
              <a:solidFill>
                <a:srgbClr val="FFC000"/>
              </a:solidFill>
              <a:latin typeface="Cambria" panose="02040503050406030204" pitchFamily="18" charset="0"/>
            </a:endParaRPr>
          </a:p>
          <a:p>
            <a:pPr algn="ctr"/>
            <a:r>
              <a:rPr lang="en-US" sz="1575" dirty="0">
                <a:solidFill>
                  <a:srgbClr val="FFC000"/>
                </a:solidFill>
                <a:latin typeface="Cambria" panose="02040503050406030204" pitchFamily="18" charset="0"/>
              </a:rPr>
              <a:t>DEPARTMENT OF AUTOMOBILE ENGINEERING</a:t>
            </a:r>
          </a:p>
          <a:p>
            <a:pPr algn="ctr"/>
            <a:r>
              <a:rPr lang="en-US" sz="1575" dirty="0">
                <a:solidFill>
                  <a:srgbClr val="FFC000"/>
                </a:solidFill>
                <a:latin typeface="Cambria" panose="02040503050406030204" pitchFamily="18" charset="0"/>
              </a:rPr>
              <a:t>MIT CAMPUS, ANNA UNIVERSITY, CHENNAI – 44</a:t>
            </a:r>
          </a:p>
          <a:p>
            <a:pPr algn="ctr"/>
            <a:endParaRPr lang="en-IN" sz="1575" dirty="0">
              <a:solidFill>
                <a:srgbClr val="FFC000"/>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1702622" y="185555"/>
            <a:ext cx="1425911" cy="1340355"/>
          </a:xfrm>
          <a:prstGeom prst="rect">
            <a:avLst/>
          </a:prstGeom>
        </p:spPr>
      </p:pic>
      <p:pic>
        <p:nvPicPr>
          <p:cNvPr id="6" name="Picture 5"/>
          <p:cNvPicPr>
            <a:picLocks noChangeAspect="1"/>
          </p:cNvPicPr>
          <p:nvPr/>
        </p:nvPicPr>
        <p:blipFill>
          <a:blip r:embed="rId3"/>
          <a:stretch>
            <a:fillRect/>
          </a:stretch>
        </p:blipFill>
        <p:spPr>
          <a:xfrm>
            <a:off x="8832479" y="194903"/>
            <a:ext cx="1658415" cy="1291819"/>
          </a:xfrm>
          <a:prstGeom prst="rect">
            <a:avLst/>
          </a:prstGeom>
        </p:spPr>
      </p:pic>
      <p:sp>
        <p:nvSpPr>
          <p:cNvPr id="7" name="Rounded Rectangle 6"/>
          <p:cNvSpPr/>
          <p:nvPr/>
        </p:nvSpPr>
        <p:spPr>
          <a:xfrm>
            <a:off x="3933092" y="1541002"/>
            <a:ext cx="4103252" cy="673347"/>
          </a:xfrm>
          <a:prstGeom prst="round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en-GB" sz="1800" b="1" dirty="0" smtClean="0">
                <a:latin typeface="Times New Roman" panose="02020603050405020304" pitchFamily="18" charset="0"/>
                <a:cs typeface="Times New Roman" panose="02020603050405020304" pitchFamily="18" charset="0"/>
              </a:rPr>
              <a:t>ZEROTH REVIEW – PHASE 2</a:t>
            </a:r>
            <a:endParaRPr lang="en-US" altLang="en-GB" sz="1800" b="1" dirty="0">
              <a:latin typeface="Times New Roman" panose="02020603050405020304" pitchFamily="18" charset="0"/>
              <a:cs typeface="Times New Roman" panose="02020603050405020304" pitchFamily="18" charset="0"/>
            </a:endParaRPr>
          </a:p>
        </p:txBody>
      </p:sp>
      <p:graphicFrame>
        <p:nvGraphicFramePr>
          <p:cNvPr id="8" name="Content Placeholder 1"/>
          <p:cNvGraphicFramePr>
            <a:graphicFrameLocks/>
          </p:cNvGraphicFramePr>
          <p:nvPr>
            <p:extLst/>
          </p:nvPr>
        </p:nvGraphicFramePr>
        <p:xfrm>
          <a:off x="3241462" y="2570384"/>
          <a:ext cx="5486513" cy="2224863"/>
        </p:xfrm>
        <a:graphic>
          <a:graphicData uri="http://schemas.openxmlformats.org/drawingml/2006/table">
            <a:tbl>
              <a:tblPr firstRow="1" bandRow="1">
                <a:tableStyleId>{5940675A-B579-460E-94D1-54222C63F5DA}</a:tableStyleId>
              </a:tblPr>
              <a:tblGrid>
                <a:gridCol w="736548">
                  <a:extLst>
                    <a:ext uri="{9D8B030D-6E8A-4147-A177-3AD203B41FA5}">
                      <a16:colId xmlns:a16="http://schemas.microsoft.com/office/drawing/2014/main" val="20000"/>
                    </a:ext>
                  </a:extLst>
                </a:gridCol>
                <a:gridCol w="2948185">
                  <a:extLst>
                    <a:ext uri="{9D8B030D-6E8A-4147-A177-3AD203B41FA5}">
                      <a16:colId xmlns:a16="http://schemas.microsoft.com/office/drawing/2014/main" val="20001"/>
                    </a:ext>
                  </a:extLst>
                </a:gridCol>
                <a:gridCol w="1801780">
                  <a:extLst>
                    <a:ext uri="{9D8B030D-6E8A-4147-A177-3AD203B41FA5}">
                      <a16:colId xmlns:a16="http://schemas.microsoft.com/office/drawing/2014/main" val="20002"/>
                    </a:ext>
                  </a:extLst>
                </a:gridCol>
              </a:tblGrid>
              <a:tr h="659683">
                <a:tc>
                  <a:txBody>
                    <a:bodyPr/>
                    <a:lstStyle/>
                    <a:p>
                      <a:pPr algn="ctr"/>
                      <a:r>
                        <a:rPr lang="en-US" sz="1400" b="1" dirty="0" err="1">
                          <a:solidFill>
                            <a:schemeClr val="bg1"/>
                          </a:solidFill>
                          <a:latin typeface="Times New Roman" panose="02020603050405020304" pitchFamily="18" charset="0"/>
                          <a:cs typeface="Times New Roman" panose="02020603050405020304" pitchFamily="18" charset="0"/>
                        </a:rPr>
                        <a:t>S.No</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Name </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Register Number</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extLst>
                  <a:ext uri="{0D108BD9-81ED-4DB2-BD59-A6C34878D82A}">
                    <a16:rowId xmlns:a16="http://schemas.microsoft.com/office/drawing/2014/main" val="10000"/>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1</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NIROSHINI. 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2019502032</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90800">
                <a:tc>
                  <a:txBody>
                    <a:bodyPr/>
                    <a:lstStyle/>
                    <a:p>
                      <a:r>
                        <a:rPr lang="en-US" sz="1400" b="1" dirty="0">
                          <a:solidFill>
                            <a:schemeClr val="bg1"/>
                          </a:solidFill>
                          <a:latin typeface="Times New Roman" panose="02020603050405020304" pitchFamily="18" charset="0"/>
                          <a:cs typeface="Times New Roman" panose="02020603050405020304" pitchFamily="18" charset="0"/>
                        </a:rPr>
                        <a:t>2</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AKILAN.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2019502509</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3</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DHINESH BABU. R</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2019502517</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4</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HARI VIGNESH. 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2019502523</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9" name="Rectangle 8"/>
          <p:cNvSpPr/>
          <p:nvPr/>
        </p:nvSpPr>
        <p:spPr>
          <a:xfrm>
            <a:off x="7770732" y="4942340"/>
            <a:ext cx="6096000" cy="1754326"/>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sym typeface="+mn-ea"/>
              </a:rPr>
              <a:t>GUIDE: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Dr. </a:t>
            </a:r>
            <a:r>
              <a:rPr lang="en-US" dirty="0" err="1" smtClean="0">
                <a:latin typeface="Times New Roman" panose="02020603050405020304" pitchFamily="18" charset="0"/>
                <a:cs typeface="Times New Roman" panose="02020603050405020304" pitchFamily="18" charset="0"/>
              </a:rPr>
              <a:t>A.Sangeet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Sahaya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Jeyangel</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Teaching F</a:t>
            </a:r>
            <a:r>
              <a:rPr lang="en-IN" altLang="en-US" dirty="0" err="1" smtClean="0">
                <a:latin typeface="Times New Roman" panose="02020603050405020304" pitchFamily="18" charset="0"/>
                <a:cs typeface="Times New Roman" panose="02020603050405020304" pitchFamily="18" charset="0"/>
                <a:sym typeface="+mn-ea"/>
              </a:rPr>
              <a:t>ellow</a:t>
            </a:r>
            <a:r>
              <a:rPr lang="en-US" dirty="0" smtClean="0">
                <a:latin typeface="Times New Roman" panose="02020603050405020304" pitchFamily="18" charset="0"/>
                <a:cs typeface="Times New Roman" panose="02020603050405020304" pitchFamily="18" charset="0"/>
                <a:sym typeface="+mn-ea"/>
              </a:rPr>
              <a:t>,</a:t>
            </a:r>
          </a:p>
          <a:p>
            <a:r>
              <a:rPr lang="en-US" dirty="0" smtClean="0">
                <a:latin typeface="Times New Roman" panose="02020603050405020304" pitchFamily="18" charset="0"/>
                <a:cs typeface="Times New Roman" panose="02020603050405020304" pitchFamily="18" charset="0"/>
                <a:sym typeface="+mn-ea"/>
              </a:rPr>
              <a:t>Department of Automobile Engineering,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MIT campus, Anna university</a:t>
            </a:r>
            <a:endParaRPr lang="en-IN"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820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811" y="338999"/>
            <a:ext cx="10515600" cy="1325563"/>
          </a:xfrm>
          <a:solidFill>
            <a:schemeClr val="accent1"/>
          </a:solidFill>
        </p:spPr>
        <p:txBody>
          <a:bodyPr>
            <a:normAutofit/>
          </a:bodyPr>
          <a:lstStyle/>
          <a:p>
            <a:pPr algn="ctr"/>
            <a:r>
              <a:rPr lang="en-US" sz="5400" b="1" dirty="0" smtClean="0"/>
              <a:t>TITLE</a:t>
            </a:r>
            <a:endParaRPr lang="en-IN" sz="5400" b="1" dirty="0"/>
          </a:p>
        </p:txBody>
      </p:sp>
      <p:sp>
        <p:nvSpPr>
          <p:cNvPr id="5" name="Content Placeholder 4"/>
          <p:cNvSpPr>
            <a:spLocks noGrp="1"/>
          </p:cNvSpPr>
          <p:nvPr>
            <p:ph idx="1"/>
          </p:nvPr>
        </p:nvSpPr>
        <p:spPr>
          <a:xfrm>
            <a:off x="838200" y="2364377"/>
            <a:ext cx="10515600" cy="3812586"/>
          </a:xfrm>
        </p:spPr>
        <p:txBody>
          <a:bodyPr/>
          <a:lstStyle/>
          <a:p>
            <a:pPr marL="0" indent="0" algn="ctr">
              <a:buNone/>
            </a:pPr>
            <a:r>
              <a:rPr lang="en-US" sz="4000" b="1" dirty="0">
                <a:sym typeface="+mn-ea"/>
              </a:rPr>
              <a:t>EXPERIMENTAL ANALYSIS OF PERFORMANCE,COMBUSTION AND EMISSION CHARACTERISTICS OF SINGLE CYLINDER DIESEL ENGINE USING BIODIESEL (DIESEL-TURPENTINE BLEND) WITH HYDROGEN INDUCTION.</a:t>
            </a:r>
            <a:endParaRPr lang="en-US" sz="4000" b="1" dirty="0"/>
          </a:p>
          <a:p>
            <a:pPr marL="0" indent="0" algn="ctr">
              <a:buNone/>
            </a:pPr>
            <a:endParaRPr lang="en-US" sz="4000" b="1" dirty="0"/>
          </a:p>
          <a:p>
            <a:pPr marL="0" indent="0">
              <a:buNone/>
            </a:pPr>
            <a:endParaRPr lang="en-US" b="1" dirty="0"/>
          </a:p>
        </p:txBody>
      </p:sp>
    </p:spTree>
    <p:extLst>
      <p:ext uri="{BB962C8B-B14F-4D97-AF65-F5344CB8AC3E}">
        <p14:creationId xmlns:p14="http://schemas.microsoft.com/office/powerpoint/2010/main" val="4160620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47"/>
            <a:ext cx="10515600" cy="1325563"/>
          </a:xfrm>
          <a:solidFill>
            <a:schemeClr val="accent1"/>
          </a:solidFill>
        </p:spPr>
        <p:txBody>
          <a:bodyPr/>
          <a:lstStyle/>
          <a:p>
            <a:pPr algn="ctr"/>
            <a:r>
              <a:rPr lang="en-US" b="1" dirty="0" smtClean="0"/>
              <a:t>INTRODUCTION</a:t>
            </a:r>
            <a:endParaRPr lang="en-IN" b="1" dirty="0"/>
          </a:p>
        </p:txBody>
      </p:sp>
      <p:sp>
        <p:nvSpPr>
          <p:cNvPr id="3" name="Content Placeholder 2"/>
          <p:cNvSpPr>
            <a:spLocks noGrp="1"/>
          </p:cNvSpPr>
          <p:nvPr>
            <p:ph idx="1"/>
          </p:nvPr>
        </p:nvSpPr>
        <p:spPr/>
        <p:txBody>
          <a:bodyPr>
            <a:normAutofit lnSpcReduction="10000"/>
          </a:bodyPr>
          <a:lstStyle/>
          <a:p>
            <a:r>
              <a:rPr lang="en-US" dirty="0" smtClean="0">
                <a:solidFill>
                  <a:srgbClr val="333333"/>
                </a:solidFill>
                <a:cs typeface="Times New Roman" panose="02020603050405020304" pitchFamily="18" charset="0"/>
              </a:rPr>
              <a:t>Entire worldwide, fossil reserves are getting scantier and progressively exorbitant with time.</a:t>
            </a:r>
          </a:p>
          <a:p>
            <a:r>
              <a:rPr lang="en-US" dirty="0" smtClean="0">
                <a:solidFill>
                  <a:srgbClr val="333333"/>
                </a:solidFill>
                <a:cs typeface="Times New Roman" panose="02020603050405020304" pitchFamily="18" charset="0"/>
              </a:rPr>
              <a:t> Moreover, constant dependency on them leads to the frightening plight of global warming. Higher fuel prices and limited natural resources have forced the researchers to pursue research on green alternative fuels.</a:t>
            </a:r>
          </a:p>
          <a:p>
            <a:r>
              <a:rPr lang="en-US" dirty="0" smtClean="0">
                <a:solidFill>
                  <a:srgbClr val="333333"/>
                </a:solidFill>
                <a:cs typeface="Times New Roman" panose="02020603050405020304" pitchFamily="18" charset="0"/>
              </a:rPr>
              <a:t> The use of biodiesel obtained from plants in internal combustion engine is finding its place to replace the use of conventional fuel. In our research, the performance, combustion and emission characteristics of diesel engine fueled with biodiesel (diesel-turpentine blend) with hydrogen induction.</a:t>
            </a:r>
          </a:p>
          <a:p>
            <a:endParaRPr lang="en-IN" dirty="0"/>
          </a:p>
        </p:txBody>
      </p:sp>
    </p:spTree>
    <p:extLst>
      <p:ext uri="{BB962C8B-B14F-4D97-AF65-F5344CB8AC3E}">
        <p14:creationId xmlns:p14="http://schemas.microsoft.com/office/powerpoint/2010/main" val="25137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35576" y="1268306"/>
          <a:ext cx="11142618" cy="5263123"/>
        </p:xfrm>
        <a:graphic>
          <a:graphicData uri="http://schemas.openxmlformats.org/drawingml/2006/table">
            <a:tbl>
              <a:tblPr firstRow="1" bandRow="1">
                <a:tableStyleId>{073A0DAA-6AF3-43AB-8588-CEC1D06C72B9}</a:tableStyleId>
              </a:tblPr>
              <a:tblGrid>
                <a:gridCol w="535579">
                  <a:extLst>
                    <a:ext uri="{9D8B030D-6E8A-4147-A177-3AD203B41FA5}">
                      <a16:colId xmlns:a16="http://schemas.microsoft.com/office/drawing/2014/main" val="2307706097"/>
                    </a:ext>
                  </a:extLst>
                </a:gridCol>
                <a:gridCol w="1423851">
                  <a:extLst>
                    <a:ext uri="{9D8B030D-6E8A-4147-A177-3AD203B41FA5}">
                      <a16:colId xmlns:a16="http://schemas.microsoft.com/office/drawing/2014/main" val="3877561946"/>
                    </a:ext>
                  </a:extLst>
                </a:gridCol>
                <a:gridCol w="979715">
                  <a:extLst>
                    <a:ext uri="{9D8B030D-6E8A-4147-A177-3AD203B41FA5}">
                      <a16:colId xmlns:a16="http://schemas.microsoft.com/office/drawing/2014/main" val="1322335862"/>
                    </a:ext>
                  </a:extLst>
                </a:gridCol>
                <a:gridCol w="2547257">
                  <a:extLst>
                    <a:ext uri="{9D8B030D-6E8A-4147-A177-3AD203B41FA5}">
                      <a16:colId xmlns:a16="http://schemas.microsoft.com/office/drawing/2014/main" val="968265841"/>
                    </a:ext>
                  </a:extLst>
                </a:gridCol>
                <a:gridCol w="1985554">
                  <a:extLst>
                    <a:ext uri="{9D8B030D-6E8A-4147-A177-3AD203B41FA5}">
                      <a16:colId xmlns:a16="http://schemas.microsoft.com/office/drawing/2014/main" val="3213769206"/>
                    </a:ext>
                  </a:extLst>
                </a:gridCol>
                <a:gridCol w="3670662">
                  <a:extLst>
                    <a:ext uri="{9D8B030D-6E8A-4147-A177-3AD203B41FA5}">
                      <a16:colId xmlns:a16="http://schemas.microsoft.com/office/drawing/2014/main" val="87652547"/>
                    </a:ext>
                  </a:extLst>
                </a:gridCol>
              </a:tblGrid>
              <a:tr h="666308">
                <a:tc>
                  <a:txBody>
                    <a:bodyPr/>
                    <a:lstStyle/>
                    <a:p>
                      <a:r>
                        <a:rPr lang="en-US" dirty="0" smtClean="0"/>
                        <a:t>SI</a:t>
                      </a:r>
                      <a:r>
                        <a:rPr lang="en-US" baseline="0" dirty="0" smtClean="0"/>
                        <a:t> NO </a:t>
                      </a:r>
                      <a:endParaRPr lang="en-IN" dirty="0"/>
                    </a:p>
                  </a:txBody>
                  <a:tcPr/>
                </a:tc>
                <a:tc>
                  <a:txBody>
                    <a:bodyPr/>
                    <a:lstStyle/>
                    <a:p>
                      <a:r>
                        <a:rPr lang="en-US" dirty="0" smtClean="0"/>
                        <a:t>JOURNAL</a:t>
                      </a:r>
                      <a:r>
                        <a:rPr lang="en-US" baseline="0" dirty="0" smtClean="0"/>
                        <a:t>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769779434"/>
                  </a:ext>
                </a:extLst>
              </a:tr>
              <a:tr h="2379671">
                <a:tc>
                  <a:txBody>
                    <a:bodyPr/>
                    <a:lstStyle/>
                    <a:p>
                      <a:r>
                        <a:rPr lang="en-US" dirty="0" smtClean="0"/>
                        <a:t>1</a:t>
                      </a:r>
                      <a:endParaRPr lang="en-IN" dirty="0"/>
                    </a:p>
                  </a:txBody>
                  <a:tcPr/>
                </a:tc>
                <a:tc>
                  <a:txBody>
                    <a:bodyPr/>
                    <a:lstStyle/>
                    <a:p>
                      <a:r>
                        <a:rPr lang="en-US" dirty="0" smtClean="0"/>
                        <a:t>Elsevier</a:t>
                      </a:r>
                      <a:endParaRPr lang="en-IN" dirty="0"/>
                    </a:p>
                  </a:txBody>
                  <a:tcPr/>
                </a:tc>
                <a:tc>
                  <a:txBody>
                    <a:bodyPr/>
                    <a:lstStyle/>
                    <a:p>
                      <a:r>
                        <a:rPr lang="en-US" dirty="0" smtClean="0"/>
                        <a:t>2019</a:t>
                      </a:r>
                      <a:endParaRPr lang="en-IN" dirty="0"/>
                    </a:p>
                  </a:txBody>
                  <a:tcPr/>
                </a:tc>
                <a:tc>
                  <a:txBody>
                    <a:bodyPr/>
                    <a:lstStyle/>
                    <a:p>
                      <a:r>
                        <a:rPr lang="en-US" dirty="0" smtClean="0"/>
                        <a:t>Experimental</a:t>
                      </a:r>
                      <a:r>
                        <a:rPr lang="en-US" baseline="0" dirty="0" smtClean="0"/>
                        <a:t> study on the effect of </a:t>
                      </a:r>
                      <a:r>
                        <a:rPr lang="en-US" baseline="0" dirty="0" err="1" smtClean="0"/>
                        <a:t>cetane</a:t>
                      </a:r>
                      <a:r>
                        <a:rPr lang="en-US" baseline="0" dirty="0" smtClean="0"/>
                        <a:t> improver with turpentine oil on CI engine characteristics</a:t>
                      </a:r>
                      <a:endParaRPr lang="en-IN" dirty="0"/>
                    </a:p>
                  </a:txBody>
                  <a:tcPr/>
                </a:tc>
                <a:tc>
                  <a:txBody>
                    <a:bodyPr/>
                    <a:lstStyle/>
                    <a:p>
                      <a:r>
                        <a:rPr lang="en-US" dirty="0" err="1" smtClean="0"/>
                        <a:t>A.K.Jeevanantham</a:t>
                      </a:r>
                      <a:r>
                        <a:rPr lang="en-US" dirty="0" smtClean="0"/>
                        <a:t>,</a:t>
                      </a:r>
                    </a:p>
                    <a:p>
                      <a:r>
                        <a:rPr lang="en-US" dirty="0" err="1" smtClean="0"/>
                        <a:t>D.Madhusudan</a:t>
                      </a:r>
                      <a:r>
                        <a:rPr lang="en-US" baseline="0" dirty="0" smtClean="0"/>
                        <a:t> </a:t>
                      </a:r>
                      <a:r>
                        <a:rPr lang="en-US" baseline="0" dirty="0" err="1" smtClean="0"/>
                        <a:t>reddy,B.Ashok</a:t>
                      </a:r>
                      <a:r>
                        <a:rPr lang="en-US" baseline="0" dirty="0" smtClean="0"/>
                        <a:t>,</a:t>
                      </a:r>
                    </a:p>
                    <a:p>
                      <a:r>
                        <a:rPr lang="en-US" baseline="0" dirty="0" err="1" smtClean="0"/>
                        <a:t>Aman</a:t>
                      </a:r>
                      <a:r>
                        <a:rPr lang="en-US" baseline="0" dirty="0" smtClean="0"/>
                        <a:t> </a:t>
                      </a:r>
                      <a:r>
                        <a:rPr lang="en-US" baseline="0" dirty="0" err="1" smtClean="0"/>
                        <a:t>kumar</a:t>
                      </a:r>
                      <a:endParaRPr lang="en-IN" dirty="0"/>
                    </a:p>
                  </a:txBody>
                  <a:tcPr/>
                </a:tc>
                <a:tc>
                  <a:txBody>
                    <a:bodyPr/>
                    <a:lstStyle/>
                    <a:p>
                      <a:pPr marL="285750" indent="-285750">
                        <a:buFont typeface="Arial" panose="020B0604020202020204" pitchFamily="34" charset="0"/>
                        <a:buChar char="•"/>
                      </a:pPr>
                      <a:r>
                        <a:rPr lang="en-US" dirty="0" smtClean="0"/>
                        <a:t>A novel </a:t>
                      </a:r>
                      <a:r>
                        <a:rPr lang="en-US" dirty="0" err="1" smtClean="0"/>
                        <a:t>cetane</a:t>
                      </a:r>
                      <a:r>
                        <a:rPr lang="en-US" dirty="0" smtClean="0"/>
                        <a:t> improver called SC5D is added with 20% blend of turpentine with diesel.</a:t>
                      </a:r>
                      <a:r>
                        <a:rPr lang="en-US" baseline="0" dirty="0" smtClean="0"/>
                        <a:t> For higher </a:t>
                      </a:r>
                      <a:r>
                        <a:rPr lang="en-US" baseline="0" dirty="0" err="1" smtClean="0"/>
                        <a:t>Nox</a:t>
                      </a:r>
                      <a:r>
                        <a:rPr lang="en-US" baseline="0" dirty="0" smtClean="0"/>
                        <a:t> emission condition,10% of EGR is applied.</a:t>
                      </a:r>
                    </a:p>
                    <a:p>
                      <a:pPr marL="285750" indent="-285750">
                        <a:buFont typeface="Arial" panose="020B0604020202020204" pitchFamily="34" charset="0"/>
                        <a:buChar char="•"/>
                      </a:pPr>
                      <a:r>
                        <a:rPr lang="en-US" baseline="0" dirty="0" smtClean="0"/>
                        <a:t>At this condition, unburned HC and smoke emissions are remarkably lower.</a:t>
                      </a:r>
                    </a:p>
                  </a:txBody>
                  <a:tcPr/>
                </a:tc>
                <a:extLst>
                  <a:ext uri="{0D108BD9-81ED-4DB2-BD59-A6C34878D82A}">
                    <a16:rowId xmlns:a16="http://schemas.microsoft.com/office/drawing/2014/main" val="3655481091"/>
                  </a:ext>
                </a:extLst>
              </a:tr>
              <a:tr h="2217144">
                <a:tc>
                  <a:txBody>
                    <a:bodyPr/>
                    <a:lstStyle/>
                    <a:p>
                      <a:r>
                        <a:rPr lang="en-IN" dirty="0" smtClean="0"/>
                        <a:t>2</a:t>
                      </a:r>
                      <a:endParaRPr lang="en-IN" dirty="0"/>
                    </a:p>
                  </a:txBody>
                  <a:tcPr/>
                </a:tc>
                <a:tc>
                  <a:txBody>
                    <a:bodyPr/>
                    <a:lstStyle/>
                    <a:p>
                      <a:pPr>
                        <a:buNone/>
                      </a:pPr>
                      <a:r>
                        <a:rPr lang="en-IN" altLang="en-US" dirty="0" err="1" smtClean="0"/>
                        <a:t>Researchgate</a:t>
                      </a:r>
                      <a:endParaRPr lang="en-IN" altLang="en-US" dirty="0"/>
                    </a:p>
                  </a:txBody>
                  <a:tcPr/>
                </a:tc>
                <a:tc>
                  <a:txBody>
                    <a:bodyPr/>
                    <a:lstStyle/>
                    <a:p>
                      <a:pPr>
                        <a:buNone/>
                      </a:pPr>
                      <a:r>
                        <a:rPr lang="en-IN" altLang="en-US"/>
                        <a:t>2017</a:t>
                      </a:r>
                    </a:p>
                  </a:txBody>
                  <a:tcPr/>
                </a:tc>
                <a:tc>
                  <a:txBody>
                    <a:bodyPr/>
                    <a:lstStyle/>
                    <a:p>
                      <a:pPr>
                        <a:buNone/>
                      </a:pPr>
                      <a:r>
                        <a:rPr lang="en-US" dirty="0" smtClean="0"/>
                        <a:t>A </a:t>
                      </a:r>
                      <a:r>
                        <a:rPr lang="en-IN" altLang="en-US" dirty="0" smtClean="0"/>
                        <a:t>review on novel bio-fuel from turpentine oil</a:t>
                      </a:r>
                      <a:endParaRPr lang="en-IN" altLang="en-US" dirty="0"/>
                    </a:p>
                  </a:txBody>
                  <a:tcPr/>
                </a:tc>
                <a:tc>
                  <a:txBody>
                    <a:bodyPr/>
                    <a:lstStyle/>
                    <a:p>
                      <a:pPr>
                        <a:buNone/>
                      </a:pPr>
                      <a:r>
                        <a:rPr lang="en-US" dirty="0" smtClean="0"/>
                        <a:t>Mehmet </a:t>
                      </a:r>
                      <a:r>
                        <a:rPr lang="en-US" dirty="0" err="1" smtClean="0"/>
                        <a:t>Hakki</a:t>
                      </a:r>
                      <a:r>
                        <a:rPr lang="en-US" dirty="0" smtClean="0"/>
                        <a:t> Alma, </a:t>
                      </a:r>
                      <a:r>
                        <a:rPr lang="en-US" dirty="0" err="1" smtClean="0"/>
                        <a:t>Tufan</a:t>
                      </a:r>
                      <a:r>
                        <a:rPr lang="en-US" dirty="0" smtClean="0"/>
                        <a:t> </a:t>
                      </a:r>
                      <a:r>
                        <a:rPr lang="en-US" dirty="0" err="1" smtClean="0"/>
                        <a:t>Salan</a:t>
                      </a:r>
                      <a:r>
                        <a:rPr lang="en-US" dirty="0" smtClean="0"/>
                        <a:t> </a:t>
                      </a:r>
                      <a:endParaRPr lang="en-IN" altLang="en-US" dirty="0"/>
                    </a:p>
                  </a:txBody>
                  <a:tcPr/>
                </a:tc>
                <a:tc>
                  <a:txBody>
                    <a:bodyPr/>
                    <a:lstStyle/>
                    <a:p>
                      <a:pPr>
                        <a:buNone/>
                      </a:pPr>
                      <a:r>
                        <a:rPr lang="en-IN" altLang="en-US" dirty="0"/>
                        <a:t>At 40</a:t>
                      </a:r>
                      <a:r>
                        <a:rPr lang="en-IN" altLang="en-US" dirty="0" smtClean="0"/>
                        <a:t>% blend of turpentine oil with diesel mixture</a:t>
                      </a:r>
                      <a:r>
                        <a:rPr lang="en-IN" altLang="en-US" baseline="0" dirty="0" smtClean="0"/>
                        <a:t> shows </a:t>
                      </a:r>
                      <a:r>
                        <a:rPr lang="en-IN" altLang="en-US" dirty="0" smtClean="0"/>
                        <a:t>2.5</a:t>
                      </a:r>
                      <a:r>
                        <a:rPr lang="en-IN" altLang="en-US" dirty="0"/>
                        <a:t>% increase in BTE than the diesel</a:t>
                      </a:r>
                      <a:r>
                        <a:rPr lang="en-IN" altLang="en-US" dirty="0" smtClean="0"/>
                        <a:t>. nearly </a:t>
                      </a:r>
                      <a:r>
                        <a:rPr lang="en-IN" altLang="en-US" dirty="0"/>
                        <a:t>50% smoke was reduced but a little shoot and co w</a:t>
                      </a:r>
                      <a:r>
                        <a:rPr lang="en-IN" altLang="en-US" dirty="0" smtClean="0"/>
                        <a:t>as found.</a:t>
                      </a:r>
                      <a:endParaRPr lang="en-IN" altLang="en-US" dirty="0"/>
                    </a:p>
                  </a:txBody>
                  <a:tcPr/>
                </a:tc>
                <a:extLst>
                  <a:ext uri="{0D108BD9-81ED-4DB2-BD59-A6C34878D82A}">
                    <a16:rowId xmlns:a16="http://schemas.microsoft.com/office/drawing/2014/main" val="1456837887"/>
                  </a:ext>
                </a:extLst>
              </a:tr>
            </a:tbl>
          </a:graphicData>
        </a:graphic>
      </p:graphicFrame>
      <p:sp>
        <p:nvSpPr>
          <p:cNvPr id="3" name="Title 1"/>
          <p:cNvSpPr txBox="1">
            <a:spLocks/>
          </p:cNvSpPr>
          <p:nvPr/>
        </p:nvSpPr>
        <p:spPr>
          <a:xfrm>
            <a:off x="849085" y="195944"/>
            <a:ext cx="10515600" cy="809897"/>
          </a:xfrm>
          <a:prstGeom prst="rect">
            <a:avLst/>
          </a:prstGeom>
          <a:solidFill>
            <a:schemeClr val="accent1"/>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LITERATURE SURVEY</a:t>
            </a:r>
            <a:endParaRPr lang="en-IN" b="1" dirty="0"/>
          </a:p>
        </p:txBody>
      </p:sp>
    </p:spTree>
    <p:extLst>
      <p:ext uri="{BB962C8B-B14F-4D97-AF65-F5344CB8AC3E}">
        <p14:creationId xmlns:p14="http://schemas.microsoft.com/office/powerpoint/2010/main" val="287350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66033332"/>
              </p:ext>
            </p:extLst>
          </p:nvPr>
        </p:nvGraphicFramePr>
        <p:xfrm>
          <a:off x="130628" y="378824"/>
          <a:ext cx="11861075" cy="6270695"/>
        </p:xfrm>
        <a:graphic>
          <a:graphicData uri="http://schemas.openxmlformats.org/drawingml/2006/table">
            <a:tbl>
              <a:tblPr firstRow="1" bandRow="1">
                <a:tableStyleId>{073A0DAA-6AF3-43AB-8588-CEC1D06C72B9}</a:tableStyleId>
              </a:tblPr>
              <a:tblGrid>
                <a:gridCol w="603024">
                  <a:extLst>
                    <a:ext uri="{9D8B030D-6E8A-4147-A177-3AD203B41FA5}">
                      <a16:colId xmlns:a16="http://schemas.microsoft.com/office/drawing/2014/main" val="4199511599"/>
                    </a:ext>
                  </a:extLst>
                </a:gridCol>
                <a:gridCol w="1398247">
                  <a:extLst>
                    <a:ext uri="{9D8B030D-6E8A-4147-A177-3AD203B41FA5}">
                      <a16:colId xmlns:a16="http://schemas.microsoft.com/office/drawing/2014/main" val="319889677"/>
                    </a:ext>
                  </a:extLst>
                </a:gridCol>
                <a:gridCol w="1182023">
                  <a:extLst>
                    <a:ext uri="{9D8B030D-6E8A-4147-A177-3AD203B41FA5}">
                      <a16:colId xmlns:a16="http://schemas.microsoft.com/office/drawing/2014/main" val="1729537062"/>
                    </a:ext>
                  </a:extLst>
                </a:gridCol>
                <a:gridCol w="2969474">
                  <a:extLst>
                    <a:ext uri="{9D8B030D-6E8A-4147-A177-3AD203B41FA5}">
                      <a16:colId xmlns:a16="http://schemas.microsoft.com/office/drawing/2014/main" val="1066339624"/>
                    </a:ext>
                  </a:extLst>
                </a:gridCol>
                <a:gridCol w="2135813">
                  <a:extLst>
                    <a:ext uri="{9D8B030D-6E8A-4147-A177-3AD203B41FA5}">
                      <a16:colId xmlns:a16="http://schemas.microsoft.com/office/drawing/2014/main" val="1506729946"/>
                    </a:ext>
                  </a:extLst>
                </a:gridCol>
                <a:gridCol w="3572494">
                  <a:extLst>
                    <a:ext uri="{9D8B030D-6E8A-4147-A177-3AD203B41FA5}">
                      <a16:colId xmlns:a16="http://schemas.microsoft.com/office/drawing/2014/main" val="2622929449"/>
                    </a:ext>
                  </a:extLst>
                </a:gridCol>
              </a:tblGrid>
              <a:tr h="640079">
                <a:tc>
                  <a:txBody>
                    <a:bodyPr/>
                    <a:lstStyle/>
                    <a:p>
                      <a:r>
                        <a:rPr lang="en-US" dirty="0" smtClean="0"/>
                        <a:t>SI NO</a:t>
                      </a:r>
                      <a:endParaRPr lang="en-IN" dirty="0"/>
                    </a:p>
                  </a:txBody>
                  <a:tcPr/>
                </a:tc>
                <a:tc>
                  <a:txBody>
                    <a:bodyPr/>
                    <a:lstStyle/>
                    <a:p>
                      <a:r>
                        <a:rPr lang="en-US" dirty="0" smtClean="0"/>
                        <a:t>JOURNAL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667449065"/>
                  </a:ext>
                </a:extLst>
              </a:tr>
              <a:tr h="2935204">
                <a:tc>
                  <a:txBody>
                    <a:bodyPr/>
                    <a:lstStyle/>
                    <a:p>
                      <a:r>
                        <a:rPr lang="en-US" dirty="0" smtClean="0"/>
                        <a:t>3</a:t>
                      </a:r>
                      <a:endParaRPr lang="en-IN" dirty="0"/>
                    </a:p>
                  </a:txBody>
                  <a:tcPr/>
                </a:tc>
                <a:tc>
                  <a:txBody>
                    <a:bodyPr/>
                    <a:lstStyle/>
                    <a:p>
                      <a:r>
                        <a:rPr lang="en-US" dirty="0" smtClean="0"/>
                        <a:t>Elsevier</a:t>
                      </a:r>
                      <a:endParaRPr lang="en-IN" dirty="0"/>
                    </a:p>
                  </a:txBody>
                  <a:tcPr/>
                </a:tc>
                <a:tc>
                  <a:txBody>
                    <a:bodyPr/>
                    <a:lstStyle/>
                    <a:p>
                      <a:r>
                        <a:rPr lang="en-US" dirty="0" smtClean="0"/>
                        <a:t>2018</a:t>
                      </a:r>
                      <a:endParaRPr lang="en-IN" dirty="0"/>
                    </a:p>
                  </a:txBody>
                  <a:tcPr/>
                </a:tc>
                <a:tc>
                  <a:txBody>
                    <a:bodyPr/>
                    <a:lstStyle/>
                    <a:p>
                      <a:pPr>
                        <a:buNone/>
                      </a:pPr>
                      <a:r>
                        <a:rPr lang="en-US" dirty="0" smtClean="0">
                          <a:solidFill>
                            <a:schemeClr val="tx1"/>
                          </a:solidFill>
                        </a:rPr>
                        <a:t>Influences of dual bio-fuel (Jatropha biodiesel and turpentine oil) on</a:t>
                      </a:r>
                    </a:p>
                    <a:p>
                      <a:pPr>
                        <a:buNone/>
                      </a:pPr>
                      <a:r>
                        <a:rPr lang="en-US" dirty="0" smtClean="0">
                          <a:solidFill>
                            <a:schemeClr val="tx1"/>
                          </a:solidFill>
                        </a:rPr>
                        <a:t>single cylinder variable compression ratio diesel engine</a:t>
                      </a:r>
                      <a:endParaRPr lang="en-US" dirty="0">
                        <a:solidFill>
                          <a:schemeClr val="tx1"/>
                        </a:solidFill>
                      </a:endParaRPr>
                    </a:p>
                  </a:txBody>
                  <a:tcPr/>
                </a:tc>
                <a:tc>
                  <a:txBody>
                    <a:bodyPr/>
                    <a:lstStyle/>
                    <a:p>
                      <a:pPr>
                        <a:buNone/>
                      </a:pPr>
                      <a:r>
                        <a:rPr lang="en-IN" altLang="en-US" dirty="0" smtClean="0">
                          <a:solidFill>
                            <a:schemeClr val="tx1"/>
                          </a:solidFill>
                        </a:rPr>
                        <a:t>Pankaj Dubey,</a:t>
                      </a:r>
                    </a:p>
                    <a:p>
                      <a:pPr>
                        <a:buNone/>
                      </a:pPr>
                      <a:r>
                        <a:rPr lang="en-IN" altLang="en-US" dirty="0" smtClean="0">
                          <a:solidFill>
                            <a:schemeClr val="tx1"/>
                          </a:solidFill>
                        </a:rPr>
                        <a:t> Rajesh Gupta</a:t>
                      </a:r>
                    </a:p>
                    <a:p>
                      <a:endParaRPr lang="en-IN" dirty="0"/>
                    </a:p>
                  </a:txBody>
                  <a:tcPr/>
                </a:tc>
                <a:tc>
                  <a:txBody>
                    <a:bodyPr/>
                    <a:lstStyle/>
                    <a:p>
                      <a:pPr marL="285750" indent="-285750">
                        <a:buFont typeface="Arial" panose="020B0604020202020204" pitchFamily="34" charset="0"/>
                        <a:buChar char="•"/>
                      </a:pPr>
                      <a:r>
                        <a:rPr lang="en-US" dirty="0" smtClean="0"/>
                        <a:t>Experiments</a:t>
                      </a:r>
                      <a:r>
                        <a:rPr lang="en-US" baseline="0" dirty="0" smtClean="0"/>
                        <a:t> have been accompanied at CR of 15.5:1,17:1,18.5:1 and 20:1.</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Biofuel blend (JBT50) resulted at full load and CR 20:1,there was 2.17% increase inBTEand13.04%,17.5%,4.21% and 30.8% decrease in CO,HC, NOx and smoke and 11.04% increase in CO respectively.</a:t>
                      </a:r>
                      <a:endParaRPr lang="en-IN" dirty="0" smtClean="0"/>
                    </a:p>
                    <a:p>
                      <a:pPr marL="285750" indent="-285750">
                        <a:buFont typeface="Arial" panose="020B0604020202020204" pitchFamily="34" charset="0"/>
                        <a:buChar char="•"/>
                      </a:pPr>
                      <a:endParaRPr lang="en-US" baseline="0" dirty="0" smtClean="0"/>
                    </a:p>
                  </a:txBody>
                  <a:tcPr/>
                </a:tc>
                <a:extLst>
                  <a:ext uri="{0D108BD9-81ED-4DB2-BD59-A6C34878D82A}">
                    <a16:rowId xmlns:a16="http://schemas.microsoft.com/office/drawing/2014/main" val="3641960692"/>
                  </a:ext>
                </a:extLst>
              </a:tr>
              <a:tr h="2521655">
                <a:tc>
                  <a:txBody>
                    <a:bodyPr/>
                    <a:lstStyle/>
                    <a:p>
                      <a:r>
                        <a:rPr lang="en-IN" dirty="0" smtClean="0"/>
                        <a:t>4</a:t>
                      </a:r>
                      <a:endParaRPr lang="en-IN" dirty="0"/>
                    </a:p>
                  </a:txBody>
                  <a:tcPr/>
                </a:tc>
                <a:tc>
                  <a:txBody>
                    <a:bodyPr/>
                    <a:lstStyle/>
                    <a:p>
                      <a:r>
                        <a:rPr lang="en-US" dirty="0" smtClean="0"/>
                        <a:t>Elsevier</a:t>
                      </a:r>
                      <a:endParaRPr lang="en-IN" dirty="0"/>
                    </a:p>
                  </a:txBody>
                  <a:tcPr/>
                </a:tc>
                <a:tc>
                  <a:txBody>
                    <a:bodyPr/>
                    <a:lstStyle/>
                    <a:p>
                      <a:r>
                        <a:rPr lang="en-US" dirty="0" smtClean="0"/>
                        <a:t>2010</a:t>
                      </a:r>
                      <a:endParaRPr lang="en-IN" dirty="0"/>
                    </a:p>
                  </a:txBody>
                  <a:tcPr/>
                </a:tc>
                <a:tc>
                  <a:txBody>
                    <a:bodyPr/>
                    <a:lstStyle/>
                    <a:p>
                      <a:pPr>
                        <a:buNone/>
                      </a:pPr>
                      <a:r>
                        <a:rPr lang="en-US" dirty="0" smtClean="0"/>
                        <a:t>Performance and exhaust emission of turpentine oil powered</a:t>
                      </a:r>
                    </a:p>
                    <a:p>
                      <a:pPr>
                        <a:buNone/>
                      </a:pPr>
                      <a:r>
                        <a:rPr lang="en-US" dirty="0" smtClean="0"/>
                        <a:t>direct injection diesel engine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a:t>
                      </a:r>
                      <a:r>
                        <a:rPr lang="en-US" dirty="0" err="1" smtClean="0"/>
                        <a:t>Prem</a:t>
                      </a:r>
                      <a:r>
                        <a:rPr lang="en-US" dirty="0" smtClean="0"/>
                        <a:t> </a:t>
                      </a:r>
                      <a:r>
                        <a:rPr lang="en-US" dirty="0" err="1" smtClean="0"/>
                        <a:t>Anand</a:t>
                      </a:r>
                      <a:r>
                        <a:rPr lang="en-US" dirty="0" smtClean="0"/>
                        <a:t>, C.G. </a:t>
                      </a:r>
                      <a:r>
                        <a:rPr lang="en-US" dirty="0" err="1" smtClean="0"/>
                        <a:t>Saravanan</a:t>
                      </a:r>
                      <a:r>
                        <a:rPr lang="en-US" dirty="0" smtClean="0"/>
                        <a:t>, C. Ananda Srinivasan</a:t>
                      </a:r>
                    </a:p>
                    <a:p>
                      <a:endParaRPr lang="en-IN" dirty="0"/>
                    </a:p>
                  </a:txBody>
                  <a:tcPr/>
                </a:tc>
                <a:tc>
                  <a:txBody>
                    <a:bodyPr/>
                    <a:lstStyle/>
                    <a:p>
                      <a:pPr marL="285750" indent="-285750">
                        <a:buFont typeface="Arial" panose="020B0604020202020204" pitchFamily="34" charset="0"/>
                        <a:buChar char="•"/>
                      </a:pPr>
                      <a:r>
                        <a:rPr lang="en-US" dirty="0" smtClean="0"/>
                        <a:t>30% of turpentine</a:t>
                      </a:r>
                      <a:r>
                        <a:rPr lang="en-US" baseline="0" dirty="0" smtClean="0"/>
                        <a:t> oil blend with diesel produce high brake power and net heat release rate with a net reduction in </a:t>
                      </a:r>
                      <a:r>
                        <a:rPr lang="en-US" baseline="0" dirty="0" err="1" smtClean="0"/>
                        <a:t>CO,HC,Nox,smoke</a:t>
                      </a:r>
                      <a:r>
                        <a:rPr lang="en-US" baseline="0" dirty="0" smtClean="0"/>
                        <a:t> and particulate matter.</a:t>
                      </a:r>
                    </a:p>
                    <a:p>
                      <a:pPr marL="285750" indent="-285750">
                        <a:buFont typeface="Arial" panose="020B0604020202020204" pitchFamily="34" charset="0"/>
                        <a:buChar char="•"/>
                      </a:pPr>
                      <a:r>
                        <a:rPr lang="en-US" baseline="0" dirty="0" smtClean="0"/>
                        <a:t>40% and 50% blends produce lower brake power.</a:t>
                      </a:r>
                      <a:endParaRPr lang="en-IN" dirty="0"/>
                    </a:p>
                  </a:txBody>
                  <a:tcPr/>
                </a:tc>
                <a:extLst>
                  <a:ext uri="{0D108BD9-81ED-4DB2-BD59-A6C34878D82A}">
                    <a16:rowId xmlns:a16="http://schemas.microsoft.com/office/drawing/2014/main" val="3661855091"/>
                  </a:ext>
                </a:extLst>
              </a:tr>
            </a:tbl>
          </a:graphicData>
        </a:graphic>
      </p:graphicFrame>
    </p:spTree>
    <p:extLst>
      <p:ext uri="{BB962C8B-B14F-4D97-AF65-F5344CB8AC3E}">
        <p14:creationId xmlns:p14="http://schemas.microsoft.com/office/powerpoint/2010/main" val="1695445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a:t>RESEARCH GAP</a:t>
            </a:r>
            <a:endParaRPr lang="en-IN" dirty="0"/>
          </a:p>
        </p:txBody>
      </p:sp>
      <p:sp>
        <p:nvSpPr>
          <p:cNvPr id="3" name="Content Placeholder 2"/>
          <p:cNvSpPr>
            <a:spLocks noGrp="1"/>
          </p:cNvSpPr>
          <p:nvPr>
            <p:ph idx="1"/>
          </p:nvPr>
        </p:nvSpPr>
        <p:spPr/>
        <p:txBody>
          <a:bodyPr>
            <a:normAutofit lnSpcReduction="10000"/>
          </a:bodyPr>
          <a:lstStyle/>
          <a:p>
            <a:r>
              <a:rPr lang="en-US" dirty="0"/>
              <a:t>A </a:t>
            </a:r>
            <a:r>
              <a:rPr lang="en-IN" altLang="en-US" dirty="0"/>
              <a:t>review on novel bio-fuel from turpentine </a:t>
            </a:r>
            <a:r>
              <a:rPr lang="en-IN" altLang="en-US" dirty="0" smtClean="0"/>
              <a:t>oil by </a:t>
            </a:r>
            <a:r>
              <a:rPr lang="en-US" dirty="0"/>
              <a:t>Mehmet </a:t>
            </a:r>
            <a:r>
              <a:rPr lang="en-US" dirty="0" err="1"/>
              <a:t>Hakki</a:t>
            </a:r>
            <a:r>
              <a:rPr lang="en-US" dirty="0"/>
              <a:t> Alma, </a:t>
            </a:r>
            <a:r>
              <a:rPr lang="en-US" dirty="0" err="1"/>
              <a:t>Tufan</a:t>
            </a:r>
            <a:r>
              <a:rPr lang="en-US" dirty="0"/>
              <a:t> </a:t>
            </a:r>
            <a:r>
              <a:rPr lang="en-US" dirty="0" err="1" smtClean="0"/>
              <a:t>Salan</a:t>
            </a:r>
            <a:r>
              <a:rPr lang="en-US" dirty="0" smtClean="0"/>
              <a:t> (2017) - has discussed about the use of  40% of turpentine oil blend with diesel in diesel engine.</a:t>
            </a:r>
            <a:endParaRPr lang="en-US" dirty="0"/>
          </a:p>
          <a:p>
            <a:r>
              <a:rPr lang="en-US" dirty="0"/>
              <a:t>Influences of dual bio-fuel (Jatropha biodiesel and turpentine oil) </a:t>
            </a:r>
            <a:r>
              <a:rPr lang="en-US" dirty="0" smtClean="0"/>
              <a:t>on   single </a:t>
            </a:r>
            <a:r>
              <a:rPr lang="en-US" dirty="0"/>
              <a:t>cylinder variable compression ratio diesel </a:t>
            </a:r>
            <a:r>
              <a:rPr lang="en-US" dirty="0" smtClean="0"/>
              <a:t>engine by </a:t>
            </a:r>
            <a:r>
              <a:rPr lang="en-IN" altLang="en-US" dirty="0"/>
              <a:t>Pankaj Dubey</a:t>
            </a:r>
            <a:r>
              <a:rPr lang="en-IN" altLang="en-US" dirty="0" smtClean="0"/>
              <a:t>, </a:t>
            </a:r>
            <a:r>
              <a:rPr lang="en-IN" altLang="en-US" dirty="0"/>
              <a:t>Rajesh </a:t>
            </a:r>
            <a:r>
              <a:rPr lang="en-IN" altLang="en-US" dirty="0" smtClean="0"/>
              <a:t>Gupta (2018) – has discussed about the use of </a:t>
            </a:r>
            <a:r>
              <a:rPr lang="en-IN" altLang="en-US" dirty="0" err="1" smtClean="0"/>
              <a:t>jatropha</a:t>
            </a:r>
            <a:r>
              <a:rPr lang="en-IN" altLang="en-US" dirty="0" smtClean="0"/>
              <a:t> and turpentine oil blend in single cylinder diesel engine.</a:t>
            </a:r>
            <a:endParaRPr lang="en-IN" altLang="en-US" dirty="0"/>
          </a:p>
          <a:p>
            <a:r>
              <a:rPr lang="en-US" altLang="en-US" dirty="0" smtClean="0"/>
              <a:t>But so far no one has explored the arena of using hydrogen induction  with turpentine blend with diesel biodiesel and analyzing the performance, combustion and emission characteristics of single cylinder ci engine.</a:t>
            </a:r>
            <a:endParaRPr lang="en-IN" altLang="en-US" dirty="0"/>
          </a:p>
          <a:p>
            <a:endParaRPr lang="en-IN" dirty="0"/>
          </a:p>
        </p:txBody>
      </p:sp>
    </p:spTree>
    <p:extLst>
      <p:ext uri="{BB962C8B-B14F-4D97-AF65-F5344CB8AC3E}">
        <p14:creationId xmlns:p14="http://schemas.microsoft.com/office/powerpoint/2010/main" val="3981926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AIM &amp; OBJECTIVE</a:t>
            </a:r>
            <a:endParaRPr lang="en-IN" dirty="0"/>
          </a:p>
        </p:txBody>
      </p:sp>
      <p:sp>
        <p:nvSpPr>
          <p:cNvPr id="3" name="Content Placeholder 2"/>
          <p:cNvSpPr>
            <a:spLocks noGrp="1"/>
          </p:cNvSpPr>
          <p:nvPr>
            <p:ph idx="1"/>
          </p:nvPr>
        </p:nvSpPr>
        <p:spPr>
          <a:xfrm>
            <a:off x="838200" y="1867989"/>
            <a:ext cx="10515600" cy="4872445"/>
          </a:xfrm>
        </p:spPr>
        <p:txBody>
          <a:bodyPr>
            <a:normAutofit/>
          </a:bodyPr>
          <a:lstStyle/>
          <a:p>
            <a:r>
              <a:rPr lang="en-US" sz="3600" dirty="0"/>
              <a:t>To experimentally test the performance , combustion , emissions characteristics of single cylinder diesel engine using biodiesel.</a:t>
            </a:r>
          </a:p>
          <a:p>
            <a:r>
              <a:rPr lang="en-US" sz="3600" dirty="0"/>
              <a:t>Objective is to compare the characteristics of biodiesel blends(diesel-turpentine) and the same with hydrogen </a:t>
            </a:r>
            <a:r>
              <a:rPr lang="en-US" sz="3600" dirty="0" smtClean="0"/>
              <a:t>induction for the best two blends (B20 and B30).</a:t>
            </a:r>
          </a:p>
          <a:p>
            <a:pPr marL="0" indent="0">
              <a:buNone/>
            </a:pPr>
            <a:endParaRPr lang="en-US" sz="3600" dirty="0" smtClean="0"/>
          </a:p>
          <a:p>
            <a:pPr marL="0" indent="0">
              <a:buNone/>
            </a:pPr>
            <a:endParaRPr lang="en-US" sz="3600" dirty="0"/>
          </a:p>
        </p:txBody>
      </p:sp>
    </p:spTree>
    <p:extLst>
      <p:ext uri="{BB962C8B-B14F-4D97-AF65-F5344CB8AC3E}">
        <p14:creationId xmlns:p14="http://schemas.microsoft.com/office/powerpoint/2010/main" val="2911629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WORK DONE SO FAR</a:t>
            </a:r>
            <a:endParaRPr lang="en-IN" dirty="0"/>
          </a:p>
        </p:txBody>
      </p:sp>
      <p:sp>
        <p:nvSpPr>
          <p:cNvPr id="3" name="Content Placeholder 2"/>
          <p:cNvSpPr>
            <a:spLocks noGrp="1"/>
          </p:cNvSpPr>
          <p:nvPr>
            <p:ph idx="1"/>
          </p:nvPr>
        </p:nvSpPr>
        <p:spPr>
          <a:xfrm>
            <a:off x="838200" y="2766151"/>
            <a:ext cx="10515600" cy="4351338"/>
          </a:xfrm>
        </p:spPr>
        <p:txBody>
          <a:bodyPr/>
          <a:lstStyle/>
          <a:p>
            <a:r>
              <a:rPr lang="en-US" dirty="0" smtClean="0"/>
              <a:t>Selection of best blends.(B20 and B30)</a:t>
            </a:r>
          </a:p>
          <a:p>
            <a:r>
              <a:rPr lang="en-US" dirty="0" smtClean="0"/>
              <a:t>Search for hydrogen induction and EGR setup.</a:t>
            </a:r>
          </a:p>
          <a:p>
            <a:r>
              <a:rPr lang="en-US" dirty="0" smtClean="0"/>
              <a:t>Study of literature survey to reduce </a:t>
            </a:r>
            <a:r>
              <a:rPr lang="en-US" dirty="0" err="1" smtClean="0"/>
              <a:t>Nox</a:t>
            </a:r>
            <a:r>
              <a:rPr lang="en-US" dirty="0" smtClean="0"/>
              <a:t> emissions.</a:t>
            </a:r>
          </a:p>
          <a:p>
            <a:endParaRPr lang="en-US" dirty="0" smtClean="0"/>
          </a:p>
          <a:p>
            <a:endParaRPr lang="en-IN" dirty="0"/>
          </a:p>
        </p:txBody>
      </p:sp>
    </p:spTree>
    <p:extLst>
      <p:ext uri="{BB962C8B-B14F-4D97-AF65-F5344CB8AC3E}">
        <p14:creationId xmlns:p14="http://schemas.microsoft.com/office/powerpoint/2010/main" val="219539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WORK TO BE </a:t>
            </a:r>
            <a:r>
              <a:rPr lang="en-US" dirty="0" smtClean="0"/>
              <a:t>DONE</a:t>
            </a:r>
            <a:endParaRPr lang="en-IN" dirty="0"/>
          </a:p>
        </p:txBody>
      </p:sp>
      <p:sp>
        <p:nvSpPr>
          <p:cNvPr id="3" name="Content Placeholder 2"/>
          <p:cNvSpPr>
            <a:spLocks noGrp="1"/>
          </p:cNvSpPr>
          <p:nvPr>
            <p:ph idx="1"/>
          </p:nvPr>
        </p:nvSpPr>
        <p:spPr>
          <a:xfrm>
            <a:off x="838200" y="1943191"/>
            <a:ext cx="10515600" cy="4351338"/>
          </a:xfrm>
        </p:spPr>
        <p:txBody>
          <a:bodyPr/>
          <a:lstStyle/>
          <a:p>
            <a:r>
              <a:rPr lang="en-US" dirty="0" smtClean="0"/>
              <a:t>Study of </a:t>
            </a:r>
            <a:r>
              <a:rPr lang="en-US" dirty="0" err="1" smtClean="0"/>
              <a:t>literatue</a:t>
            </a:r>
            <a:r>
              <a:rPr lang="en-US" dirty="0" smtClean="0"/>
              <a:t> survey to reduce the </a:t>
            </a:r>
            <a:r>
              <a:rPr lang="en-US" dirty="0" err="1" smtClean="0"/>
              <a:t>Nox</a:t>
            </a:r>
            <a:r>
              <a:rPr lang="en-US" dirty="0" smtClean="0"/>
              <a:t> emissions</a:t>
            </a:r>
            <a:r>
              <a:rPr lang="en-US" dirty="0" smtClean="0"/>
              <a:t>.(B20 and B30)</a:t>
            </a:r>
            <a:endParaRPr lang="en-US" dirty="0" smtClean="0"/>
          </a:p>
          <a:p>
            <a:r>
              <a:rPr lang="en-US" dirty="0" smtClean="0"/>
              <a:t>To find an effective method to reduce </a:t>
            </a:r>
            <a:r>
              <a:rPr lang="en-US" dirty="0" err="1" smtClean="0"/>
              <a:t>Nox</a:t>
            </a:r>
            <a:r>
              <a:rPr lang="en-US" dirty="0" smtClean="0"/>
              <a:t> emissions</a:t>
            </a:r>
            <a:r>
              <a:rPr lang="en-US" dirty="0"/>
              <a:t>. </a:t>
            </a:r>
            <a:r>
              <a:rPr lang="en-US" dirty="0" smtClean="0"/>
              <a:t>(</a:t>
            </a:r>
            <a:r>
              <a:rPr lang="en-US" dirty="0"/>
              <a:t>B20 and </a:t>
            </a:r>
            <a:r>
              <a:rPr lang="en-US" dirty="0" smtClean="0"/>
              <a:t>B30)</a:t>
            </a:r>
          </a:p>
          <a:p>
            <a:r>
              <a:rPr lang="en-US" dirty="0" smtClean="0"/>
              <a:t>Installation </a:t>
            </a:r>
            <a:r>
              <a:rPr lang="en-US" dirty="0" smtClean="0"/>
              <a:t>of hydrogen induction setup.</a:t>
            </a:r>
          </a:p>
          <a:p>
            <a:r>
              <a:rPr lang="en-US" dirty="0" smtClean="0"/>
              <a:t>Preparation of blends</a:t>
            </a:r>
            <a:r>
              <a:rPr lang="en-US" dirty="0" smtClean="0"/>
              <a:t>.</a:t>
            </a:r>
          </a:p>
          <a:p>
            <a:r>
              <a:rPr lang="en-US" dirty="0" smtClean="0"/>
              <a:t>Testing of blends with hydrogen induction along with </a:t>
            </a:r>
            <a:r>
              <a:rPr lang="en-US" dirty="0" err="1" smtClean="0"/>
              <a:t>Nox</a:t>
            </a:r>
            <a:r>
              <a:rPr lang="en-US" dirty="0" smtClean="0"/>
              <a:t> reduction method.</a:t>
            </a:r>
          </a:p>
          <a:p>
            <a:r>
              <a:rPr lang="en-US" dirty="0" smtClean="0"/>
              <a:t>Comparing </a:t>
            </a:r>
            <a:r>
              <a:rPr lang="en-US" smtClean="0"/>
              <a:t>the results.</a:t>
            </a:r>
          </a:p>
          <a:p>
            <a:endParaRPr lang="en-US" dirty="0" smtClean="0"/>
          </a:p>
          <a:p>
            <a:endParaRPr lang="en-IN" dirty="0"/>
          </a:p>
        </p:txBody>
      </p:sp>
    </p:spTree>
    <p:extLst>
      <p:ext uri="{BB962C8B-B14F-4D97-AF65-F5344CB8AC3E}">
        <p14:creationId xmlns:p14="http://schemas.microsoft.com/office/powerpoint/2010/main" val="3643140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725</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vt:lpstr>
      <vt:lpstr>Times New Roman</vt:lpstr>
      <vt:lpstr>Office Theme</vt:lpstr>
      <vt:lpstr>PowerPoint Presentation</vt:lpstr>
      <vt:lpstr>TITLE</vt:lpstr>
      <vt:lpstr>INTRODUCTION</vt:lpstr>
      <vt:lpstr>PowerPoint Presentation</vt:lpstr>
      <vt:lpstr>PowerPoint Presentation</vt:lpstr>
      <vt:lpstr>RESEARCH GAP</vt:lpstr>
      <vt:lpstr>AIM &amp; OBJECTIVE</vt:lpstr>
      <vt:lpstr>WORK DONE SO FAR</vt:lpstr>
      <vt:lpstr>WORK TO BE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2023-02-09T07:46:52Z</dcterms:created>
  <dcterms:modified xsi:type="dcterms:W3CDTF">2023-02-09T10:09:37Z</dcterms:modified>
</cp:coreProperties>
</file>