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74" r:id="rId3"/>
    <p:sldId id="280" r:id="rId4"/>
    <p:sldId id="257" r:id="rId5"/>
    <p:sldId id="258" r:id="rId6"/>
    <p:sldId id="260" r:id="rId7"/>
    <p:sldId id="261" r:id="rId8"/>
    <p:sldId id="262" r:id="rId9"/>
    <p:sldId id="275" r:id="rId10"/>
    <p:sldId id="276" r:id="rId11"/>
    <p:sldId id="282" r:id="rId12"/>
    <p:sldId id="263" r:id="rId13"/>
    <p:sldId id="264" r:id="rId14"/>
    <p:sldId id="259" r:id="rId15"/>
    <p:sldId id="277" r:id="rId16"/>
    <p:sldId id="281" r:id="rId17"/>
    <p:sldId id="284" r:id="rId18"/>
    <p:sldId id="283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029" y="447989"/>
            <a:ext cx="5025525" cy="1174790"/>
          </a:xfrm>
          <a:prstGeom prst="flowChartAlternateProcess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575" dirty="0">
              <a:solidFill>
                <a:srgbClr val="FFC000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575" dirty="0">
                <a:solidFill>
                  <a:srgbClr val="FFC000"/>
                </a:solidFill>
                <a:latin typeface="Cambria" panose="02040503050406030204" pitchFamily="18" charset="0"/>
              </a:rPr>
              <a:t>DEPARTMENT OF AUTOMOBILE ENGINEERING</a:t>
            </a:r>
          </a:p>
          <a:p>
            <a:pPr algn="ctr"/>
            <a:r>
              <a:rPr lang="en-US" sz="1575" dirty="0">
                <a:solidFill>
                  <a:srgbClr val="FFC000"/>
                </a:solidFill>
                <a:latin typeface="Cambria" panose="02040503050406030204" pitchFamily="18" charset="0"/>
              </a:rPr>
              <a:t>MIT CAMPUS, ANNA UNIVERSITY, CHENNAI – 44</a:t>
            </a:r>
          </a:p>
          <a:p>
            <a:pPr algn="ctr"/>
            <a:endParaRPr lang="en-IN" sz="1575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24" y="320592"/>
            <a:ext cx="1425911" cy="13403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42" y="496525"/>
            <a:ext cx="1658415" cy="12918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20165" y="1994451"/>
            <a:ext cx="4103252" cy="6733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 REVIEW</a:t>
            </a:r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47817"/>
              </p:ext>
            </p:extLst>
          </p:nvPr>
        </p:nvGraphicFramePr>
        <p:xfrm>
          <a:off x="3267589" y="3039470"/>
          <a:ext cx="5486513" cy="2224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6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Number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NIROSHINI. K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2019502032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AKILAN. 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2019502509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DHINESH BABU. 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2019502517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 VIGNESH. N 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2019502523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/>
          <p:nvPr/>
        </p:nvSpPr>
        <p:spPr>
          <a:xfrm>
            <a:off x="8845542" y="5068390"/>
            <a:ext cx="3082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GUIDE: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Elayaraja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Teaching F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Automobile Engineering,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MIT campus, Anna university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098"/>
          </a:xfr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AIM &amp;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</a:t>
            </a:r>
            <a:r>
              <a:rPr lang="en-US" sz="3600" dirty="0"/>
              <a:t>experimentally test the performance , combustion , emissions characteristics of single cylinder diesel engine using </a:t>
            </a:r>
            <a:r>
              <a:rPr lang="en-US" sz="3600" dirty="0" smtClean="0"/>
              <a:t>biodiesel.</a:t>
            </a:r>
          </a:p>
          <a:p>
            <a:r>
              <a:rPr lang="en-US" sz="3600" dirty="0" smtClean="0"/>
              <a:t>Objective is to compare the characteristics of biodiesel blends(diesel-turpentine) and the same with hydrogen induction.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7" y="130629"/>
            <a:ext cx="10515600" cy="627017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PINE TREE GROWTH IN INDIA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53589"/>
            <a:ext cx="8660675" cy="5708468"/>
          </a:xfrm>
        </p:spPr>
      </p:pic>
    </p:spTree>
    <p:extLst>
      <p:ext uri="{BB962C8B-B14F-4D97-AF65-F5344CB8AC3E}">
        <p14:creationId xmlns:p14="http://schemas.microsoft.com/office/powerpoint/2010/main" val="38341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65" y="136525"/>
            <a:ext cx="10515600" cy="916940"/>
          </a:xfr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altLang="en-US" dirty="0"/>
              <a:t>                     </a:t>
            </a:r>
            <a:r>
              <a:rPr lang="en-US" altLang="en-IN" dirty="0"/>
              <a:t>      </a:t>
            </a:r>
            <a:r>
              <a:rPr lang="en-IN" altLang="en-US" dirty="0"/>
              <a:t> METHODLOGY</a:t>
            </a:r>
          </a:p>
        </p:txBody>
      </p:sp>
      <p:sp>
        <p:nvSpPr>
          <p:cNvPr id="26" name="Rectangle 7"/>
          <p:cNvSpPr/>
          <p:nvPr/>
        </p:nvSpPr>
        <p:spPr>
          <a:xfrm>
            <a:off x="3217731" y="3127412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biodiesel blend</a:t>
            </a:r>
          </a:p>
        </p:txBody>
      </p:sp>
      <p:sp>
        <p:nvSpPr>
          <p:cNvPr id="27" name="Rectangle 8"/>
          <p:cNvSpPr/>
          <p:nvPr/>
        </p:nvSpPr>
        <p:spPr>
          <a:xfrm>
            <a:off x="3217731" y="4008890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Measuring the properties of the sample biodiesel blend</a:t>
            </a:r>
            <a:endParaRPr lang="en-I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9"/>
          <p:cNvSpPr/>
          <p:nvPr/>
        </p:nvSpPr>
        <p:spPr>
          <a:xfrm>
            <a:off x="3217731" y="4987655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Testing of the sample biodiesel in CI engine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0"/>
          <p:cNvSpPr/>
          <p:nvPr/>
        </p:nvSpPr>
        <p:spPr>
          <a:xfrm>
            <a:off x="3217731" y="5936827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Comparison of characteristics(biodiesel blends vs diesel)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659090" y="3606806"/>
            <a:ext cx="0" cy="4020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59090" y="4488285"/>
            <a:ext cx="0" cy="4697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60570" y="5467050"/>
            <a:ext cx="0" cy="4697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8182247" y="486509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/>
          <p:nvPr/>
        </p:nvSpPr>
        <p:spPr>
          <a:xfrm>
            <a:off x="3217731" y="2202494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3217731" y="1323198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59090" y="2681889"/>
            <a:ext cx="0" cy="4020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48900" y="1802593"/>
            <a:ext cx="0" cy="4020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45"/>
          </a:xfr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altLang="en-US" dirty="0"/>
              <a:t/>
            </a:r>
            <a:br>
              <a:rPr lang="en-IN" altLang="en-US" dirty="0"/>
            </a:br>
            <a:r>
              <a:rPr lang="en-IN" altLang="en-US" dirty="0">
                <a:sym typeface="+mn-ea"/>
              </a:rPr>
              <a:t>    METHODLOGY</a:t>
            </a:r>
            <a:r>
              <a:rPr lang="en-IN" altLang="en-US" dirty="0"/>
              <a:t/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25" name="Rectangle 6"/>
          <p:cNvSpPr/>
          <p:nvPr/>
        </p:nvSpPr>
        <p:spPr>
          <a:xfrm>
            <a:off x="3654339" y="1772747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experimantal setup for hydrogen induction</a:t>
            </a:r>
          </a:p>
        </p:txBody>
      </p:sp>
      <p:sp>
        <p:nvSpPr>
          <p:cNvPr id="26" name="Rectangle 7"/>
          <p:cNvSpPr/>
          <p:nvPr/>
        </p:nvSpPr>
        <p:spPr>
          <a:xfrm>
            <a:off x="3652434" y="2751764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the sample biodiesel blend with hydrogen induction</a:t>
            </a:r>
          </a:p>
        </p:txBody>
      </p:sp>
      <p:sp>
        <p:nvSpPr>
          <p:cNvPr id="27" name="Rectangle 8"/>
          <p:cNvSpPr/>
          <p:nvPr/>
        </p:nvSpPr>
        <p:spPr>
          <a:xfrm>
            <a:off x="3652434" y="3633242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the characteristics obtained from the result </a:t>
            </a:r>
          </a:p>
        </p:txBody>
      </p:sp>
      <p:sp>
        <p:nvSpPr>
          <p:cNvPr id="28" name="Rectangle 9"/>
          <p:cNvSpPr/>
          <p:nvPr/>
        </p:nvSpPr>
        <p:spPr>
          <a:xfrm>
            <a:off x="3652520" y="4535805"/>
            <a:ext cx="4882515" cy="633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characteristics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(biodiesel blend vs diesel)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0"/>
          <p:cNvSpPr/>
          <p:nvPr/>
        </p:nvSpPr>
        <p:spPr>
          <a:xfrm>
            <a:off x="3654974" y="5529429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final report</a:t>
            </a:r>
          </a:p>
        </p:txBody>
      </p: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 flipH="1">
            <a:off x="6093793" y="2252142"/>
            <a:ext cx="1905" cy="4991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6093793" y="3231159"/>
            <a:ext cx="0" cy="4020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93793" y="4112637"/>
            <a:ext cx="0" cy="4697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95273" y="5091402"/>
            <a:ext cx="0" cy="4697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46" y="147115"/>
            <a:ext cx="10369731" cy="754221"/>
          </a:xfr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PROPERTIES</a:t>
            </a:r>
            <a:r>
              <a:rPr lang="en-US" b="1" dirty="0" smtClean="0"/>
              <a:t> OF FUEL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141299"/>
              </p:ext>
            </p:extLst>
          </p:nvPr>
        </p:nvGraphicFramePr>
        <p:xfrm>
          <a:off x="838200" y="1001145"/>
          <a:ext cx="10726095" cy="5550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/>
                        <a:t>TURPENTINE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Normal state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Liquid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/>
                        <a:t>Liquid</a:t>
                      </a:r>
                      <a:endParaRPr lang="en-I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Gaseous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Formula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</a:t>
                      </a:r>
                      <a:r>
                        <a:rPr lang="en-IN" sz="2000" baseline="-25000" dirty="0"/>
                        <a:t>10</a:t>
                      </a:r>
                      <a:r>
                        <a:rPr lang="en-IN" sz="2000" dirty="0"/>
                        <a:t>H</a:t>
                      </a:r>
                      <a:r>
                        <a:rPr lang="en-IN" sz="2000" baseline="-25000" dirty="0"/>
                        <a:t>22</a:t>
                      </a:r>
                      <a:r>
                        <a:rPr lang="en-IN" sz="2000" dirty="0"/>
                        <a:t>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ym typeface="+mn-ea"/>
                        </a:rPr>
                        <a:t>C</a:t>
                      </a:r>
                      <a:r>
                        <a:rPr lang="en-IN" sz="2000" baseline="-25000" dirty="0">
                          <a:sym typeface="+mn-ea"/>
                        </a:rPr>
                        <a:t>10</a:t>
                      </a:r>
                      <a:r>
                        <a:rPr lang="en-IN" sz="2000" dirty="0">
                          <a:sym typeface="+mn-ea"/>
                        </a:rPr>
                        <a:t>H</a:t>
                      </a:r>
                      <a:r>
                        <a:rPr lang="en-IN" sz="2000" baseline="-25000" dirty="0">
                          <a:sym typeface="+mn-ea"/>
                        </a:rPr>
                        <a:t>16</a:t>
                      </a:r>
                      <a:endParaRPr lang="en-US" altLang="en-I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ym typeface="+mn-ea"/>
                        </a:rPr>
                        <a:t>H</a:t>
                      </a:r>
                      <a:r>
                        <a:rPr lang="en-IN" sz="2000" baseline="-25000" dirty="0">
                          <a:sym typeface="+mn-ea"/>
                        </a:rPr>
                        <a:t>2</a:t>
                      </a:r>
                      <a:endParaRPr lang="en-US" altLang="en-I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Density  (kg/m3)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  <a:r>
                        <a:rPr lang="en-US" altLang="en-IN" sz="2000" dirty="0"/>
                        <a:t>33-881</a:t>
                      </a:r>
                      <a:endParaRPr lang="en-US" alt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860-900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0.08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715">
                <a:tc>
                  <a:txBody>
                    <a:bodyPr/>
                    <a:lstStyle/>
                    <a:p>
                      <a:pPr algn="ctr"/>
                      <a:r>
                        <a:rPr lang="en-US" altLang="en-IN" dirty="0"/>
                        <a:t>4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Specific gravity</a:t>
                      </a:r>
                      <a:endParaRPr lang="en-US" alt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0.83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/>
                        <a:t>0.86-0.9</a:t>
                      </a:r>
                      <a:endParaRPr lang="en-I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/>
                        <a:t>0.07</a:t>
                      </a:r>
                      <a:endParaRPr lang="en-I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Flash point(°C)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–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Autoignition temperature (</a:t>
                      </a:r>
                      <a:r>
                        <a:rPr lang="en-IN" altLang="en-US" sz="2000" dirty="0"/>
                        <a:t>°C</a:t>
                      </a:r>
                      <a:r>
                        <a:rPr lang="en-US" sz="2000" dirty="0"/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250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300-350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572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sz="2000" dirty="0"/>
                        <a:t>Boiling point(</a:t>
                      </a:r>
                      <a:r>
                        <a:rPr lang="en-IN" altLang="en-US" sz="2000" dirty="0"/>
                        <a:t>°C</a:t>
                      </a:r>
                      <a:r>
                        <a:rPr lang="en-US" altLang="en-IN" sz="2000" dirty="0"/>
                        <a:t>)</a:t>
                      </a:r>
                      <a:endParaRPr lang="en-US" alt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/>
                        <a:t>180-340</a:t>
                      </a:r>
                      <a:endParaRPr lang="en-I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/>
                        <a:t>150-180</a:t>
                      </a:r>
                      <a:endParaRPr lang="en-I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/>
                        <a:t>-252.8</a:t>
                      </a:r>
                      <a:endParaRPr lang="en-I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Flammability limit% volume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/>
                        <a:t>1</a:t>
                      </a:r>
                      <a:endParaRPr lang="en-I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Cetane number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40 - 55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20-25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56120"/>
            <a:ext cx="10515600" cy="654685"/>
          </a:xfr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ym typeface="+mn-ea"/>
              </a:rPr>
              <a:t>         ENGINE SPECIFICATION</a:t>
            </a:r>
            <a:endParaRPr lang="en-US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268493"/>
              </p:ext>
            </p:extLst>
          </p:nvPr>
        </p:nvGraphicFramePr>
        <p:xfrm>
          <a:off x="838200" y="1173480"/>
          <a:ext cx="10515600" cy="54557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PARAMETERS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SPECIFICATIONS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981">
                <a:tc>
                  <a:txBody>
                    <a:bodyPr/>
                    <a:lstStyle/>
                    <a:p>
                      <a:r>
                        <a:rPr lang="en-US" dirty="0"/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General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Single cylinder, four stroke,</a:t>
                      </a:r>
                      <a:endParaRPr lang="en-US" sz="1800" dirty="0"/>
                    </a:p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compression ignition, constant </a:t>
                      </a:r>
                      <a:r>
                        <a:rPr lang="en-US" sz="1800" dirty="0" err="1">
                          <a:sym typeface="+mn-ea"/>
                        </a:rPr>
                        <a:t>speed,vertical</a:t>
                      </a:r>
                      <a:r>
                        <a:rPr lang="en-US" sz="1800" dirty="0">
                          <a:sym typeface="+mn-ea"/>
                        </a:rPr>
                        <a:t>, water cooled, direct injection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Stroke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Swept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Clearance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36.87cc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6.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Compression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ym typeface="+mn-ea"/>
                        </a:rPr>
                        <a:t>3.7 kW at 1500 rpm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20</a:t>
                      </a:r>
                      <a:r>
                        <a:rPr lang="en-US" dirty="0"/>
                        <a:t>00 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638">
                <a:tc>
                  <a:txBody>
                    <a:bodyPr/>
                    <a:lstStyle/>
                    <a:p>
                      <a:r>
                        <a:rPr lang="en-US" dirty="0"/>
                        <a:t> 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Injection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4" y="221428"/>
            <a:ext cx="10515600" cy="82295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EXTRACTION OF TURPENTINE</a:t>
            </a:r>
            <a:endParaRPr lang="en-IN" dirty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70" y="2769326"/>
            <a:ext cx="4389120" cy="2102461"/>
          </a:xfrm>
        </p:spPr>
      </p:pic>
      <p:sp>
        <p:nvSpPr>
          <p:cNvPr id="7" name="Rectangle 6"/>
          <p:cNvSpPr/>
          <p:nvPr/>
        </p:nvSpPr>
        <p:spPr>
          <a:xfrm>
            <a:off x="1121227" y="1332411"/>
            <a:ext cx="2612571" cy="1084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 of pine saps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46320" y="1332411"/>
            <a:ext cx="2612571" cy="1084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Heating of pine saps to a viscous liquid stage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571413" y="1377815"/>
            <a:ext cx="2612571" cy="1084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filtration of the large impurities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741229" y="5146755"/>
            <a:ext cx="2612571" cy="1084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Again heat the viscous pine sap liquid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42263" y="5146756"/>
            <a:ext cx="2612571" cy="1084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Distillation of the heated pine sap liquid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86541" y="5146757"/>
            <a:ext cx="2612571" cy="1084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 of turpentine oil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99112" y="1926451"/>
            <a:ext cx="7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54834" y="1926451"/>
            <a:ext cx="74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35390" y="5643131"/>
            <a:ext cx="83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10297" y="5649667"/>
            <a:ext cx="83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7514" y="2560320"/>
            <a:ext cx="0" cy="23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264931"/>
            <a:ext cx="11743509" cy="1106669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000" b="1" dirty="0" smtClean="0"/>
              <a:t>PREPATION OF BIODIESEL(DIESEL-TURPENTINE BLEND)</a:t>
            </a:r>
            <a:endParaRPr lang="en-IN" sz="4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3235" y="4982528"/>
            <a:ext cx="5348471" cy="13075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4 BLENDS: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smtClean="0"/>
              <a:t> B20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smtClean="0"/>
              <a:t>B30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smtClean="0"/>
              <a:t>B40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smtClean="0"/>
              <a:t>B50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825625"/>
            <a:ext cx="4351338" cy="27955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5" y="1938882"/>
            <a:ext cx="4480560" cy="27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166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 smtClean="0"/>
              <a:t>CURRENT STATUS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206" y="2217511"/>
            <a:ext cx="10515600" cy="4351338"/>
          </a:xfrm>
        </p:spPr>
        <p:txBody>
          <a:bodyPr/>
          <a:lstStyle/>
          <a:p>
            <a:r>
              <a:rPr lang="en-GB" dirty="0">
                <a:sym typeface="+mn-ea"/>
              </a:rPr>
              <a:t> </a:t>
            </a:r>
            <a:r>
              <a:rPr lang="en-US" altLang="en-GB" dirty="0">
                <a:sym typeface="+mn-ea"/>
              </a:rPr>
              <a:t>literature survey completed</a:t>
            </a:r>
            <a:endParaRPr lang="en-US" altLang="en-GB" dirty="0"/>
          </a:p>
          <a:p>
            <a:r>
              <a:rPr lang="en-US" altLang="en-GB" dirty="0">
                <a:sym typeface="+mn-ea"/>
              </a:rPr>
              <a:t>work process </a:t>
            </a:r>
            <a:r>
              <a:rPr lang="en-US" altLang="en-GB" dirty="0" smtClean="0">
                <a:sym typeface="+mn-ea"/>
              </a:rPr>
              <a:t>plan and methodology completed</a:t>
            </a:r>
          </a:p>
          <a:p>
            <a:r>
              <a:rPr lang="en-US" altLang="en-GB" dirty="0" smtClean="0">
                <a:sym typeface="+mn-ea"/>
              </a:rPr>
              <a:t>Preparation of biodiesel blend is completed.</a:t>
            </a:r>
          </a:p>
          <a:p>
            <a:endParaRPr lang="en-US" alt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4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1149532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/>
              <a:t> WORK TO BE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242"/>
            <a:ext cx="10515600" cy="4351338"/>
          </a:xfrm>
        </p:spPr>
        <p:txBody>
          <a:bodyPr/>
          <a:lstStyle/>
          <a:p>
            <a:r>
              <a:rPr lang="en-US" dirty="0" smtClean="0"/>
              <a:t>Finding the properties of biodiesel blends</a:t>
            </a:r>
          </a:p>
          <a:p>
            <a:r>
              <a:rPr lang="en-US" dirty="0" smtClean="0"/>
              <a:t>Testing of biodiesel in ci engine</a:t>
            </a:r>
          </a:p>
          <a:p>
            <a:r>
              <a:rPr lang="en-US" dirty="0" smtClean="0"/>
              <a:t>Comparison of characteristics of diesel with biodiesel</a:t>
            </a:r>
          </a:p>
          <a:p>
            <a:r>
              <a:rPr lang="en-US" dirty="0" smtClean="0"/>
              <a:t>Experimental setup for hydrogen induction in single cylinder diesel engine.</a:t>
            </a:r>
          </a:p>
          <a:p>
            <a:r>
              <a:rPr lang="en-US" dirty="0" smtClean="0"/>
              <a:t>Testing of biodiesel with hydrogen induction</a:t>
            </a:r>
          </a:p>
          <a:p>
            <a:r>
              <a:rPr lang="en-US" dirty="0" smtClean="0"/>
              <a:t>Comparison of characteristics of biodiesel blend and the same with hydrogen induction.</a:t>
            </a:r>
          </a:p>
          <a:p>
            <a:r>
              <a:rPr lang="en-US" dirty="0" smtClean="0"/>
              <a:t>Submission of report.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1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                                    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sym typeface="+mn-ea"/>
            </a:endParaRPr>
          </a:p>
          <a:p>
            <a:pPr marL="0" indent="0" algn="ctr">
              <a:buNone/>
            </a:pPr>
            <a:r>
              <a:rPr lang="en-US" sz="3600" b="1" dirty="0">
                <a:sym typeface="+mn-ea"/>
              </a:rPr>
              <a:t>EXPERIMENTAL ANALYSIS OF PERFORMANCE,COMBUSTION AND EMISSION CHARACTERISTICS OF SINGLE CYLINDER DIESEL ENGINE USING </a:t>
            </a:r>
            <a:r>
              <a:rPr lang="en-US" sz="3600" b="1" dirty="0" smtClean="0">
                <a:sym typeface="+mn-ea"/>
              </a:rPr>
              <a:t>BIODIESEL (DIESEL-TURPENTINE </a:t>
            </a:r>
            <a:r>
              <a:rPr lang="en-US" sz="3600" b="1" dirty="0">
                <a:sym typeface="+mn-ea"/>
              </a:rPr>
              <a:t>BLEND) WITH HYDROGEN INDUCTION.</a:t>
            </a: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008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               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83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90688"/>
            <a:ext cx="10805160" cy="4486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Entire worldwide, fossil reserves are getting scantier and progressively exorbitant with time</a:t>
            </a:r>
            <a:r>
              <a:rPr lang="en-US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Moreover, constant dependency on them leads to the frightening plight of global warming. Higher fuel prices and limited natural resources have forced the researchers to pursue research on green alternative fuels</a:t>
            </a:r>
            <a:r>
              <a:rPr lang="en-US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The use </a:t>
            </a:r>
            <a:r>
              <a:rPr lang="en-US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of biodiesel obtained from plants </a:t>
            </a: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in internal combustion engine is finding its place to replace the use of conventional fuel. In our research, the performance, combustion and emission characteristics of diesel engine </a:t>
            </a:r>
            <a:r>
              <a:rPr lang="en-US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fueled with biodiesel (diesel-turpentine blend) with hydrogen induction.</a:t>
            </a:r>
            <a:endParaRPr lang="en-US" dirty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457650"/>
              </p:ext>
            </p:extLst>
          </p:nvPr>
        </p:nvGraphicFramePr>
        <p:xfrm>
          <a:off x="160656" y="1027906"/>
          <a:ext cx="11922487" cy="5817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dirty="0" err="1"/>
                        <a:t>si</a:t>
                      </a:r>
                      <a:r>
                        <a:rPr lang="en-IN" altLang="en-US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 dirty="0">
                          <a:sym typeface="+mn-ea"/>
                        </a:rPr>
                        <a:t>topic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Elsevier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Freedon</a:t>
                      </a:r>
                      <a:r>
                        <a:rPr lang="en-US" dirty="0"/>
                        <a:t> Daniel, Kannan </a:t>
                      </a:r>
                      <a:r>
                        <a:rPr lang="en-US" dirty="0" err="1"/>
                        <a:t>Muthu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Dhanusiya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Balamurugan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Balamurugan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Adhithan</a:t>
                      </a:r>
                      <a:r>
                        <a:rPr lang="en-US" dirty="0"/>
                        <a:t>,</a:t>
                      </a:r>
                    </a:p>
                    <a:p>
                      <a:pPr>
                        <a:buNone/>
                      </a:pPr>
                      <a:r>
                        <a:rPr lang="en-US" dirty="0" err="1"/>
                        <a:t>Elavarasan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Govindara</a:t>
                      </a:r>
                      <a:r>
                        <a:rPr lang="en-IN" alt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Experimental investigation of a diesel engine operated with oxygenated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linseed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 this study cold pressed linseed oil was used to produce linseed biodiesel by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using transesterification method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was blended along with petroleum diesel to obtain LS5 (5% Linseed Biodiesel, 95% diesel), LS10 (10% Linseed Biodiesel, 90% diesel)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and LS15 (15% Linseed Biodiesel, 85% diesel).</a:t>
                      </a:r>
                      <a:r>
                        <a:rPr lang="en-IN" altLang="en-US"/>
                        <a:t> co , Hc, Nox emissions was reduced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9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Elsevier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2018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Danilo Leitea, Reginaldo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Ferreira Santosa, Doglas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Bassegioa, Samuel Nelson Melegari de Souzaa,Deonir Seccoa, Fl</a:t>
                      </a:r>
                      <a:r>
                        <a:rPr lang="en-IN" altLang="en-US"/>
                        <a:t>a</a:t>
                      </a:r>
                      <a:r>
                        <a:rPr lang="en-US"/>
                        <a:t>vio Gurgacza, Tiago Roque Benetoli da Silvab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Emissions and performance of a diesel engine affected by soybean, linseed,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and </a:t>
                      </a:r>
                      <a:r>
                        <a:rPr lang="en-US" dirty="0" err="1"/>
                        <a:t>crambe</a:t>
                      </a:r>
                      <a:r>
                        <a:rPr lang="en-US" dirty="0"/>
                        <a:t> biodiesel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objective of the</a:t>
                      </a:r>
                      <a:r>
                        <a:rPr lang="en-IN" altLang="en-US" dirty="0"/>
                        <a:t> </a:t>
                      </a:r>
                      <a:r>
                        <a:rPr lang="en-US" dirty="0"/>
                        <a:t>work was to assess the</a:t>
                      </a:r>
                      <a:r>
                        <a:rPr lang="en-IN" altLang="en-US" dirty="0"/>
                        <a:t> </a:t>
                      </a:r>
                      <a:r>
                        <a:rPr lang="en-US" dirty="0"/>
                        <a:t>performance and emissions of a diesel engine for energy generation that operated with soybean, linseed, and</a:t>
                      </a:r>
                      <a:r>
                        <a:rPr lang="en-IN" altLang="en-US" dirty="0"/>
                        <a:t> </a:t>
                      </a:r>
                      <a:r>
                        <a:rPr lang="en-US" dirty="0" err="1"/>
                        <a:t>crambe</a:t>
                      </a:r>
                      <a:r>
                        <a:rPr lang="en-US" dirty="0"/>
                        <a:t> vegetal-oil-based </a:t>
                      </a:r>
                      <a:r>
                        <a:rPr lang="en-US" dirty="0" err="1"/>
                        <a:t>fuels.Linseed</a:t>
                      </a:r>
                      <a:r>
                        <a:rPr lang="en-US" dirty="0"/>
                        <a:t> biodiesel resulted in</a:t>
                      </a:r>
                      <a:r>
                        <a:rPr lang="en-IN" altLang="en-US" dirty="0"/>
                        <a:t> </a:t>
                      </a:r>
                      <a:r>
                        <a:rPr lang="en-US" dirty="0"/>
                        <a:t>a linear increase of power</a:t>
                      </a:r>
                      <a:r>
                        <a:rPr lang="en-IN" alt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84908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LITERATURE SURVEY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3500" y="134620"/>
          <a:ext cx="12065000" cy="658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1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Elsevier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Sudalaiyandi K a, Karthick Alagar b, Vignesh Kumar R a, Manoj Praveen VJ a, Madhu 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Performance and emission characteristics of diesel engine fueled with </a:t>
                      </a: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ternary blends of linseed and rubber seed oil biodiesel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Five</a:t>
                      </a: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ternary blends have been prepared in a variety of proportions from linseed and rubber seed oil.</a:t>
                      </a:r>
                      <a:r>
                        <a:rPr lang="en-IN" altLang="en-US" sz="1800">
                          <a:sym typeface="+mn-ea"/>
                        </a:rPr>
                        <a:t> Ternary blends are lower in NO2 and CO emissions than base diesel.  Blends 1 and 2 have an almost equal calorific value </a:t>
                      </a:r>
                      <a:r>
                        <a:rPr lang="en-IN" altLang="en-US" sz="1800"/>
                        <a:t>compared to diesel. The CO and NO2 emissions of these blends are lower compared to diesel.</a:t>
                      </a: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Elsevier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tx1"/>
                          </a:solidFill>
                          <a:sym typeface="+mn-ea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Anil singh yadhav, rahul sahu, Abishek sharma, P. Thangamuthu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Potential utilization of turpentine oil as an alternative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paper discusses about the production methods of turpentine oil, its important physicochemical properties and application as diesel engine fuel.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4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Elsevier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tx1"/>
                          </a:solidFill>
                          <a:sym typeface="+mn-ea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Pankaj Dubey</a:t>
                      </a:r>
                    </a:p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, Rajesh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Influences of dual bio-fuel (Jatropha biodiesel and turpentine oil) on</a:t>
                      </a: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single cylinder variable compression ratio diesel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t full load and</a:t>
                      </a: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compression ratio 20</a:t>
                      </a: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 of the dual bio-fuel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, there was 2.17% increase in brake thermal efficiency and 13.04%, 17.5%, 4.21% and</a:t>
                      </a: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30.8% decrease in CO, HC and NOx and smoke opacity respectively while CO2 was observed to increase by</a:t>
                      </a: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11.04%</a:t>
                      </a: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4615" y="110490"/>
          <a:ext cx="12002770" cy="663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1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56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Elsevier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B. Prem Anand, C.G. Saravanan, C. Ananda Srinivasan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Performance and exhaust emission of turpentine oil powered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direct injection diesel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r>
                        <a:rPr lang="en-IN" altLang="en-US"/>
                        <a:t>T</a:t>
                      </a:r>
                      <a:r>
                        <a:rPr lang="en-US"/>
                        <a:t>he results showed that the</a:t>
                      </a:r>
                      <a:r>
                        <a:rPr lang="en-IN" altLang="en-US"/>
                        <a:t> </a:t>
                      </a:r>
                      <a:r>
                        <a:rPr lang="en-US"/>
                        <a:t>addition of 30% TPOF with DF produced higher brake power and net heat release rate with a net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reduction in exhaust emissions such as CO, HC, NOx, smoke and particulate matter.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researchgate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Mehmet Hakkı Alma, Tufan Salan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 </a:t>
                      </a:r>
                      <a:r>
                        <a:rPr lang="en-IN" altLang="en-US"/>
                        <a:t>review on novel bio-fuel from turbentine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At 40% turbentine oil mixture,2.5% increase in BTE than the diesel.nearly 50% smoke was reduced but a little shoot and co eas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Elsevier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Ahmet Uyumaz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Experimental evaluation of linseed oil biodiesel/diesel fuel blends on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combustion, performance and emission characteristics in a DI diesel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This paper focuses on the influences of linseed oil biodiesel-diesel fuel blends in view of combustion, engine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performance and emission characteristics at various engine loads in a DI diesel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97590"/>
              </p:ext>
            </p:extLst>
          </p:nvPr>
        </p:nvGraphicFramePr>
        <p:xfrm>
          <a:off x="101600" y="222069"/>
          <a:ext cx="11968481" cy="627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5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45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International journal of advance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T.Thirumalai, M.Prakashbabu, A. Harsha Varthan Reddy, M.Ramalinga Reddy, A.Raj Kumar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Performance of Biodiesel Fuel and Neem Oil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Blends in Single Cylinder Diesel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 this paper it concludes that the emission of CO,CO2,HC were reduced for the esterified neem oil.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6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springer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V. karthickeyan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Experimental analysis on thermally coated diesel engine with neem oil methyl ester and its blends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 this paper it shows that, 50%of neem with methyl ester show less BTE,25NOME show less BSFC,it  reduce the CO ,Hc emission for 25NOME, and NOX was increased for both the blends 25 and 50%.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2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Avinash kumar Agarwal1</a:t>
                      </a:r>
                    </a:p>
                    <a:p>
                      <a:pPr>
                        <a:buNone/>
                      </a:pPr>
                      <a:r>
                        <a:rPr lang="en-IN" altLang="en-US"/>
                        <a:t>, Deepak Agarwal2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Novel Methodology to Utilise Neem (Azadirachta Indica) Oil in a Direct Injection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Compression Ignition Engine: Performance and Emissions Characterization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BSFC and </a:t>
                      </a:r>
                      <a:r>
                        <a:rPr lang="en-US" dirty="0"/>
                        <a:t>exhaust gas temperatures for unheated Neem oil </a:t>
                      </a:r>
                      <a:r>
                        <a:rPr lang="en-US" dirty="0" smtClean="0"/>
                        <a:t>were </a:t>
                      </a:r>
                      <a:r>
                        <a:rPr lang="en-US" dirty="0"/>
                        <a:t>found to be higher compared to diesel and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preheated Neem oil. Thermal efficiency was slightly </a:t>
                      </a:r>
                      <a:r>
                        <a:rPr lang="en-US" dirty="0" smtClean="0"/>
                        <a:t>lower </a:t>
                      </a:r>
                      <a:r>
                        <a:rPr lang="en-US" dirty="0"/>
                        <a:t>for unheated Neem oil compared to preheated </a:t>
                      </a:r>
                      <a:r>
                        <a:rPr lang="en-US" dirty="0" smtClean="0"/>
                        <a:t>Neem </a:t>
                      </a:r>
                      <a:r>
                        <a:rPr lang="en-US" dirty="0"/>
                        <a:t>oil and diesel. CO2, CO, HC, and smoke opacity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were higher for Neem oil </a:t>
                      </a:r>
                      <a:r>
                        <a:rPr lang="en-US" dirty="0" smtClean="0"/>
                        <a:t>compared to diesel.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097907"/>
              </p:ext>
            </p:extLst>
          </p:nvPr>
        </p:nvGraphicFramePr>
        <p:xfrm>
          <a:off x="158115" y="83185"/>
          <a:ext cx="1187577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4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2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Elsevier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 dirty="0" err="1"/>
                        <a:t>B.Ashok</a:t>
                      </a:r>
                      <a:r>
                        <a:rPr lang="en-IN" altLang="en-US" dirty="0"/>
                        <a:t> , R. </a:t>
                      </a:r>
                      <a:r>
                        <a:rPr lang="en-IN" altLang="en-US" dirty="0" err="1"/>
                        <a:t>Thundil</a:t>
                      </a:r>
                      <a:r>
                        <a:rPr lang="en-IN" altLang="en-US" dirty="0"/>
                        <a:t> </a:t>
                      </a:r>
                      <a:r>
                        <a:rPr lang="en-IN" altLang="en-US" dirty="0" err="1" smtClean="0"/>
                        <a:t>Karuppa</a:t>
                      </a:r>
                      <a:r>
                        <a:rPr lang="en-IN" altLang="en-US" dirty="0" err="1"/>
                        <a:t>,</a:t>
                      </a:r>
                      <a:r>
                        <a:rPr lang="en-IN" altLang="en-US" dirty="0" err="1" smtClean="0"/>
                        <a:t>K.Nanthagopal</a:t>
                      </a:r>
                      <a:r>
                        <a:rPr lang="en-IN" altLang="en-US" dirty="0" smtClean="0"/>
                        <a:t> </a:t>
                      </a:r>
                      <a:r>
                        <a:rPr lang="en-IN" altLang="en-US" dirty="0"/>
                        <a:t>, Rahul Krishnan , </a:t>
                      </a:r>
                      <a:r>
                        <a:rPr lang="en-IN" altLang="en-US" dirty="0" err="1"/>
                        <a:t>Jayapati</a:t>
                      </a:r>
                      <a:r>
                        <a:rPr lang="en-IN" altLang="en-US" dirty="0"/>
                        <a:t> </a:t>
                      </a:r>
                      <a:r>
                        <a:rPr lang="en-IN" altLang="en-US" dirty="0" err="1"/>
                        <a:t>Subbarao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Lemon peel oil - A novel renewable alternative energy source for diesel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lower cetane index &amp; lemon peel influences the ignition delay period &amp; peak heat release rate that lead to penalty in Nox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 err="1"/>
                        <a:t>Elesvier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A.Naresh kumar, Dr. M Brahma Raju , Dr. P. Srinivas Kishore , K. Narayana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some Experiment studies on effect on exhaust-gas recirculation on performance &amp; emission characteristics of a compression ignition engine fuelled with diesel &amp; lemon peel oil blends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Engine performance characteristics have been improved with high proportion of lemon peel oil. In this research 20% of LPME carbon monoxide of hydro-carbon emission are reduced . improvement in BPFC &amp;</a:t>
                      </a:r>
                      <a:r>
                        <a:rPr lang="en-IN" altLang="en-US" dirty="0" err="1"/>
                        <a:t>nBTE</a:t>
                      </a:r>
                      <a:r>
                        <a:rPr lang="en-IN" altLang="en-US" dirty="0"/>
                        <a:t> . </a:t>
                      </a:r>
                      <a:r>
                        <a:rPr lang="en-IN" altLang="en-US" dirty="0" err="1"/>
                        <a:t>Nox</a:t>
                      </a:r>
                      <a:r>
                        <a:rPr lang="en-IN" altLang="en-US" dirty="0"/>
                        <a:t> will be reduced by EGR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/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Turpentine oil is an effective alternate biofuel for diesel because it has</a:t>
            </a:r>
          </a:p>
          <a:p>
            <a:pPr marL="0" indent="0">
              <a:buNone/>
            </a:pPr>
            <a:r>
              <a:rPr lang="en-US"/>
              <a:t>    very common characteristics with diesel .</a:t>
            </a:r>
          </a:p>
          <a:p>
            <a:r>
              <a:rPr lang="en-US"/>
              <a:t> Turpentine oil blend with diesel results shows slight increase in performance and emission characterictics .</a:t>
            </a:r>
          </a:p>
          <a:p>
            <a:r>
              <a:rPr lang="en-US"/>
              <a:t>with Hydrogen induction method normally a diesel engine shows a very good performance. So using this method for turpentine oil diesel blend we expect more increase in performance and emission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1595</Words>
  <Application>Microsoft Office PowerPoint</Application>
  <PresentationFormat>Widescreen</PresentationFormat>
  <Paragraphs>266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                                     TITLE</vt:lpstr>
      <vt:lpstr>INTRODUCTION</vt:lpstr>
      <vt:lpstr> LITERATURE SURVEY </vt:lpstr>
      <vt:lpstr> </vt:lpstr>
      <vt:lpstr> </vt:lpstr>
      <vt:lpstr> </vt:lpstr>
      <vt:lpstr> </vt:lpstr>
      <vt:lpstr>RESEARCH GAP</vt:lpstr>
      <vt:lpstr>AIM &amp; OBJECTIVE</vt:lpstr>
      <vt:lpstr>PINE TREE GROWTH IN INDIA</vt:lpstr>
      <vt:lpstr>                            METHODLOGY</vt:lpstr>
      <vt:lpstr>     METHODLOGY </vt:lpstr>
      <vt:lpstr> PROPERTIES OF FUEL </vt:lpstr>
      <vt:lpstr>         ENGINE SPECIFICATION</vt:lpstr>
      <vt:lpstr>EXTRACTION OF TURPENTINE</vt:lpstr>
      <vt:lpstr>PREPATION OF BIODIESEL(DIESEL-TURPENTINE BLEND)</vt:lpstr>
      <vt:lpstr>CURRENT STATUS</vt:lpstr>
      <vt:lpstr> WORK TO BE DONE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Dhinesh babu</dc:creator>
  <cp:lastModifiedBy>Admin</cp:lastModifiedBy>
  <cp:revision>19</cp:revision>
  <dcterms:created xsi:type="dcterms:W3CDTF">2022-11-17T19:13:00Z</dcterms:created>
  <dcterms:modified xsi:type="dcterms:W3CDTF">2022-11-20T18:24:36Z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E52C3FC9C6634C66AAFC4BA5068F00C7</vt:lpwstr>
  </property>
  <property fmtid="{D5CDD505-2E9C-101B-9397-08002B2CF9AE}" pid="3" name="KSOProductBuildVer">
    <vt:lpwstr>1033-11.2.0.11380</vt:lpwstr>
  </property>
</Properties>
</file>