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0" r:id="rId1"/>
  </p:sldMasterIdLst>
  <p:sldIdLst>
    <p:sldId id="256" r:id="rId2"/>
    <p:sldId id="257" r:id="rId3"/>
    <p:sldId id="258" r:id="rId4"/>
    <p:sldId id="259" r:id="rId5"/>
    <p:sldId id="260" r:id="rId6"/>
    <p:sldId id="262" r:id="rId7"/>
    <p:sldId id="263" r:id="rId8"/>
    <p:sldId id="264" r:id="rId9"/>
    <p:sldId id="266" r:id="rId10"/>
    <p:sldId id="265" r:id="rId11"/>
    <p:sldId id="272"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99" d="100"/>
          <a:sy n="99" d="100"/>
        </p:scale>
        <p:origin x="31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374496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31917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378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419264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831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2738655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2874328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11609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364325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83845-BEAC-4C50-8124-B46125CEB128}" type="datetimeFigureOut">
              <a:rPr lang="en-SG" smtClean="0"/>
              <a:t>31/5/2021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293215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83845-BEAC-4C50-8124-B46125CEB128}" type="datetimeFigureOut">
              <a:rPr lang="en-SG" smtClean="0"/>
              <a:t>31/5/2021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405016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83845-BEAC-4C50-8124-B46125CEB128}" type="datetimeFigureOut">
              <a:rPr lang="en-SG" smtClean="0"/>
              <a:t>31/5/2021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315422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83845-BEAC-4C50-8124-B46125CEB128}" type="datetimeFigureOut">
              <a:rPr lang="en-SG" smtClean="0"/>
              <a:t>31/5/2021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196506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83845-BEAC-4C50-8124-B46125CEB128}" type="datetimeFigureOut">
              <a:rPr lang="en-SG" smtClean="0"/>
              <a:t>31/5/2021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188685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83845-BEAC-4C50-8124-B46125CEB128}" type="datetimeFigureOut">
              <a:rPr lang="en-SG" smtClean="0"/>
              <a:t>31/5/2021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6115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83845-BEAC-4C50-8124-B46125CEB128}" type="datetimeFigureOut">
              <a:rPr lang="en-SG" smtClean="0"/>
              <a:t>31/5/2021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A464BE-2295-4040-8D2E-965720B8092A}" type="slidenum">
              <a:rPr lang="en-SG" smtClean="0"/>
              <a:t>‹#›</a:t>
            </a:fld>
            <a:endParaRPr lang="en-SG"/>
          </a:p>
        </p:txBody>
      </p:sp>
    </p:spTree>
    <p:extLst>
      <p:ext uri="{BB962C8B-B14F-4D97-AF65-F5344CB8AC3E}">
        <p14:creationId xmlns:p14="http://schemas.microsoft.com/office/powerpoint/2010/main" val="344619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583845-BEAC-4C50-8124-B46125CEB128}" type="datetimeFigureOut">
              <a:rPr lang="en-SG" smtClean="0"/>
              <a:t>31/5/2021</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A464BE-2295-4040-8D2E-965720B8092A}" type="slidenum">
              <a:rPr lang="en-SG" smtClean="0"/>
              <a:t>‹#›</a:t>
            </a:fld>
            <a:endParaRPr lang="en-SG"/>
          </a:p>
        </p:txBody>
      </p:sp>
    </p:spTree>
    <p:extLst>
      <p:ext uri="{BB962C8B-B14F-4D97-AF65-F5344CB8AC3E}">
        <p14:creationId xmlns:p14="http://schemas.microsoft.com/office/powerpoint/2010/main" val="489192821"/>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asyeda.com/ADITYA06" TargetMode="External"/><Relationship Id="rId2" Type="http://schemas.openxmlformats.org/officeDocument/2006/relationships/hyperlink" Target="http://www.arduino.c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ue Arduing circuit board, arduino, electronics, integrated circuit, HD 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6756" y="313508"/>
            <a:ext cx="12192000" cy="584775"/>
          </a:xfrm>
          <a:prstGeom prst="rect">
            <a:avLst/>
          </a:prstGeom>
          <a:noFill/>
        </p:spPr>
        <p:txBody>
          <a:bodyPr wrap="square" rtlCol="0">
            <a:spAutoFit/>
          </a:bodyPr>
          <a:lstStyle/>
          <a:p>
            <a:r>
              <a:rPr lang="en-SG" sz="3200" dirty="0">
                <a:solidFill>
                  <a:schemeClr val="bg2">
                    <a:lumMod val="90000"/>
                  </a:schemeClr>
                </a:solidFill>
                <a:latin typeface="Baskerville Old Face" panose="02020602080505020303" pitchFamily="18" charset="0"/>
              </a:rPr>
              <a:t>ARDUINO BASED ALCOHOL DETECTION WITH GSM &amp; GPS</a:t>
            </a:r>
          </a:p>
        </p:txBody>
      </p:sp>
    </p:spTree>
    <p:extLst>
      <p:ext uri="{BB962C8B-B14F-4D97-AF65-F5344CB8AC3E}">
        <p14:creationId xmlns:p14="http://schemas.microsoft.com/office/powerpoint/2010/main" val="131075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994-D7AD-4D2D-B78B-C04D4F6F181C}"/>
              </a:ext>
            </a:extLst>
          </p:cNvPr>
          <p:cNvSpPr>
            <a:spLocks noGrp="1"/>
          </p:cNvSpPr>
          <p:nvPr>
            <p:ph type="title"/>
          </p:nvPr>
        </p:nvSpPr>
        <p:spPr/>
        <p:txBody>
          <a:bodyPr/>
          <a:lstStyle/>
          <a:p>
            <a:r>
              <a:rPr lang="en-US" dirty="0"/>
              <a:t>ALCOHOL DETECTION LEVEL</a:t>
            </a:r>
            <a:endParaRPr lang="en-IN" dirty="0"/>
          </a:p>
        </p:txBody>
      </p:sp>
      <p:sp>
        <p:nvSpPr>
          <p:cNvPr id="3" name="Content Placeholder 2">
            <a:extLst>
              <a:ext uri="{FF2B5EF4-FFF2-40B4-BE49-F238E27FC236}">
                <a16:creationId xmlns:a16="http://schemas.microsoft.com/office/drawing/2014/main" id="{85339AC4-DAC5-4180-8697-83984058D10B}"/>
              </a:ext>
            </a:extLst>
          </p:cNvPr>
          <p:cNvSpPr>
            <a:spLocks noGrp="1"/>
          </p:cNvSpPr>
          <p:nvPr>
            <p:ph idx="1"/>
          </p:nvPr>
        </p:nvSpPr>
        <p:spPr/>
        <p:txBody>
          <a:bodyPr>
            <a:normAutofit fontScale="92500" lnSpcReduction="10000"/>
          </a:bodyPr>
          <a:lstStyle/>
          <a:p>
            <a:pPr marL="335915"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Ø"/>
              <a:tabLst>
                <a:tab pos="278765" algn="l"/>
                <a:tab pos="279400" algn="l"/>
              </a:tabLst>
              <a:defRPr/>
            </a:pPr>
            <a:r>
              <a:rPr kumimoji="0" lang="en-US" sz="1800" b="1" i="0" u="none" strike="noStrike" kern="1200" cap="none" spc="0" normalizeH="0" baseline="0" noProof="0" dirty="0">
                <a:ln>
                  <a:noFill/>
                </a:ln>
                <a:solidFill>
                  <a:prstClr val="black"/>
                </a:solidFill>
                <a:effectLst/>
                <a:uLnTx/>
                <a:uFillTx/>
                <a:latin typeface="Carlito"/>
                <a:ea typeface="+mn-ea"/>
                <a:cs typeface="Carlito"/>
              </a:rPr>
              <a:t>HOW </a:t>
            </a:r>
            <a:r>
              <a:rPr kumimoji="0" lang="en-US" sz="1800" b="1" i="0" u="none" strike="noStrike" kern="1200" cap="none" spc="-5" normalizeH="0" baseline="0" noProof="0" dirty="0">
                <a:ln>
                  <a:noFill/>
                </a:ln>
                <a:solidFill>
                  <a:prstClr val="black"/>
                </a:solidFill>
                <a:effectLst/>
                <a:uLnTx/>
                <a:uFillTx/>
                <a:latin typeface="Carlito"/>
                <a:ea typeface="+mn-ea"/>
                <a:cs typeface="Carlito"/>
              </a:rPr>
              <a:t>AN ALCOHOL SENSOR</a:t>
            </a:r>
            <a:r>
              <a:rPr kumimoji="0" lang="en-US" sz="1800" b="1" i="0" u="none" strike="noStrike" kern="1200" cap="none" spc="10" normalizeH="0" baseline="0" noProof="0" dirty="0">
                <a:ln>
                  <a:noFill/>
                </a:ln>
                <a:solidFill>
                  <a:prstClr val="black"/>
                </a:solidFill>
                <a:effectLst/>
                <a:uLnTx/>
                <a:uFillTx/>
                <a:latin typeface="Carlito"/>
                <a:ea typeface="+mn-ea"/>
                <a:cs typeface="Carlito"/>
              </a:rPr>
              <a:t> </a:t>
            </a:r>
            <a:r>
              <a:rPr kumimoji="0" lang="en-US" sz="1800" b="1" i="0" u="none" strike="noStrike" kern="1200" cap="none" spc="-5" normalizeH="0" baseline="0" noProof="0" dirty="0">
                <a:ln>
                  <a:noFill/>
                </a:ln>
                <a:solidFill>
                  <a:prstClr val="black"/>
                </a:solidFill>
                <a:effectLst/>
                <a:uLnTx/>
                <a:uFillTx/>
                <a:latin typeface="Carlito"/>
                <a:ea typeface="+mn-ea"/>
                <a:cs typeface="Carlito"/>
              </a:rPr>
              <a:t>WORKS</a:t>
            </a:r>
            <a:r>
              <a:rPr kumimoji="0" lang="en-US" sz="1800" i="0" u="none" strike="noStrike" kern="1200" cap="none" spc="-5" normalizeH="0" baseline="0" noProof="0" dirty="0">
                <a:ln>
                  <a:noFill/>
                </a:ln>
                <a:solidFill>
                  <a:prstClr val="black"/>
                </a:solidFill>
                <a:effectLst/>
                <a:uLnTx/>
                <a:uFillTx/>
                <a:latin typeface="Carlito"/>
                <a:ea typeface="+mn-ea"/>
                <a:cs typeface="Carlito"/>
              </a:rPr>
              <a:t>:</a:t>
            </a:r>
            <a:endParaRPr kumimoji="0" lang="en-US" sz="1800" i="0" u="none" strike="noStrike" kern="1200" cap="none" spc="0" normalizeH="0" baseline="0" noProof="0" dirty="0">
              <a:ln>
                <a:noFill/>
              </a:ln>
              <a:solidFill>
                <a:prstClr val="black"/>
              </a:solidFill>
              <a:effectLst/>
              <a:uLnTx/>
              <a:uFillTx/>
              <a:latin typeface="Carlito"/>
              <a:ea typeface="+mn-ea"/>
              <a:cs typeface="Carlito"/>
            </a:endParaRPr>
          </a:p>
          <a:p>
            <a:pPr marL="0" marR="0" lvl="0" indent="0" algn="l" defTabSz="914400" rtl="0" eaLnBrk="1" fontAlgn="auto" latinLnBrk="0" hangingPunct="1">
              <a:lnSpc>
                <a:spcPct val="100000"/>
              </a:lnSpc>
              <a:spcBef>
                <a:spcPts val="55"/>
              </a:spcBef>
              <a:spcAft>
                <a:spcPts val="0"/>
              </a:spcAft>
              <a:buClrTx/>
              <a:buSzTx/>
              <a:buFontTx/>
              <a:buChar char=""/>
              <a:tabLst/>
              <a:defRPr/>
            </a:pPr>
            <a:endParaRPr kumimoji="0" lang="en-US" sz="1250" b="0" i="0" u="none" strike="noStrike" kern="1200" cap="none" spc="0" normalizeH="0" baseline="0" noProof="0" dirty="0">
              <a:ln>
                <a:noFill/>
              </a:ln>
              <a:solidFill>
                <a:prstClr val="black"/>
              </a:solidFill>
              <a:effectLst/>
              <a:uLnTx/>
              <a:uFillTx/>
              <a:latin typeface="Carlito"/>
              <a:ea typeface="+mn-ea"/>
              <a:cs typeface="Carlito"/>
            </a:endParaRPr>
          </a:p>
          <a:p>
            <a:pPr marL="278765" marR="5080" lvl="0" indent="0" algn="just" defTabSz="914400" rtl="0" eaLnBrk="1" fontAlgn="auto" latinLnBrk="0" hangingPunct="1">
              <a:lnSpc>
                <a:spcPct val="959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Arial"/>
                <a:ea typeface="+mn-ea"/>
                <a:cs typeface="Arial"/>
              </a:rPr>
              <a:t>To </a:t>
            </a:r>
            <a:r>
              <a:rPr kumimoji="0" lang="en-US" sz="1800" b="0" i="0" u="none" strike="noStrike" kern="1200" cap="none" spc="-5" normalizeH="0" baseline="0" noProof="0" dirty="0">
                <a:ln>
                  <a:noFill/>
                </a:ln>
                <a:solidFill>
                  <a:srgbClr val="212121"/>
                </a:solidFill>
                <a:effectLst/>
                <a:uLnTx/>
                <a:uFillTx/>
                <a:latin typeface="Arial"/>
                <a:ea typeface="+mn-ea"/>
                <a:cs typeface="Arial"/>
              </a:rPr>
              <a:t>get a blood alcohol content </a:t>
            </a:r>
            <a:r>
              <a:rPr kumimoji="0" lang="en-US" sz="1800" b="0" i="0" u="none" strike="noStrike" kern="1200" cap="none" spc="0" normalizeH="0" baseline="0" noProof="0" dirty="0">
                <a:ln>
                  <a:noFill/>
                </a:ln>
                <a:solidFill>
                  <a:srgbClr val="212121"/>
                </a:solidFill>
                <a:effectLst/>
                <a:uLnTx/>
                <a:uFillTx/>
                <a:latin typeface="Arial"/>
                <a:ea typeface="+mn-ea"/>
                <a:cs typeface="Arial"/>
              </a:rPr>
              <a:t>(BAC) </a:t>
            </a:r>
            <a:r>
              <a:rPr kumimoji="0" lang="en-US" sz="1800" b="0" i="0" u="none" strike="noStrike" kern="1200" cap="none" spc="-5" normalizeH="0" baseline="0" noProof="0" dirty="0">
                <a:ln>
                  <a:noFill/>
                </a:ln>
                <a:solidFill>
                  <a:srgbClr val="212121"/>
                </a:solidFill>
                <a:effectLst/>
                <a:uLnTx/>
                <a:uFillTx/>
                <a:latin typeface="Arial"/>
                <a:ea typeface="+mn-ea"/>
                <a:cs typeface="Arial"/>
              </a:rPr>
              <a:t>reading, the users simply </a:t>
            </a:r>
            <a:r>
              <a:rPr kumimoji="0" lang="en-US" sz="1800" b="0" i="0" u="none" strike="noStrike" kern="1200" cap="none" spc="-10" normalizeH="0" baseline="0" noProof="0" dirty="0">
                <a:ln>
                  <a:noFill/>
                </a:ln>
                <a:solidFill>
                  <a:srgbClr val="212121"/>
                </a:solidFill>
                <a:effectLst/>
                <a:uLnTx/>
                <a:uFillTx/>
                <a:latin typeface="Arial"/>
                <a:ea typeface="+mn-ea"/>
                <a:cs typeface="Arial"/>
              </a:rPr>
              <a:t>have </a:t>
            </a:r>
            <a:r>
              <a:rPr kumimoji="0" lang="en-US" sz="1800" b="0" i="0" u="none" strike="noStrike" kern="1200" cap="none" spc="0" normalizeH="0" baseline="0" noProof="0" dirty="0">
                <a:ln>
                  <a:noFill/>
                </a:ln>
                <a:solidFill>
                  <a:srgbClr val="212121"/>
                </a:solidFill>
                <a:effectLst/>
                <a:uLnTx/>
                <a:uFillTx/>
                <a:latin typeface="Arial"/>
                <a:ea typeface="+mn-ea"/>
                <a:cs typeface="Arial"/>
              </a:rPr>
              <a:t>to </a:t>
            </a:r>
            <a:r>
              <a:rPr kumimoji="0" lang="en-US" sz="1800" b="0" i="0" u="none" strike="noStrike" kern="1200" cap="none" spc="-5" normalizeH="0" baseline="0" noProof="0" dirty="0">
                <a:ln>
                  <a:noFill/>
                </a:ln>
                <a:solidFill>
                  <a:srgbClr val="212121"/>
                </a:solidFill>
                <a:effectLst/>
                <a:uLnTx/>
                <a:uFillTx/>
                <a:latin typeface="Arial"/>
                <a:ea typeface="+mn-ea"/>
                <a:cs typeface="Arial"/>
              </a:rPr>
              <a:t>blow  into a </a:t>
            </a:r>
            <a:r>
              <a:rPr kumimoji="0" lang="en-US" sz="1800" b="0" i="0" u="none" strike="noStrike" kern="1200" cap="none" spc="0" normalizeH="0" baseline="0" noProof="0" dirty="0">
                <a:ln>
                  <a:noFill/>
                </a:ln>
                <a:solidFill>
                  <a:srgbClr val="212121"/>
                </a:solidFill>
                <a:effectLst/>
                <a:uLnTx/>
                <a:uFillTx/>
                <a:latin typeface="Arial"/>
                <a:ea typeface="+mn-ea"/>
                <a:cs typeface="Arial"/>
              </a:rPr>
              <a:t>straw </a:t>
            </a:r>
            <a:r>
              <a:rPr kumimoji="0" lang="en-US" sz="1800" b="0" i="0" u="none" strike="noStrike" kern="1200" cap="none" spc="-5" normalizeH="0" baseline="0" noProof="0" dirty="0">
                <a:ln>
                  <a:noFill/>
                </a:ln>
                <a:solidFill>
                  <a:srgbClr val="212121"/>
                </a:solidFill>
                <a:effectLst/>
                <a:uLnTx/>
                <a:uFillTx/>
                <a:latin typeface="Arial"/>
                <a:ea typeface="+mn-ea"/>
                <a:cs typeface="Arial"/>
              </a:rPr>
              <a:t>attached </a:t>
            </a:r>
            <a:r>
              <a:rPr kumimoji="0" lang="en-US" sz="1800" b="0" i="0" u="none" strike="noStrike" kern="1200" cap="none" spc="0" normalizeH="0" baseline="0" noProof="0" dirty="0">
                <a:ln>
                  <a:noFill/>
                </a:ln>
                <a:solidFill>
                  <a:srgbClr val="212121"/>
                </a:solidFill>
                <a:effectLst/>
                <a:uLnTx/>
                <a:uFillTx/>
                <a:latin typeface="Arial"/>
                <a:ea typeface="+mn-ea"/>
                <a:cs typeface="Arial"/>
              </a:rPr>
              <a:t>to </a:t>
            </a:r>
            <a:r>
              <a:rPr kumimoji="0" lang="en-US" sz="1800" b="0" i="0" u="none" strike="noStrike" kern="1200" cap="none" spc="-5" normalizeH="0" baseline="0" noProof="0" dirty="0">
                <a:ln>
                  <a:noFill/>
                </a:ln>
                <a:solidFill>
                  <a:srgbClr val="212121"/>
                </a:solidFill>
                <a:effectLst/>
                <a:uLnTx/>
                <a:uFillTx/>
                <a:latin typeface="Arial"/>
                <a:ea typeface="+mn-ea"/>
                <a:cs typeface="Arial"/>
              </a:rPr>
              <a:t>the equipment for a </a:t>
            </a:r>
            <a:r>
              <a:rPr kumimoji="0" lang="en-US" sz="1800" b="0" i="0" u="none" strike="noStrike" kern="1200" cap="none" spc="0" normalizeH="0" baseline="0" noProof="0" dirty="0">
                <a:ln>
                  <a:noFill/>
                </a:ln>
                <a:solidFill>
                  <a:srgbClr val="212121"/>
                </a:solidFill>
                <a:effectLst/>
                <a:uLnTx/>
                <a:uFillTx/>
                <a:latin typeface="Arial"/>
                <a:ea typeface="+mn-ea"/>
                <a:cs typeface="Arial"/>
              </a:rPr>
              <a:t>few </a:t>
            </a:r>
            <a:r>
              <a:rPr kumimoji="0" lang="en-US" sz="1800" b="0" i="0" u="none" strike="noStrike" kern="1200" cap="none" spc="-5" normalizeH="0" baseline="0" noProof="0" dirty="0">
                <a:ln>
                  <a:noFill/>
                </a:ln>
                <a:solidFill>
                  <a:srgbClr val="212121"/>
                </a:solidFill>
                <a:effectLst/>
                <a:uLnTx/>
                <a:uFillTx/>
                <a:latin typeface="Arial"/>
                <a:ea typeface="+mn-ea"/>
                <a:cs typeface="Arial"/>
              </a:rPr>
              <a:t>seconds. From here, the  machine </a:t>
            </a:r>
            <a:r>
              <a:rPr kumimoji="0" lang="en-US" sz="1800" b="0" i="0" u="none" strike="noStrike" kern="1200" cap="none" spc="-5" normalizeH="0" baseline="0" noProof="0" dirty="0" err="1">
                <a:ln>
                  <a:noFill/>
                </a:ln>
                <a:solidFill>
                  <a:srgbClr val="212121"/>
                </a:solidFill>
                <a:effectLst/>
                <a:uLnTx/>
                <a:uFillTx/>
                <a:latin typeface="Arial"/>
                <a:ea typeface="+mn-ea"/>
                <a:cs typeface="Arial"/>
              </a:rPr>
              <a:t>utilises</a:t>
            </a:r>
            <a:r>
              <a:rPr kumimoji="0" lang="en-US" sz="1800" b="0" i="0" u="none" strike="noStrike" kern="1200" cap="none" spc="-5" normalizeH="0" baseline="0" noProof="0" dirty="0">
                <a:ln>
                  <a:noFill/>
                </a:ln>
                <a:solidFill>
                  <a:srgbClr val="212121"/>
                </a:solidFill>
                <a:effectLst/>
                <a:uLnTx/>
                <a:uFillTx/>
                <a:latin typeface="Arial"/>
                <a:ea typeface="+mn-ea"/>
                <a:cs typeface="Arial"/>
              </a:rPr>
              <a:t> the </a:t>
            </a:r>
            <a:r>
              <a:rPr kumimoji="0" lang="en-US" sz="1800" b="0" i="0" u="none" strike="noStrike" kern="1200" cap="none" spc="-5" normalizeH="0" baseline="0" noProof="0" dirty="0" err="1">
                <a:ln>
                  <a:noFill/>
                </a:ln>
                <a:solidFill>
                  <a:srgbClr val="212121"/>
                </a:solidFill>
                <a:effectLst/>
                <a:uLnTx/>
                <a:uFillTx/>
                <a:latin typeface="Arial"/>
                <a:ea typeface="+mn-ea"/>
                <a:cs typeface="Arial"/>
              </a:rPr>
              <a:t>vapours</a:t>
            </a:r>
            <a:r>
              <a:rPr kumimoji="0" lang="en-US" sz="1800" b="0" i="0" u="none" strike="noStrike" kern="1200" cap="none" spc="-5" normalizeH="0" baseline="0" noProof="0" dirty="0">
                <a:ln>
                  <a:noFill/>
                </a:ln>
                <a:solidFill>
                  <a:srgbClr val="212121"/>
                </a:solidFill>
                <a:effectLst/>
                <a:uLnTx/>
                <a:uFillTx/>
                <a:latin typeface="Arial"/>
                <a:ea typeface="+mn-ea"/>
                <a:cs typeface="Arial"/>
              </a:rPr>
              <a:t> in your breath </a:t>
            </a:r>
            <a:r>
              <a:rPr kumimoji="0" lang="en-US" sz="1800" b="0" i="0" u="none" strike="noStrike" kern="1200" cap="none" spc="0" normalizeH="0" baseline="0" noProof="0" dirty="0">
                <a:ln>
                  <a:noFill/>
                </a:ln>
                <a:solidFill>
                  <a:srgbClr val="212121"/>
                </a:solidFill>
                <a:effectLst/>
                <a:uLnTx/>
                <a:uFillTx/>
                <a:latin typeface="Arial"/>
                <a:ea typeface="+mn-ea"/>
                <a:cs typeface="Arial"/>
              </a:rPr>
              <a:t>to </a:t>
            </a:r>
            <a:r>
              <a:rPr kumimoji="0" lang="en-US" sz="1800" b="0" i="0" u="none" strike="noStrike" kern="1200" cap="none" spc="-5" normalizeH="0" baseline="0" noProof="0" dirty="0">
                <a:ln>
                  <a:noFill/>
                </a:ln>
                <a:solidFill>
                  <a:srgbClr val="212121"/>
                </a:solidFill>
                <a:effectLst/>
                <a:uLnTx/>
                <a:uFillTx/>
                <a:latin typeface="Arial"/>
                <a:ea typeface="+mn-ea"/>
                <a:cs typeface="Arial"/>
              </a:rPr>
              <a:t>calculate an estimation </a:t>
            </a:r>
            <a:r>
              <a:rPr kumimoji="0" lang="en-US" sz="1800" b="0" i="0" u="none" strike="noStrike" kern="1200" cap="none" spc="0" normalizeH="0" baseline="0" noProof="0" dirty="0">
                <a:ln>
                  <a:noFill/>
                </a:ln>
                <a:solidFill>
                  <a:srgbClr val="212121"/>
                </a:solidFill>
                <a:effectLst/>
                <a:uLnTx/>
                <a:uFillTx/>
                <a:latin typeface="Arial"/>
                <a:ea typeface="+mn-ea"/>
                <a:cs typeface="Arial"/>
              </a:rPr>
              <a:t>of </a:t>
            </a:r>
            <a:r>
              <a:rPr kumimoji="0" lang="en-US" sz="1800" b="0" i="0" u="none" strike="noStrike" kern="1200" cap="none" spc="-5" normalizeH="0" baseline="0" noProof="0" dirty="0">
                <a:ln>
                  <a:noFill/>
                </a:ln>
                <a:solidFill>
                  <a:srgbClr val="212121"/>
                </a:solidFill>
                <a:effectLst/>
                <a:uLnTx/>
                <a:uFillTx/>
                <a:latin typeface="Arial"/>
                <a:ea typeface="+mn-ea"/>
                <a:cs typeface="Arial"/>
              </a:rPr>
              <a:t>the  level </a:t>
            </a:r>
            <a:r>
              <a:rPr kumimoji="0" lang="en-US" sz="1800" b="0" i="0" u="none" strike="noStrike" kern="1200" cap="none" spc="0" normalizeH="0" baseline="0" noProof="0" dirty="0">
                <a:ln>
                  <a:noFill/>
                </a:ln>
                <a:solidFill>
                  <a:srgbClr val="212121"/>
                </a:solidFill>
                <a:effectLst/>
                <a:uLnTx/>
                <a:uFillTx/>
                <a:latin typeface="Arial"/>
                <a:ea typeface="+mn-ea"/>
                <a:cs typeface="Arial"/>
              </a:rPr>
              <a:t>of </a:t>
            </a:r>
            <a:r>
              <a:rPr kumimoji="0" lang="en-US" sz="1800" b="0" i="0" u="none" strike="noStrike" kern="1200" cap="none" spc="-5" normalizeH="0" baseline="0" noProof="0" dirty="0">
                <a:ln>
                  <a:noFill/>
                </a:ln>
                <a:solidFill>
                  <a:srgbClr val="212121"/>
                </a:solidFill>
                <a:effectLst/>
                <a:uLnTx/>
                <a:uFillTx/>
                <a:latin typeface="Arial"/>
                <a:ea typeface="+mn-ea"/>
                <a:cs typeface="Arial"/>
              </a:rPr>
              <a:t>alcohol in </a:t>
            </a:r>
            <a:r>
              <a:rPr kumimoji="0" lang="en-US" sz="1800" b="0" i="0" u="none" strike="noStrike" kern="1200" cap="none" spc="0" normalizeH="0" baseline="0" noProof="0" dirty="0">
                <a:ln>
                  <a:noFill/>
                </a:ln>
                <a:solidFill>
                  <a:srgbClr val="212121"/>
                </a:solidFill>
                <a:effectLst/>
                <a:uLnTx/>
                <a:uFillTx/>
                <a:latin typeface="Arial"/>
                <a:ea typeface="+mn-ea"/>
                <a:cs typeface="Arial"/>
              </a:rPr>
              <a:t>a person’s system. This </a:t>
            </a:r>
            <a:r>
              <a:rPr kumimoji="0" lang="en-US" sz="1800" b="0" i="0" u="none" strike="noStrike" kern="1200" cap="none" spc="-5" normalizeH="0" baseline="0" noProof="0" dirty="0">
                <a:ln>
                  <a:noFill/>
                </a:ln>
                <a:solidFill>
                  <a:srgbClr val="212121"/>
                </a:solidFill>
                <a:effectLst/>
                <a:uLnTx/>
                <a:uFillTx/>
                <a:latin typeface="Arial"/>
                <a:ea typeface="+mn-ea"/>
                <a:cs typeface="Arial"/>
              </a:rPr>
              <a:t>simple approach is due </a:t>
            </a:r>
            <a:r>
              <a:rPr kumimoji="0" lang="en-US" sz="1800" b="0" i="0" u="none" strike="noStrike" kern="1200" cap="none" spc="0" normalizeH="0" baseline="0" noProof="0" dirty="0">
                <a:ln>
                  <a:noFill/>
                </a:ln>
                <a:solidFill>
                  <a:srgbClr val="212121"/>
                </a:solidFill>
                <a:effectLst/>
                <a:uLnTx/>
                <a:uFillTx/>
                <a:latin typeface="Arial"/>
                <a:ea typeface="+mn-ea"/>
                <a:cs typeface="Arial"/>
              </a:rPr>
              <a:t>to </a:t>
            </a:r>
            <a:r>
              <a:rPr kumimoji="0" lang="en-US" sz="1800" b="0" i="0" u="none" strike="noStrike" kern="1200" cap="none" spc="-5" normalizeH="0" baseline="0" noProof="0" dirty="0">
                <a:ln>
                  <a:noFill/>
                </a:ln>
                <a:solidFill>
                  <a:srgbClr val="212121"/>
                </a:solidFill>
                <a:effectLst/>
                <a:uLnTx/>
                <a:uFillTx/>
                <a:latin typeface="Arial"/>
                <a:ea typeface="+mn-ea"/>
                <a:cs typeface="Arial"/>
              </a:rPr>
              <a:t>the </a:t>
            </a:r>
            <a:r>
              <a:rPr kumimoji="0" lang="en-US" sz="1800" b="0" i="0" u="none" strike="noStrike" kern="1200" cap="none" spc="0" normalizeH="0" baseline="0" noProof="0" dirty="0">
                <a:ln>
                  <a:noFill/>
                </a:ln>
                <a:solidFill>
                  <a:srgbClr val="212121"/>
                </a:solidFill>
                <a:effectLst/>
                <a:uLnTx/>
                <a:uFillTx/>
                <a:latin typeface="Arial"/>
                <a:ea typeface="+mn-ea"/>
                <a:cs typeface="Arial"/>
              </a:rPr>
              <a:t>fact  that </a:t>
            </a:r>
            <a:r>
              <a:rPr kumimoji="0" lang="en-US" sz="1800" b="1" i="0" u="none" strike="noStrike" kern="1200" cap="none" spc="0" normalizeH="0" baseline="0" noProof="0" dirty="0">
                <a:ln>
                  <a:noFill/>
                </a:ln>
                <a:solidFill>
                  <a:srgbClr val="212121"/>
                </a:solidFill>
                <a:effectLst/>
                <a:uLnTx/>
                <a:uFillTx/>
                <a:latin typeface="Arial"/>
                <a:ea typeface="+mn-ea"/>
                <a:cs typeface="Arial"/>
              </a:rPr>
              <a:t>alcohol </a:t>
            </a:r>
            <a:r>
              <a:rPr kumimoji="0" lang="en-US" sz="1800" b="1" i="0" u="none" strike="noStrike" kern="1200" cap="none" spc="-5" normalizeH="0" baseline="0" noProof="0" dirty="0">
                <a:ln>
                  <a:noFill/>
                </a:ln>
                <a:solidFill>
                  <a:srgbClr val="212121"/>
                </a:solidFill>
                <a:effectLst/>
                <a:uLnTx/>
                <a:uFillTx/>
                <a:latin typeface="Arial"/>
                <a:ea typeface="+mn-ea"/>
                <a:cs typeface="Arial"/>
              </a:rPr>
              <a:t>is </a:t>
            </a:r>
            <a:r>
              <a:rPr kumimoji="0" lang="en-US" sz="1800" b="1" i="0" u="none" strike="noStrike" kern="1200" cap="none" spc="0" normalizeH="0" baseline="0" noProof="0" dirty="0">
                <a:ln>
                  <a:noFill/>
                </a:ln>
                <a:solidFill>
                  <a:srgbClr val="212121"/>
                </a:solidFill>
                <a:effectLst/>
                <a:uLnTx/>
                <a:uFillTx/>
                <a:latin typeface="Arial"/>
                <a:ea typeface="+mn-ea"/>
                <a:cs typeface="Arial"/>
              </a:rPr>
              <a:t>not digested by </a:t>
            </a:r>
            <a:r>
              <a:rPr kumimoji="0" lang="en-US" sz="1800" b="1" i="0" u="none" strike="noStrike" kern="1200" cap="none" spc="-5" normalizeH="0" baseline="0" noProof="0" dirty="0">
                <a:ln>
                  <a:noFill/>
                </a:ln>
                <a:solidFill>
                  <a:srgbClr val="212121"/>
                </a:solidFill>
                <a:effectLst/>
                <a:uLnTx/>
                <a:uFillTx/>
                <a:latin typeface="Arial"/>
                <a:ea typeface="+mn-ea"/>
                <a:cs typeface="Arial"/>
              </a:rPr>
              <a:t>the </a:t>
            </a:r>
            <a:r>
              <a:rPr kumimoji="0" lang="en-US" sz="1800" b="1" i="0" u="none" strike="noStrike" kern="1200" cap="none" spc="0" normalizeH="0" baseline="0" noProof="0" dirty="0">
                <a:ln>
                  <a:noFill/>
                </a:ln>
                <a:solidFill>
                  <a:srgbClr val="212121"/>
                </a:solidFill>
                <a:effectLst/>
                <a:uLnTx/>
                <a:uFillTx/>
                <a:latin typeface="Arial"/>
                <a:ea typeface="+mn-ea"/>
                <a:cs typeface="Arial"/>
              </a:rPr>
              <a:t>body </a:t>
            </a:r>
            <a:r>
              <a:rPr kumimoji="0" lang="en-US" sz="1800" b="0" i="0" u="none" strike="noStrike" kern="1200" cap="none" spc="-5" normalizeH="0" baseline="0" noProof="0" dirty="0">
                <a:ln>
                  <a:noFill/>
                </a:ln>
                <a:solidFill>
                  <a:srgbClr val="212121"/>
                </a:solidFill>
                <a:effectLst/>
                <a:uLnTx/>
                <a:uFillTx/>
                <a:latin typeface="Arial"/>
                <a:ea typeface="+mn-ea"/>
                <a:cs typeface="Arial"/>
              </a:rPr>
              <a:t>and is </a:t>
            </a:r>
            <a:r>
              <a:rPr kumimoji="0" lang="en-US" sz="1800" b="0" i="0" u="none" strike="noStrike" kern="1200" cap="none" spc="0" normalizeH="0" baseline="0" noProof="0" dirty="0">
                <a:ln>
                  <a:noFill/>
                </a:ln>
                <a:solidFill>
                  <a:srgbClr val="212121"/>
                </a:solidFill>
                <a:effectLst/>
                <a:uLnTx/>
                <a:uFillTx/>
                <a:latin typeface="Arial"/>
                <a:ea typeface="+mn-ea"/>
                <a:cs typeface="Arial"/>
              </a:rPr>
              <a:t>merely </a:t>
            </a:r>
            <a:r>
              <a:rPr kumimoji="0" lang="en-US" sz="1800" b="0" i="0" u="none" strike="noStrike" kern="1200" cap="none" spc="-5" normalizeH="0" baseline="0" noProof="0" dirty="0">
                <a:ln>
                  <a:noFill/>
                </a:ln>
                <a:solidFill>
                  <a:srgbClr val="212121"/>
                </a:solidFill>
                <a:effectLst/>
                <a:uLnTx/>
                <a:uFillTx/>
                <a:latin typeface="Arial"/>
                <a:ea typeface="+mn-ea"/>
                <a:cs typeface="Arial"/>
              </a:rPr>
              <a:t>absorbed through  different parts. </a:t>
            </a:r>
            <a:r>
              <a:rPr kumimoji="0" lang="en-US" sz="1800" b="1" i="0" u="none" strike="noStrike" kern="1200" cap="none" spc="-5" normalizeH="0" baseline="0" noProof="0" dirty="0">
                <a:ln>
                  <a:noFill/>
                </a:ln>
                <a:solidFill>
                  <a:srgbClr val="212121"/>
                </a:solidFill>
                <a:effectLst/>
                <a:uLnTx/>
                <a:uFillTx/>
                <a:latin typeface="Arial"/>
                <a:ea typeface="+mn-ea"/>
                <a:cs typeface="Arial"/>
              </a:rPr>
              <a:t>These </a:t>
            </a:r>
            <a:r>
              <a:rPr kumimoji="0" lang="en-US" sz="1800" b="1" i="0" u="none" strike="noStrike" kern="1200" cap="none" spc="0" normalizeH="0" baseline="0" noProof="0" dirty="0">
                <a:ln>
                  <a:noFill/>
                </a:ln>
                <a:solidFill>
                  <a:srgbClr val="212121"/>
                </a:solidFill>
                <a:effectLst/>
                <a:uLnTx/>
                <a:uFillTx/>
                <a:latin typeface="Arial"/>
                <a:ea typeface="+mn-ea"/>
                <a:cs typeface="Arial"/>
              </a:rPr>
              <a:t>include </a:t>
            </a:r>
            <a:r>
              <a:rPr kumimoji="0" lang="en-US" sz="1800" b="1" i="0" u="none" strike="noStrike" kern="1200" cap="none" spc="-5" normalizeH="0" baseline="0" noProof="0" dirty="0">
                <a:ln>
                  <a:noFill/>
                </a:ln>
                <a:solidFill>
                  <a:srgbClr val="212121"/>
                </a:solidFill>
                <a:effectLst/>
                <a:uLnTx/>
                <a:uFillTx/>
                <a:latin typeface="Arial"/>
                <a:ea typeface="+mn-ea"/>
                <a:cs typeface="Arial"/>
              </a:rPr>
              <a:t>the mouth, stomach </a:t>
            </a:r>
            <a:r>
              <a:rPr kumimoji="0" lang="en-US" sz="1800" b="1" i="0" u="none" strike="noStrike" kern="1200" cap="none" spc="0" normalizeH="0" baseline="0" noProof="0" dirty="0">
                <a:ln>
                  <a:noFill/>
                </a:ln>
                <a:solidFill>
                  <a:srgbClr val="212121"/>
                </a:solidFill>
                <a:effectLst/>
                <a:uLnTx/>
                <a:uFillTx/>
                <a:latin typeface="Arial"/>
                <a:ea typeface="+mn-ea"/>
                <a:cs typeface="Arial"/>
              </a:rPr>
              <a:t>and intestines</a:t>
            </a:r>
            <a:r>
              <a:rPr kumimoji="0" lang="en-US" sz="1800" b="0" i="0" u="none" strike="noStrike" kern="1200" cap="none" spc="0" normalizeH="0" baseline="0" noProof="0" dirty="0">
                <a:ln>
                  <a:noFill/>
                </a:ln>
                <a:solidFill>
                  <a:srgbClr val="212121"/>
                </a:solidFill>
                <a:effectLst/>
                <a:uLnTx/>
                <a:uFillTx/>
                <a:latin typeface="Arial"/>
                <a:ea typeface="+mn-ea"/>
                <a:cs typeface="Arial"/>
              </a:rPr>
              <a:t>. As </a:t>
            </a:r>
            <a:r>
              <a:rPr kumimoji="0" lang="en-US" sz="1800" b="0" i="0" u="none" strike="noStrike" kern="1200" cap="none" spc="-5" normalizeH="0" baseline="0" noProof="0" dirty="0">
                <a:ln>
                  <a:noFill/>
                </a:ln>
                <a:solidFill>
                  <a:srgbClr val="212121"/>
                </a:solidFill>
                <a:effectLst/>
                <a:uLnTx/>
                <a:uFillTx/>
                <a:latin typeface="Arial"/>
                <a:ea typeface="+mn-ea"/>
                <a:cs typeface="Arial"/>
              </a:rPr>
              <a:t>a  </a:t>
            </a:r>
            <a:r>
              <a:rPr kumimoji="0" lang="en-US" sz="1800" b="0" i="0" u="none" strike="noStrike" kern="1200" cap="none" spc="0" normalizeH="0" baseline="0" noProof="0" dirty="0">
                <a:ln>
                  <a:noFill/>
                </a:ln>
                <a:solidFill>
                  <a:srgbClr val="212121"/>
                </a:solidFill>
                <a:effectLst/>
                <a:uLnTx/>
                <a:uFillTx/>
                <a:latin typeface="Arial"/>
                <a:ea typeface="+mn-ea"/>
                <a:cs typeface="Arial"/>
              </a:rPr>
              <a:t>result, </a:t>
            </a:r>
            <a:r>
              <a:rPr kumimoji="0" lang="en-US" sz="1800" b="1" i="0" u="none" strike="noStrike" kern="1200" cap="none" spc="-5" normalizeH="0" baseline="0" noProof="0" dirty="0">
                <a:ln>
                  <a:noFill/>
                </a:ln>
                <a:solidFill>
                  <a:srgbClr val="212121"/>
                </a:solidFill>
                <a:effectLst/>
                <a:uLnTx/>
                <a:uFillTx/>
                <a:latin typeface="Arial"/>
                <a:ea typeface="+mn-ea"/>
                <a:cs typeface="Arial"/>
              </a:rPr>
              <a:t>traces </a:t>
            </a:r>
            <a:r>
              <a:rPr kumimoji="0" lang="en-US" sz="1800" b="1" i="0" u="none" strike="noStrike" kern="1200" cap="none" spc="0" normalizeH="0" baseline="0" noProof="0" dirty="0">
                <a:ln>
                  <a:noFill/>
                </a:ln>
                <a:solidFill>
                  <a:srgbClr val="212121"/>
                </a:solidFill>
                <a:effectLst/>
                <a:uLnTx/>
                <a:uFillTx/>
                <a:latin typeface="Arial"/>
                <a:ea typeface="+mn-ea"/>
                <a:cs typeface="Arial"/>
              </a:rPr>
              <a:t>of </a:t>
            </a:r>
            <a:r>
              <a:rPr kumimoji="0" lang="en-US" sz="1800" b="1" i="0" u="none" strike="noStrike" kern="1200" cap="none" spc="-5" normalizeH="0" baseline="0" noProof="0" dirty="0">
                <a:ln>
                  <a:noFill/>
                </a:ln>
                <a:solidFill>
                  <a:srgbClr val="212121"/>
                </a:solidFill>
                <a:effectLst/>
                <a:uLnTx/>
                <a:uFillTx/>
                <a:latin typeface="Arial"/>
                <a:ea typeface="+mn-ea"/>
                <a:cs typeface="Arial"/>
              </a:rPr>
              <a:t>the material can </a:t>
            </a:r>
            <a:r>
              <a:rPr kumimoji="0" lang="en-US" sz="1800" b="1" i="0" u="none" strike="noStrike" kern="1200" cap="none" spc="0" normalizeH="0" baseline="0" noProof="0" dirty="0">
                <a:ln>
                  <a:noFill/>
                </a:ln>
                <a:solidFill>
                  <a:srgbClr val="212121"/>
                </a:solidFill>
                <a:effectLst/>
                <a:uLnTx/>
                <a:uFillTx/>
                <a:latin typeface="Arial"/>
                <a:ea typeface="+mn-ea"/>
                <a:cs typeface="Arial"/>
              </a:rPr>
              <a:t>still </a:t>
            </a:r>
            <a:r>
              <a:rPr kumimoji="0" lang="en-US" sz="1800" b="1" i="0" u="none" strike="noStrike" kern="1200" cap="none" spc="-10" normalizeH="0" baseline="0" noProof="0" dirty="0">
                <a:ln>
                  <a:noFill/>
                </a:ln>
                <a:solidFill>
                  <a:srgbClr val="212121"/>
                </a:solidFill>
                <a:effectLst/>
                <a:uLnTx/>
                <a:uFillTx/>
                <a:latin typeface="Arial"/>
                <a:ea typeface="+mn-ea"/>
                <a:cs typeface="Arial"/>
              </a:rPr>
              <a:t>be </a:t>
            </a:r>
            <a:r>
              <a:rPr kumimoji="0" lang="en-US" sz="1800" b="1" i="0" u="none" strike="noStrike" kern="1200" cap="none" spc="-5" normalizeH="0" baseline="0" noProof="0" dirty="0">
                <a:ln>
                  <a:noFill/>
                </a:ln>
                <a:solidFill>
                  <a:srgbClr val="212121"/>
                </a:solidFill>
                <a:effectLst/>
                <a:uLnTx/>
                <a:uFillTx/>
                <a:latin typeface="Arial"/>
                <a:ea typeface="+mn-ea"/>
                <a:cs typeface="Arial"/>
              </a:rPr>
              <a:t>identified </a:t>
            </a:r>
            <a:r>
              <a:rPr kumimoji="0" lang="en-US" sz="1800" b="1" i="0" u="none" strike="noStrike" kern="1200" cap="none" spc="0" normalizeH="0" baseline="0" noProof="0" dirty="0">
                <a:ln>
                  <a:noFill/>
                </a:ln>
                <a:solidFill>
                  <a:srgbClr val="212121"/>
                </a:solidFill>
                <a:effectLst/>
                <a:uLnTx/>
                <a:uFillTx/>
                <a:latin typeface="Arial"/>
                <a:ea typeface="+mn-ea"/>
                <a:cs typeface="Arial"/>
              </a:rPr>
              <a:t>minutes </a:t>
            </a:r>
            <a:r>
              <a:rPr kumimoji="0" lang="en-US" sz="1800" b="1" i="0" u="none" strike="noStrike" kern="1200" cap="none" spc="-5" normalizeH="0" baseline="0" noProof="0" dirty="0">
                <a:ln>
                  <a:noFill/>
                </a:ln>
                <a:solidFill>
                  <a:srgbClr val="212121"/>
                </a:solidFill>
                <a:effectLst/>
                <a:uLnTx/>
                <a:uFillTx/>
                <a:latin typeface="Arial"/>
                <a:ea typeface="+mn-ea"/>
                <a:cs typeface="Arial"/>
              </a:rPr>
              <a:t>after </a:t>
            </a:r>
            <a:r>
              <a:rPr kumimoji="0" lang="en-US" sz="1800" b="1" i="0" u="none" strike="noStrike" kern="1200" cap="none" spc="0" normalizeH="0" baseline="0" noProof="0" dirty="0">
                <a:ln>
                  <a:noFill/>
                </a:ln>
                <a:solidFill>
                  <a:srgbClr val="212121"/>
                </a:solidFill>
                <a:effectLst/>
                <a:uLnTx/>
                <a:uFillTx/>
                <a:latin typeface="Arial"/>
                <a:ea typeface="+mn-ea"/>
                <a:cs typeface="Arial"/>
              </a:rPr>
              <a:t>drinking</a:t>
            </a:r>
            <a:r>
              <a:rPr kumimoji="0" lang="en-US" sz="1800" b="0" i="0" u="none" strike="noStrike" kern="1200" cap="none" spc="0" normalizeH="0" baseline="0" noProof="0" dirty="0">
                <a:ln>
                  <a:noFill/>
                </a:ln>
                <a:solidFill>
                  <a:srgbClr val="212121"/>
                </a:solidFill>
                <a:effectLst/>
                <a:uLnTx/>
                <a:uFillTx/>
                <a:latin typeface="Arial"/>
                <a:ea typeface="+mn-ea"/>
                <a:cs typeface="Arial"/>
              </a:rPr>
              <a:t>,  </a:t>
            </a:r>
            <a:r>
              <a:rPr kumimoji="0" lang="en-US" sz="1800" b="0" i="0" u="none" strike="noStrike" kern="1200" cap="none" spc="-5" normalizeH="0" baseline="0" noProof="0" dirty="0">
                <a:ln>
                  <a:noFill/>
                </a:ln>
                <a:solidFill>
                  <a:srgbClr val="212121"/>
                </a:solidFill>
                <a:effectLst/>
                <a:uLnTx/>
                <a:uFillTx/>
                <a:latin typeface="Arial"/>
                <a:ea typeface="+mn-ea"/>
                <a:cs typeface="Arial"/>
              </a:rPr>
              <a:t>making </a:t>
            </a:r>
            <a:r>
              <a:rPr kumimoji="0" lang="en-US" sz="1800" b="0" i="0" u="none" strike="noStrike" kern="1200" cap="none" spc="0" normalizeH="0" baseline="0" noProof="0" dirty="0">
                <a:ln>
                  <a:noFill/>
                </a:ln>
                <a:solidFill>
                  <a:srgbClr val="212121"/>
                </a:solidFill>
                <a:effectLst/>
                <a:uLnTx/>
                <a:uFillTx/>
                <a:latin typeface="Arial"/>
                <a:ea typeface="+mn-ea"/>
                <a:cs typeface="Arial"/>
              </a:rPr>
              <a:t>it </a:t>
            </a:r>
            <a:r>
              <a:rPr kumimoji="0" lang="en-US" sz="1800" b="0" i="0" u="none" strike="noStrike" kern="1200" cap="none" spc="-5" normalizeH="0" baseline="0" noProof="0" dirty="0">
                <a:ln>
                  <a:noFill/>
                </a:ln>
                <a:solidFill>
                  <a:srgbClr val="212121"/>
                </a:solidFill>
                <a:effectLst/>
                <a:uLnTx/>
                <a:uFillTx/>
                <a:latin typeface="Arial"/>
                <a:ea typeface="+mn-ea"/>
                <a:cs typeface="Arial"/>
              </a:rPr>
              <a:t>possible </a:t>
            </a:r>
            <a:r>
              <a:rPr kumimoji="0" lang="en-US" sz="1800" b="0" i="0" u="none" strike="noStrike" kern="1200" cap="none" spc="0" normalizeH="0" baseline="0" noProof="0" dirty="0">
                <a:ln>
                  <a:noFill/>
                </a:ln>
                <a:solidFill>
                  <a:srgbClr val="212121"/>
                </a:solidFill>
                <a:effectLst/>
                <a:uLnTx/>
                <a:uFillTx/>
                <a:latin typeface="Arial"/>
                <a:ea typeface="+mn-ea"/>
                <a:cs typeface="Arial"/>
              </a:rPr>
              <a:t>for </a:t>
            </a:r>
            <a:r>
              <a:rPr kumimoji="0" lang="en-US" sz="1800" b="0" i="0" u="none" strike="noStrike" kern="1200" cap="none" spc="-10" normalizeH="0" baseline="0" noProof="0" dirty="0">
                <a:ln>
                  <a:noFill/>
                </a:ln>
                <a:solidFill>
                  <a:srgbClr val="212121"/>
                </a:solidFill>
                <a:effectLst/>
                <a:uLnTx/>
                <a:uFillTx/>
                <a:latin typeface="Arial"/>
                <a:ea typeface="+mn-ea"/>
                <a:cs typeface="Arial"/>
              </a:rPr>
              <a:t>the </a:t>
            </a:r>
            <a:r>
              <a:rPr kumimoji="0" lang="en-US" sz="1800" b="0" i="0" u="none" strike="noStrike" kern="1200" cap="none" spc="-5" normalizeH="0" baseline="0" noProof="0" dirty="0">
                <a:ln>
                  <a:noFill/>
                </a:ln>
                <a:solidFill>
                  <a:srgbClr val="212121"/>
                </a:solidFill>
                <a:effectLst/>
                <a:uLnTx/>
                <a:uFillTx/>
                <a:latin typeface="Arial"/>
                <a:ea typeface="+mn-ea"/>
                <a:cs typeface="Arial"/>
              </a:rPr>
              <a:t>Breath </a:t>
            </a:r>
            <a:r>
              <a:rPr kumimoji="0" lang="en-US" sz="1800" b="0" i="0" u="none" strike="noStrike" kern="1200" cap="none" spc="-5" normalizeH="0" baseline="0" noProof="0" dirty="0" err="1">
                <a:ln>
                  <a:noFill/>
                </a:ln>
                <a:solidFill>
                  <a:srgbClr val="212121"/>
                </a:solidFill>
                <a:effectLst/>
                <a:uLnTx/>
                <a:uFillTx/>
                <a:latin typeface="Arial"/>
                <a:ea typeface="+mn-ea"/>
                <a:cs typeface="Arial"/>
              </a:rPr>
              <a:t>Analyser</a:t>
            </a:r>
            <a:r>
              <a:rPr kumimoji="0" lang="en-US" sz="1800" b="0" i="0" u="none" strike="noStrike" kern="1200" cap="none" spc="-5" normalizeH="0" baseline="0" noProof="0" dirty="0">
                <a:ln>
                  <a:noFill/>
                </a:ln>
                <a:solidFill>
                  <a:srgbClr val="212121"/>
                </a:solidFill>
                <a:effectLst/>
                <a:uLnTx/>
                <a:uFillTx/>
                <a:latin typeface="Arial"/>
                <a:ea typeface="+mn-ea"/>
                <a:cs typeface="Arial"/>
              </a:rPr>
              <a:t> </a:t>
            </a:r>
            <a:r>
              <a:rPr kumimoji="0" lang="en-US" sz="1800" b="0" i="0" u="none" strike="noStrike" kern="1200" cap="none" spc="0" normalizeH="0" baseline="0" noProof="0" dirty="0">
                <a:ln>
                  <a:noFill/>
                </a:ln>
                <a:solidFill>
                  <a:srgbClr val="212121"/>
                </a:solidFill>
                <a:effectLst/>
                <a:uLnTx/>
                <a:uFillTx/>
                <a:latin typeface="Arial"/>
                <a:ea typeface="+mn-ea"/>
                <a:cs typeface="Arial"/>
              </a:rPr>
              <a:t>to </a:t>
            </a:r>
            <a:r>
              <a:rPr kumimoji="0" lang="en-US" sz="1800" b="0" i="0" u="none" strike="noStrike" kern="1200" cap="none" spc="-5" normalizeH="0" baseline="0" noProof="0" dirty="0">
                <a:ln>
                  <a:noFill/>
                </a:ln>
                <a:solidFill>
                  <a:srgbClr val="212121"/>
                </a:solidFill>
                <a:effectLst/>
                <a:uLnTx/>
                <a:uFillTx/>
                <a:latin typeface="Arial"/>
                <a:ea typeface="+mn-ea"/>
                <a:cs typeface="Arial"/>
              </a:rPr>
              <a:t>calculate </a:t>
            </a:r>
            <a:r>
              <a:rPr kumimoji="0" lang="en-US" sz="1800" b="0" i="0" u="none" strike="noStrike" kern="1200" cap="none" spc="0" normalizeH="0" baseline="0" noProof="0" dirty="0">
                <a:ln>
                  <a:noFill/>
                </a:ln>
                <a:solidFill>
                  <a:srgbClr val="212121"/>
                </a:solidFill>
                <a:effectLst/>
                <a:uLnTx/>
                <a:uFillTx/>
                <a:latin typeface="Arial"/>
                <a:ea typeface="+mn-ea"/>
                <a:cs typeface="Arial"/>
              </a:rPr>
              <a:t>an </a:t>
            </a:r>
            <a:r>
              <a:rPr kumimoji="0" lang="en-US" sz="1800" b="0" i="0" u="none" strike="noStrike" kern="1200" cap="none" spc="-5" normalizeH="0" baseline="0" noProof="0" dirty="0">
                <a:ln>
                  <a:noFill/>
                </a:ln>
                <a:solidFill>
                  <a:srgbClr val="212121"/>
                </a:solidFill>
                <a:effectLst/>
                <a:uLnTx/>
                <a:uFillTx/>
                <a:latin typeface="Arial"/>
                <a:ea typeface="+mn-ea"/>
                <a:cs typeface="Arial"/>
              </a:rPr>
              <a:t>accurate</a:t>
            </a:r>
            <a:r>
              <a:rPr kumimoji="0" lang="en-US" sz="1800" b="0" i="0" u="none" strike="noStrike" kern="1200" cap="none" spc="70" normalizeH="0" baseline="0" noProof="0" dirty="0">
                <a:ln>
                  <a:noFill/>
                </a:ln>
                <a:solidFill>
                  <a:srgbClr val="212121"/>
                </a:solidFill>
                <a:effectLst/>
                <a:uLnTx/>
                <a:uFillTx/>
                <a:latin typeface="Arial"/>
                <a:ea typeface="+mn-ea"/>
                <a:cs typeface="Arial"/>
              </a:rPr>
              <a:t> </a:t>
            </a:r>
            <a:r>
              <a:rPr kumimoji="0" lang="en-US" sz="1800" b="0" i="0" u="none" strike="noStrike" kern="1200" cap="none" spc="-5" normalizeH="0" baseline="0" noProof="0" dirty="0">
                <a:ln>
                  <a:noFill/>
                </a:ln>
                <a:solidFill>
                  <a:srgbClr val="212121"/>
                </a:solidFill>
                <a:effectLst/>
                <a:uLnTx/>
                <a:uFillTx/>
                <a:latin typeface="Arial"/>
                <a:ea typeface="+mn-ea"/>
                <a:cs typeface="Arial"/>
              </a:rPr>
              <a:t>number</a:t>
            </a:r>
            <a:r>
              <a:rPr kumimoji="0" lang="en-US" sz="1200" b="0" i="0" u="none" strike="noStrike" kern="1200" cap="none" spc="-5" normalizeH="0" baseline="0" noProof="0" dirty="0">
                <a:ln>
                  <a:noFill/>
                </a:ln>
                <a:solidFill>
                  <a:srgbClr val="212121"/>
                </a:solidFill>
                <a:effectLst/>
                <a:uLnTx/>
                <a:uFillTx/>
                <a:latin typeface="Arial"/>
                <a:ea typeface="+mn-ea"/>
                <a:cs typeface="Arial"/>
              </a:rPr>
              <a:t>.</a:t>
            </a:r>
            <a:endParaRPr kumimoji="0" lang="en-US" sz="12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Arial"/>
            </a:endParaRPr>
          </a:p>
          <a:p>
            <a:pPr marL="297815"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240665" algn="l"/>
                <a:tab pos="241300" algn="l"/>
              </a:tabLst>
              <a:defRPr/>
            </a:pPr>
            <a:r>
              <a:rPr kumimoji="0" lang="en-US" sz="1800" b="1" i="0" u="none" strike="noStrike" kern="1200" cap="none" spc="0" normalizeH="0" baseline="0" noProof="0" dirty="0">
                <a:ln>
                  <a:noFill/>
                </a:ln>
                <a:solidFill>
                  <a:srgbClr val="212121"/>
                </a:solidFill>
                <a:effectLst/>
                <a:uLnTx/>
                <a:uFillTx/>
                <a:latin typeface="Arial"/>
                <a:ea typeface="+mn-ea"/>
                <a:cs typeface="Arial"/>
              </a:rPr>
              <a:t>Blood Alcohol </a:t>
            </a:r>
            <a:r>
              <a:rPr kumimoji="0" lang="en-US" sz="1800" b="1" i="0" u="none" strike="noStrike" kern="1200" cap="none" spc="-5" normalizeH="0" baseline="0" noProof="0" dirty="0">
                <a:ln>
                  <a:noFill/>
                </a:ln>
                <a:solidFill>
                  <a:srgbClr val="212121"/>
                </a:solidFill>
                <a:effectLst/>
                <a:uLnTx/>
                <a:uFillTx/>
                <a:latin typeface="Arial"/>
                <a:ea typeface="+mn-ea"/>
                <a:cs typeface="Arial"/>
              </a:rPr>
              <a:t>Content (BAC)</a:t>
            </a:r>
            <a:r>
              <a:rPr kumimoji="0" lang="en-US" sz="1800" b="1" i="0" u="none" strike="noStrike" kern="1200" cap="none" spc="-10" normalizeH="0" baseline="0" noProof="0" dirty="0">
                <a:ln>
                  <a:noFill/>
                </a:ln>
                <a:solidFill>
                  <a:srgbClr val="212121"/>
                </a:solidFill>
                <a:effectLst/>
                <a:uLnTx/>
                <a:uFillTx/>
                <a:latin typeface="Arial"/>
                <a:ea typeface="+mn-ea"/>
                <a:cs typeface="Arial"/>
              </a:rPr>
              <a:t> </a:t>
            </a:r>
            <a:r>
              <a:rPr kumimoji="0" lang="en-US" sz="1800" b="1" i="0" u="none" strike="noStrike" kern="1200" cap="none" spc="0" normalizeH="0" baseline="0" noProof="0" dirty="0">
                <a:ln>
                  <a:noFill/>
                </a:ln>
                <a:solidFill>
                  <a:srgbClr val="212121"/>
                </a:solidFill>
                <a:effectLst/>
                <a:uLnTx/>
                <a:uFillTx/>
                <a:latin typeface="Arial"/>
                <a:ea typeface="+mn-ea"/>
                <a:cs typeface="Arial"/>
              </a:rPr>
              <a:t>limits:</a:t>
            </a:r>
            <a:endParaRPr kumimoji="0" lang="en-US" sz="18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Arial"/>
              <a:ea typeface="+mn-ea"/>
              <a:cs typeface="Arial"/>
            </a:endParaRPr>
          </a:p>
          <a:p>
            <a:pPr marL="240665" marR="10160" lvl="0" indent="0" algn="just" defTabSz="914400" rtl="0" eaLnBrk="1" fontAlgn="auto" latinLnBrk="0" hangingPunct="1">
              <a:lnSpc>
                <a:spcPts val="127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212121"/>
                </a:solidFill>
                <a:effectLst/>
                <a:uLnTx/>
                <a:uFillTx/>
                <a:latin typeface="Arial"/>
                <a:ea typeface="+mn-ea"/>
                <a:cs typeface="Arial"/>
              </a:rPr>
              <a:t>The </a:t>
            </a:r>
            <a:r>
              <a:rPr kumimoji="0" lang="en-US" sz="1700" b="1" i="0" u="none" strike="noStrike" kern="1200" cap="none" spc="-5" normalizeH="0" baseline="0" noProof="0" dirty="0">
                <a:ln>
                  <a:noFill/>
                </a:ln>
                <a:solidFill>
                  <a:srgbClr val="212121"/>
                </a:solidFill>
                <a:effectLst/>
                <a:uLnTx/>
                <a:uFillTx/>
                <a:latin typeface="Arial"/>
                <a:ea typeface="+mn-ea"/>
                <a:cs typeface="Arial"/>
              </a:rPr>
              <a:t>concentration </a:t>
            </a:r>
            <a:r>
              <a:rPr kumimoji="0" lang="en-US" sz="1700" b="1" i="0" u="none" strike="noStrike" kern="1200" cap="none" spc="0" normalizeH="0" baseline="0" noProof="0" dirty="0">
                <a:ln>
                  <a:noFill/>
                </a:ln>
                <a:solidFill>
                  <a:srgbClr val="212121"/>
                </a:solidFill>
                <a:effectLst/>
                <a:uLnTx/>
                <a:uFillTx/>
                <a:latin typeface="Arial"/>
                <a:ea typeface="+mn-ea"/>
                <a:cs typeface="Arial"/>
              </a:rPr>
              <a:t>of </a:t>
            </a:r>
            <a:r>
              <a:rPr kumimoji="0" lang="en-US" sz="1700" b="1" i="0" u="none" strike="noStrike" kern="1200" cap="none" spc="-5" normalizeH="0" baseline="0" noProof="0" dirty="0">
                <a:ln>
                  <a:noFill/>
                </a:ln>
                <a:solidFill>
                  <a:srgbClr val="212121"/>
                </a:solidFill>
                <a:effectLst/>
                <a:uLnTx/>
                <a:uFillTx/>
                <a:latin typeface="Arial"/>
                <a:ea typeface="+mn-ea"/>
                <a:cs typeface="Arial"/>
              </a:rPr>
              <a:t>alcohol in blood: 0.05 grammes per </a:t>
            </a:r>
            <a:r>
              <a:rPr kumimoji="0" lang="en-US" sz="1700" b="1" i="0" u="none" strike="noStrike" kern="1200" cap="none" spc="0" normalizeH="0" baseline="0" noProof="0" dirty="0">
                <a:ln>
                  <a:noFill/>
                </a:ln>
                <a:solidFill>
                  <a:srgbClr val="212121"/>
                </a:solidFill>
                <a:effectLst/>
                <a:uLnTx/>
                <a:uFillTx/>
                <a:latin typeface="Arial"/>
                <a:ea typeface="+mn-ea"/>
                <a:cs typeface="Arial"/>
              </a:rPr>
              <a:t>100 </a:t>
            </a:r>
            <a:r>
              <a:rPr kumimoji="0" lang="en-US" sz="1700" b="1" i="0" u="none" strike="noStrike" kern="1200" cap="none" spc="-5" normalizeH="0" baseline="0" noProof="0" dirty="0" err="1">
                <a:ln>
                  <a:noFill/>
                </a:ln>
                <a:solidFill>
                  <a:srgbClr val="212121"/>
                </a:solidFill>
                <a:effectLst/>
                <a:uLnTx/>
                <a:uFillTx/>
                <a:latin typeface="Arial"/>
                <a:ea typeface="+mn-ea"/>
                <a:cs typeface="Arial"/>
              </a:rPr>
              <a:t>millilitres</a:t>
            </a:r>
            <a:r>
              <a:rPr kumimoji="0" lang="en-US" sz="1700" b="1" i="0" u="none" strike="noStrike" kern="1200" cap="none" spc="-5"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(all drivers),  </a:t>
            </a:r>
            <a:r>
              <a:rPr kumimoji="0" lang="en-US" sz="1700" b="0" i="0" u="none" strike="noStrike" kern="1200" cap="none" spc="0" normalizeH="0" baseline="0" noProof="0" dirty="0">
                <a:ln>
                  <a:noFill/>
                </a:ln>
                <a:solidFill>
                  <a:srgbClr val="212121"/>
                </a:solidFill>
                <a:effectLst/>
                <a:uLnTx/>
                <a:uFillTx/>
                <a:latin typeface="Arial"/>
                <a:ea typeface="+mn-ea"/>
                <a:cs typeface="Arial"/>
              </a:rPr>
              <a:t>professional </a:t>
            </a:r>
            <a:r>
              <a:rPr kumimoji="0" lang="en-US" sz="1700" b="0" i="0" u="none" strike="noStrike" kern="1200" cap="none" spc="-5" normalizeH="0" baseline="0" noProof="0" dirty="0">
                <a:ln>
                  <a:noFill/>
                </a:ln>
                <a:solidFill>
                  <a:srgbClr val="212121"/>
                </a:solidFill>
                <a:effectLst/>
                <a:uLnTx/>
                <a:uFillTx/>
                <a:latin typeface="Arial"/>
                <a:ea typeface="+mn-ea"/>
                <a:cs typeface="Arial"/>
              </a:rPr>
              <a:t>drivers: </a:t>
            </a:r>
            <a:r>
              <a:rPr kumimoji="0" lang="en-US" sz="1700" b="0" i="0" u="none" strike="noStrike" kern="1200" cap="none" spc="-10" normalizeH="0" baseline="0" noProof="0" dirty="0">
                <a:ln>
                  <a:noFill/>
                </a:ln>
                <a:solidFill>
                  <a:srgbClr val="212121"/>
                </a:solidFill>
                <a:effectLst/>
                <a:uLnTx/>
                <a:uFillTx/>
                <a:latin typeface="Arial"/>
                <a:ea typeface="+mn-ea"/>
                <a:cs typeface="Arial"/>
              </a:rPr>
              <a:t>0.02 </a:t>
            </a:r>
            <a:r>
              <a:rPr kumimoji="0" lang="en-US" sz="1700" b="0" i="0" u="none" strike="noStrike" kern="1200" cap="none" spc="0" normalizeH="0" baseline="0" noProof="0" dirty="0">
                <a:ln>
                  <a:noFill/>
                </a:ln>
                <a:solidFill>
                  <a:srgbClr val="212121"/>
                </a:solidFill>
                <a:effectLst/>
                <a:uLnTx/>
                <a:uFillTx/>
                <a:latin typeface="Arial"/>
                <a:ea typeface="+mn-ea"/>
                <a:cs typeface="Arial"/>
              </a:rPr>
              <a:t>grammes </a:t>
            </a:r>
            <a:r>
              <a:rPr kumimoji="0" lang="en-US" sz="1700" b="0" i="0" u="none" strike="noStrike" kern="1200" cap="none" spc="-5" normalizeH="0" baseline="0" noProof="0" dirty="0">
                <a:ln>
                  <a:noFill/>
                </a:ln>
                <a:solidFill>
                  <a:srgbClr val="212121"/>
                </a:solidFill>
                <a:effectLst/>
                <a:uLnTx/>
                <a:uFillTx/>
                <a:latin typeface="Arial"/>
                <a:ea typeface="+mn-ea"/>
                <a:cs typeface="Arial"/>
              </a:rPr>
              <a:t>per </a:t>
            </a:r>
            <a:r>
              <a:rPr kumimoji="0" lang="en-US" sz="1700" b="0" i="0" u="none" strike="noStrike" kern="1200" cap="none" spc="0" normalizeH="0" baseline="0" noProof="0" dirty="0">
                <a:ln>
                  <a:noFill/>
                </a:ln>
                <a:solidFill>
                  <a:srgbClr val="212121"/>
                </a:solidFill>
                <a:effectLst/>
                <a:uLnTx/>
                <a:uFillTx/>
                <a:latin typeface="Arial"/>
                <a:ea typeface="+mn-ea"/>
                <a:cs typeface="Arial"/>
              </a:rPr>
              <a:t>100</a:t>
            </a:r>
            <a:r>
              <a:rPr kumimoji="0" lang="en-US" sz="1700" b="0" i="0" u="none" strike="noStrike" kern="1200" cap="none" spc="25"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err="1">
                <a:ln>
                  <a:noFill/>
                </a:ln>
                <a:solidFill>
                  <a:srgbClr val="212121"/>
                </a:solidFill>
                <a:effectLst/>
                <a:uLnTx/>
                <a:uFillTx/>
                <a:latin typeface="Arial"/>
                <a:ea typeface="+mn-ea"/>
                <a:cs typeface="Arial"/>
              </a:rPr>
              <a:t>millilitres</a:t>
            </a:r>
            <a:r>
              <a:rPr kumimoji="0" lang="en-US" sz="1700" b="0" i="0" u="none" strike="noStrike" kern="1200" cap="none" spc="-5" normalizeH="0" baseline="0" noProof="0" dirty="0">
                <a:ln>
                  <a:noFill/>
                </a:ln>
                <a:solidFill>
                  <a:srgbClr val="212121"/>
                </a:solidFill>
                <a:effectLst/>
                <a:uLnTx/>
                <a:uFillTx/>
                <a:latin typeface="Arial"/>
                <a:ea typeface="+mn-ea"/>
                <a:cs typeface="Arial"/>
              </a:rPr>
              <a:t>.</a:t>
            </a:r>
            <a:endParaRPr kumimoji="0" lang="en-US" sz="17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Arial"/>
              <a:ea typeface="+mn-ea"/>
              <a:cs typeface="Arial"/>
            </a:endParaRPr>
          </a:p>
          <a:p>
            <a:pPr marL="240665" marR="8255" lvl="0" indent="0" algn="just" defTabSz="914400" rtl="0" eaLnBrk="1" fontAlgn="auto" latinLnBrk="0" hangingPunct="1">
              <a:lnSpc>
                <a:spcPts val="126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212121"/>
                </a:solidFill>
                <a:effectLst/>
                <a:uLnTx/>
                <a:uFillTx/>
                <a:latin typeface="Arial"/>
                <a:ea typeface="+mn-ea"/>
                <a:cs typeface="Arial"/>
              </a:rPr>
              <a:t>Breath</a:t>
            </a:r>
            <a:r>
              <a:rPr kumimoji="0" lang="en-US" sz="1700" b="0" i="0" u="none" strike="noStrike" kern="1200" cap="none" spc="-35"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alcohol</a:t>
            </a:r>
            <a:r>
              <a:rPr kumimoji="0" lang="en-US" sz="1700" b="0" i="0" u="none" strike="noStrike" kern="1200" cap="none" spc="-3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content:</a:t>
            </a:r>
            <a:r>
              <a:rPr kumimoji="0" lang="en-US" sz="1700" b="0" i="0" u="none" strike="noStrike" kern="1200" cap="none" spc="-3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0.24</a:t>
            </a:r>
            <a:r>
              <a:rPr kumimoji="0" lang="en-US" sz="1700" b="0" i="0" u="none" strike="noStrike" kern="1200" cap="none" spc="-4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err="1">
                <a:ln>
                  <a:noFill/>
                </a:ln>
                <a:solidFill>
                  <a:srgbClr val="212121"/>
                </a:solidFill>
                <a:effectLst/>
                <a:uLnTx/>
                <a:uFillTx/>
                <a:latin typeface="Arial"/>
                <a:ea typeface="+mn-ea"/>
                <a:cs typeface="Arial"/>
              </a:rPr>
              <a:t>milligrammes</a:t>
            </a:r>
            <a:r>
              <a:rPr kumimoji="0" lang="en-US" sz="1700" b="0" i="0" u="none" strike="noStrike" kern="1200" cap="none" spc="-35" normalizeH="0" baseline="0" noProof="0" dirty="0">
                <a:ln>
                  <a:noFill/>
                </a:ln>
                <a:solidFill>
                  <a:srgbClr val="212121"/>
                </a:solidFill>
                <a:effectLst/>
                <a:uLnTx/>
                <a:uFillTx/>
                <a:latin typeface="Arial"/>
                <a:ea typeface="+mn-ea"/>
                <a:cs typeface="Arial"/>
              </a:rPr>
              <a:t> </a:t>
            </a:r>
            <a:r>
              <a:rPr kumimoji="0" lang="en-US" sz="1700" b="0" i="0" u="none" strike="noStrike" kern="1200" cap="none" spc="0" normalizeH="0" baseline="0" noProof="0" dirty="0">
                <a:ln>
                  <a:noFill/>
                </a:ln>
                <a:solidFill>
                  <a:srgbClr val="212121"/>
                </a:solidFill>
                <a:effectLst/>
                <a:uLnTx/>
                <a:uFillTx/>
                <a:latin typeface="Arial"/>
                <a:ea typeface="+mn-ea"/>
                <a:cs typeface="Arial"/>
              </a:rPr>
              <a:t>per</a:t>
            </a:r>
            <a:r>
              <a:rPr kumimoji="0" lang="en-US" sz="1700" b="0" i="0" u="none" strike="noStrike" kern="1200" cap="none" spc="-3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1000</a:t>
            </a:r>
            <a:r>
              <a:rPr kumimoji="0" lang="en-US" sz="1700" b="0" i="0" u="none" strike="noStrike" kern="1200" cap="none" spc="-35"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err="1">
                <a:ln>
                  <a:noFill/>
                </a:ln>
                <a:solidFill>
                  <a:srgbClr val="212121"/>
                </a:solidFill>
                <a:effectLst/>
                <a:uLnTx/>
                <a:uFillTx/>
                <a:latin typeface="Arial"/>
                <a:ea typeface="+mn-ea"/>
                <a:cs typeface="Arial"/>
              </a:rPr>
              <a:t>millilitres</a:t>
            </a:r>
            <a:r>
              <a:rPr kumimoji="0" lang="en-US" sz="1700" b="0" i="0" u="none" strike="noStrike" kern="1200" cap="none" spc="-3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(all</a:t>
            </a:r>
            <a:r>
              <a:rPr kumimoji="0" lang="en-US" sz="1700" b="0" i="0" u="none" strike="noStrike" kern="1200" cap="none" spc="-3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drivers),</a:t>
            </a:r>
            <a:r>
              <a:rPr kumimoji="0" lang="en-US" sz="1700" b="0" i="0" u="none" strike="noStrike" kern="1200" cap="none" spc="-30"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a:ln>
                  <a:noFill/>
                </a:ln>
                <a:solidFill>
                  <a:srgbClr val="212121"/>
                </a:solidFill>
                <a:effectLst/>
                <a:uLnTx/>
                <a:uFillTx/>
                <a:latin typeface="Arial"/>
                <a:ea typeface="+mn-ea"/>
                <a:cs typeface="Arial"/>
              </a:rPr>
              <a:t>professional  </a:t>
            </a:r>
            <a:r>
              <a:rPr kumimoji="0" lang="en-US" sz="1700" b="0" i="0" u="none" strike="noStrike" kern="1200" cap="none" spc="0" normalizeH="0" baseline="0" noProof="0" dirty="0">
                <a:ln>
                  <a:noFill/>
                </a:ln>
                <a:solidFill>
                  <a:srgbClr val="212121"/>
                </a:solidFill>
                <a:effectLst/>
                <a:uLnTx/>
                <a:uFillTx/>
                <a:latin typeface="Arial"/>
                <a:ea typeface="+mn-ea"/>
                <a:cs typeface="Arial"/>
              </a:rPr>
              <a:t>drivers: </a:t>
            </a:r>
            <a:r>
              <a:rPr kumimoji="0" lang="en-US" sz="1700" b="0" i="0" u="none" strike="noStrike" kern="1200" cap="none" spc="-5" normalizeH="0" baseline="0" noProof="0" dirty="0">
                <a:ln>
                  <a:noFill/>
                </a:ln>
                <a:solidFill>
                  <a:srgbClr val="212121"/>
                </a:solidFill>
                <a:effectLst/>
                <a:uLnTx/>
                <a:uFillTx/>
                <a:latin typeface="Arial"/>
                <a:ea typeface="+mn-ea"/>
                <a:cs typeface="Arial"/>
              </a:rPr>
              <a:t>0.10 </a:t>
            </a:r>
            <a:r>
              <a:rPr kumimoji="0" lang="en-US" sz="1700" b="0" i="0" u="none" strike="noStrike" kern="1200" cap="none" spc="-5" normalizeH="0" baseline="0" noProof="0" dirty="0" err="1">
                <a:ln>
                  <a:noFill/>
                </a:ln>
                <a:solidFill>
                  <a:srgbClr val="212121"/>
                </a:solidFill>
                <a:effectLst/>
                <a:uLnTx/>
                <a:uFillTx/>
                <a:latin typeface="Arial"/>
                <a:ea typeface="+mn-ea"/>
                <a:cs typeface="Arial"/>
              </a:rPr>
              <a:t>milligrammes</a:t>
            </a:r>
            <a:r>
              <a:rPr kumimoji="0" lang="en-US" sz="1700" b="0" i="0" u="none" strike="noStrike" kern="1200" cap="none" spc="-5" normalizeH="0" baseline="0" noProof="0" dirty="0">
                <a:ln>
                  <a:noFill/>
                </a:ln>
                <a:solidFill>
                  <a:srgbClr val="212121"/>
                </a:solidFill>
                <a:effectLst/>
                <a:uLnTx/>
                <a:uFillTx/>
                <a:latin typeface="Arial"/>
                <a:ea typeface="+mn-ea"/>
                <a:cs typeface="Arial"/>
              </a:rPr>
              <a:t> </a:t>
            </a:r>
            <a:r>
              <a:rPr kumimoji="0" lang="en-US" sz="1700" b="0" i="0" u="none" strike="noStrike" kern="1200" cap="none" spc="0" normalizeH="0" baseline="0" noProof="0" dirty="0">
                <a:ln>
                  <a:noFill/>
                </a:ln>
                <a:solidFill>
                  <a:srgbClr val="212121"/>
                </a:solidFill>
                <a:effectLst/>
                <a:uLnTx/>
                <a:uFillTx/>
                <a:latin typeface="Arial"/>
                <a:ea typeface="+mn-ea"/>
                <a:cs typeface="Arial"/>
              </a:rPr>
              <a:t>per 1000</a:t>
            </a:r>
            <a:r>
              <a:rPr kumimoji="0" lang="en-US" sz="1700" b="0" i="0" u="none" strike="noStrike" kern="1200" cap="none" spc="-25" normalizeH="0" baseline="0" noProof="0" dirty="0">
                <a:ln>
                  <a:noFill/>
                </a:ln>
                <a:solidFill>
                  <a:srgbClr val="212121"/>
                </a:solidFill>
                <a:effectLst/>
                <a:uLnTx/>
                <a:uFillTx/>
                <a:latin typeface="Arial"/>
                <a:ea typeface="+mn-ea"/>
                <a:cs typeface="Arial"/>
              </a:rPr>
              <a:t> </a:t>
            </a:r>
            <a:r>
              <a:rPr kumimoji="0" lang="en-US" sz="1700" b="0" i="0" u="none" strike="noStrike" kern="1200" cap="none" spc="-5" normalizeH="0" baseline="0" noProof="0" dirty="0" err="1">
                <a:ln>
                  <a:noFill/>
                </a:ln>
                <a:solidFill>
                  <a:srgbClr val="212121"/>
                </a:solidFill>
                <a:effectLst/>
                <a:uLnTx/>
                <a:uFillTx/>
                <a:latin typeface="Arial"/>
                <a:ea typeface="+mn-ea"/>
                <a:cs typeface="Arial"/>
              </a:rPr>
              <a:t>millilitres</a:t>
            </a:r>
            <a:r>
              <a:rPr kumimoji="0" lang="en-US" sz="1700" b="0" i="0" u="none" strike="noStrike" kern="1200" cap="none" spc="-5" normalizeH="0" baseline="0" noProof="0" dirty="0">
                <a:ln>
                  <a:noFill/>
                </a:ln>
                <a:solidFill>
                  <a:srgbClr val="212121"/>
                </a:solidFill>
                <a:effectLst/>
                <a:uLnTx/>
                <a:uFillTx/>
                <a:latin typeface="Arial"/>
                <a:ea typeface="+mn-ea"/>
                <a:cs typeface="Arial"/>
              </a:rPr>
              <a:t>.</a:t>
            </a:r>
            <a:endParaRPr kumimoji="0" lang="en-US" sz="1700" b="0" i="0" u="none" strike="noStrike" kern="1200" cap="none" spc="0" normalizeH="0" baseline="0" noProof="0" dirty="0">
              <a:ln>
                <a:noFill/>
              </a:ln>
              <a:solidFill>
                <a:prstClr val="black"/>
              </a:solidFill>
              <a:effectLst/>
              <a:uLnTx/>
              <a:uFillTx/>
              <a:latin typeface="Arial"/>
              <a:ea typeface="+mn-ea"/>
              <a:cs typeface="Arial"/>
            </a:endParaRPr>
          </a:p>
          <a:p>
            <a:endParaRPr lang="en-IN" dirty="0"/>
          </a:p>
        </p:txBody>
      </p:sp>
    </p:spTree>
    <p:extLst>
      <p:ext uri="{BB962C8B-B14F-4D97-AF65-F5344CB8AC3E}">
        <p14:creationId xmlns:p14="http://schemas.microsoft.com/office/powerpoint/2010/main" val="272378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CEB9-2924-44AD-B0EC-C1E06CAE9A70}"/>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49F7A9DA-79AB-4624-9A99-DEA9688BE54E}"/>
              </a:ext>
            </a:extLst>
          </p:cNvPr>
          <p:cNvSpPr>
            <a:spLocks noGrp="1"/>
          </p:cNvSpPr>
          <p:nvPr>
            <p:ph idx="1"/>
          </p:nvPr>
        </p:nvSpPr>
        <p:spPr/>
        <p:txBody>
          <a:bodyPr/>
          <a:lstStyle/>
          <a:p>
            <a:r>
              <a:rPr lang="en-IN" dirty="0">
                <a:hlinkClick r:id="rId2"/>
              </a:rPr>
              <a:t>www.arduino.cc</a:t>
            </a:r>
            <a:endParaRPr lang="en-IN" dirty="0"/>
          </a:p>
          <a:p>
            <a:r>
              <a:rPr lang="en-IN" dirty="0">
                <a:hlinkClick r:id="rId3"/>
              </a:rPr>
              <a:t>https://easyeda.com/ADITYA06</a:t>
            </a:r>
            <a:endParaRPr lang="en-IN" dirty="0"/>
          </a:p>
          <a:p>
            <a:r>
              <a:rPr lang="en-US" dirty="0"/>
              <a:t>Manila, Philippines-Design of Alcohol Detection System for Car Users thru Iris  Recognition Pattern</a:t>
            </a:r>
          </a:p>
          <a:p>
            <a:r>
              <a:rPr lang="en-US" dirty="0"/>
              <a:t>	</a:t>
            </a:r>
            <a:r>
              <a:rPr lang="en-US" dirty="0" err="1"/>
              <a:t>Landu</a:t>
            </a:r>
            <a:r>
              <a:rPr lang="en-US" dirty="0"/>
              <a:t> Jiang, Xi Chen, </a:t>
            </a:r>
            <a:r>
              <a:rPr lang="en-US" dirty="0" err="1"/>
              <a:t>Wenbo</a:t>
            </a:r>
            <a:r>
              <a:rPr lang="en-US" dirty="0"/>
              <a:t> He, “</a:t>
            </a:r>
            <a:r>
              <a:rPr lang="en-US" dirty="0" err="1"/>
              <a:t>SafeCam</a:t>
            </a:r>
            <a:r>
              <a:rPr lang="en-US" dirty="0"/>
              <a:t>: Analyzing </a:t>
            </a:r>
            <a:r>
              <a:rPr lang="en-US" dirty="0" err="1"/>
              <a:t>intersectionrelated</a:t>
            </a:r>
            <a:r>
              <a:rPr lang="en-US" dirty="0"/>
              <a:t> driver behaviors using multi-sensor smartphones”, </a:t>
            </a:r>
            <a:r>
              <a:rPr lang="en-US" dirty="0" err="1"/>
              <a:t>PervasivComputing</a:t>
            </a:r>
            <a:r>
              <a:rPr lang="en-US" dirty="0"/>
              <a:t> and Communications (</a:t>
            </a:r>
            <a:r>
              <a:rPr lang="en-US" dirty="0" err="1"/>
              <a:t>PerCom</a:t>
            </a:r>
            <a:r>
              <a:rPr lang="en-US" dirty="0"/>
              <a:t>), 2016 IEEE International Conference</a:t>
            </a:r>
          </a:p>
          <a:p>
            <a:r>
              <a:rPr lang="en-US" dirty="0"/>
              <a:t>Bill Montgomery, “IoT benefits beyond traffic and lighting energy optimization”, IEEE Consumer Electronics Magazine, Volume: 4, Issue: 4, Oct.2015</a:t>
            </a:r>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304311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B76C-CF66-428E-BA11-471FF337953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B2C4542-9783-47A4-910D-7D0E690F1531}"/>
              </a:ext>
            </a:extLst>
          </p:cNvPr>
          <p:cNvSpPr>
            <a:spLocks noGrp="1"/>
          </p:cNvSpPr>
          <p:nvPr>
            <p:ph idx="1"/>
          </p:nvPr>
        </p:nvSpPr>
        <p:spPr/>
        <p:txBody>
          <a:bodyPr>
            <a:normAutofit/>
          </a:bodyPr>
          <a:lstStyle/>
          <a:p>
            <a:r>
              <a:rPr lang="en-US" dirty="0"/>
              <a:t>We have provided a very effective solution to develop an intelligent system for vehicles for  alcohol detection whose core is Arduino. </a:t>
            </a:r>
            <a:r>
              <a:rPr lang="en-US" b="1" dirty="0"/>
              <a:t>Since sensor has fine sensitivity range around 2  meters, it can suit to any vehicle and can easily be hidden</a:t>
            </a:r>
            <a:r>
              <a:rPr lang="en-US" dirty="0"/>
              <a:t> </a:t>
            </a:r>
            <a:r>
              <a:rPr lang="en-US" b="1" dirty="0"/>
              <a:t>from the suspects</a:t>
            </a:r>
            <a:r>
              <a:rPr lang="en-US" dirty="0"/>
              <a:t>. The whole  system has also an advantage of small volume and more reliability. </a:t>
            </a:r>
          </a:p>
          <a:p>
            <a:r>
              <a:rPr lang="en-US" b="1" dirty="0"/>
              <a:t>As the growing public  perception is that vehicle safety is more important, advances in public safety is gaining  acceptance than in the past</a:t>
            </a:r>
            <a:r>
              <a:rPr lang="en-US" dirty="0"/>
              <a:t>. Future scope of this system is to control the accidents causes  due to alcohol consumption. This system improves the safety of human being. And hence  providing the effective development in the automobile industry regarding to reduce the  accidents cause due to</a:t>
            </a:r>
          </a:p>
          <a:p>
            <a:endParaRPr lang="en-IN" dirty="0"/>
          </a:p>
        </p:txBody>
      </p:sp>
    </p:spTree>
    <p:extLst>
      <p:ext uri="{BB962C8B-B14F-4D97-AF65-F5344CB8AC3E}">
        <p14:creationId xmlns:p14="http://schemas.microsoft.com/office/powerpoint/2010/main" val="225042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737D-50DC-4EEB-8FD1-F5319F0FD67C}"/>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BEF5A1C7-AD8E-407B-8972-04C4ED95DE28}"/>
              </a:ext>
            </a:extLst>
          </p:cNvPr>
          <p:cNvSpPr>
            <a:spLocks noGrp="1"/>
          </p:cNvSpPr>
          <p:nvPr>
            <p:ph type="subTitle" idx="1"/>
          </p:nvPr>
        </p:nvSpPr>
        <p:spPr/>
        <p:txBody>
          <a:bodyPr/>
          <a:lstStyle/>
          <a:p>
            <a:r>
              <a:rPr lang="en-US" dirty="0"/>
              <a:t> stay home &amp; stay safe</a:t>
            </a:r>
            <a:endParaRPr lang="en-IN" dirty="0"/>
          </a:p>
        </p:txBody>
      </p:sp>
    </p:spTree>
    <p:extLst>
      <p:ext uri="{BB962C8B-B14F-4D97-AF65-F5344CB8AC3E}">
        <p14:creationId xmlns:p14="http://schemas.microsoft.com/office/powerpoint/2010/main" val="146788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3B35-F8EF-495C-AA3E-AED2DC606619}"/>
              </a:ext>
            </a:extLst>
          </p:cNvPr>
          <p:cNvSpPr>
            <a:spLocks noGrp="1"/>
          </p:cNvSpPr>
          <p:nvPr>
            <p:ph type="title"/>
          </p:nvPr>
        </p:nvSpPr>
        <p:spPr/>
        <p:txBody>
          <a:bodyPr/>
          <a:lstStyle/>
          <a:p>
            <a:r>
              <a:rPr lang="en-US" dirty="0"/>
              <a:t>TEAM MEMBERS</a:t>
            </a:r>
            <a:endParaRPr lang="en-IN" dirty="0"/>
          </a:p>
        </p:txBody>
      </p:sp>
      <p:graphicFrame>
        <p:nvGraphicFramePr>
          <p:cNvPr id="4" name="Table 4">
            <a:extLst>
              <a:ext uri="{FF2B5EF4-FFF2-40B4-BE49-F238E27FC236}">
                <a16:creationId xmlns:a16="http://schemas.microsoft.com/office/drawing/2014/main" id="{38010BF6-01F2-4A28-AB36-7624648130AD}"/>
              </a:ext>
            </a:extLst>
          </p:cNvPr>
          <p:cNvGraphicFramePr>
            <a:graphicFrameLocks noGrp="1"/>
          </p:cNvGraphicFramePr>
          <p:nvPr>
            <p:ph idx="1"/>
            <p:extLst>
              <p:ext uri="{D42A27DB-BD31-4B8C-83A1-F6EECF244321}">
                <p14:modId xmlns:p14="http://schemas.microsoft.com/office/powerpoint/2010/main" val="657121338"/>
              </p:ext>
            </p:extLst>
          </p:nvPr>
        </p:nvGraphicFramePr>
        <p:xfrm>
          <a:off x="1043941" y="2286000"/>
          <a:ext cx="8039101" cy="3243584"/>
        </p:xfrm>
        <a:graphic>
          <a:graphicData uri="http://schemas.openxmlformats.org/drawingml/2006/table">
            <a:tbl>
              <a:tblPr firstRow="1" bandRow="1">
                <a:tableStyleId>{5C22544A-7EE6-4342-B048-85BDC9FD1C3A}</a:tableStyleId>
              </a:tblPr>
              <a:tblGrid>
                <a:gridCol w="2899749">
                  <a:extLst>
                    <a:ext uri="{9D8B030D-6E8A-4147-A177-3AD203B41FA5}">
                      <a16:colId xmlns:a16="http://schemas.microsoft.com/office/drawing/2014/main" val="2698466112"/>
                    </a:ext>
                  </a:extLst>
                </a:gridCol>
                <a:gridCol w="2569676">
                  <a:extLst>
                    <a:ext uri="{9D8B030D-6E8A-4147-A177-3AD203B41FA5}">
                      <a16:colId xmlns:a16="http://schemas.microsoft.com/office/drawing/2014/main" val="232596183"/>
                    </a:ext>
                  </a:extLst>
                </a:gridCol>
                <a:gridCol w="2569676">
                  <a:extLst>
                    <a:ext uri="{9D8B030D-6E8A-4147-A177-3AD203B41FA5}">
                      <a16:colId xmlns:a16="http://schemas.microsoft.com/office/drawing/2014/main" val="3240256671"/>
                    </a:ext>
                  </a:extLst>
                </a:gridCol>
              </a:tblGrid>
              <a:tr h="405448">
                <a:tc>
                  <a:txBody>
                    <a:bodyPr/>
                    <a:lstStyle/>
                    <a:p>
                      <a:r>
                        <a:rPr lang="en-US" dirty="0"/>
                        <a:t>NAME  </a:t>
                      </a:r>
                      <a:endParaRPr lang="en-IN" dirty="0"/>
                    </a:p>
                  </a:txBody>
                  <a:tcPr marL="84047" marR="84047"/>
                </a:tc>
                <a:tc>
                  <a:txBody>
                    <a:bodyPr/>
                    <a:lstStyle/>
                    <a:p>
                      <a:pPr algn="ctr"/>
                      <a:r>
                        <a:rPr lang="en-US" dirty="0"/>
                        <a:t>    ROLL_NO</a:t>
                      </a:r>
                      <a:endParaRPr lang="en-IN" dirty="0"/>
                    </a:p>
                  </a:txBody>
                  <a:tcPr marL="84047" marR="84047"/>
                </a:tc>
                <a:tc>
                  <a:txBody>
                    <a:bodyPr/>
                    <a:lstStyle/>
                    <a:p>
                      <a:pPr algn="ctr"/>
                      <a:r>
                        <a:rPr lang="en-US" dirty="0"/>
                        <a:t>  PRN_NO</a:t>
                      </a:r>
                      <a:endParaRPr lang="en-IN" dirty="0"/>
                    </a:p>
                  </a:txBody>
                  <a:tcPr marL="84047" marR="84047"/>
                </a:tc>
                <a:extLst>
                  <a:ext uri="{0D108BD9-81ED-4DB2-BD59-A6C34878D82A}">
                    <a16:rowId xmlns:a16="http://schemas.microsoft.com/office/drawing/2014/main" val="28185900"/>
                  </a:ext>
                </a:extLst>
              </a:tr>
              <a:tr h="405448">
                <a:tc>
                  <a:txBody>
                    <a:bodyPr/>
                    <a:lstStyle/>
                    <a:p>
                      <a:r>
                        <a:rPr lang="en-US" dirty="0"/>
                        <a:t>Tanisha </a:t>
                      </a:r>
                      <a:r>
                        <a:rPr lang="en-US" dirty="0" err="1"/>
                        <a:t>Tambe</a:t>
                      </a:r>
                      <a:endParaRPr lang="en-IN" dirty="0"/>
                    </a:p>
                  </a:txBody>
                  <a:tcPr marL="84047" marR="84047"/>
                </a:tc>
                <a:tc>
                  <a:txBody>
                    <a:bodyPr/>
                    <a:lstStyle/>
                    <a:p>
                      <a:pPr algn="ctr"/>
                      <a:r>
                        <a:rPr lang="en-US" dirty="0"/>
                        <a:t>204A064</a:t>
                      </a:r>
                      <a:endParaRPr lang="en-IN" dirty="0"/>
                    </a:p>
                  </a:txBody>
                  <a:tcPr marL="84047" marR="84047"/>
                </a:tc>
                <a:tc>
                  <a:txBody>
                    <a:bodyPr/>
                    <a:lstStyle/>
                    <a:p>
                      <a:pPr algn="ctr"/>
                      <a:r>
                        <a:rPr lang="en-US" dirty="0"/>
                        <a:t>72022701B</a:t>
                      </a:r>
                      <a:endParaRPr lang="en-IN" dirty="0"/>
                    </a:p>
                  </a:txBody>
                  <a:tcPr marL="84047" marR="84047"/>
                </a:tc>
                <a:extLst>
                  <a:ext uri="{0D108BD9-81ED-4DB2-BD59-A6C34878D82A}">
                    <a16:rowId xmlns:a16="http://schemas.microsoft.com/office/drawing/2014/main" val="798404401"/>
                  </a:ext>
                </a:extLst>
              </a:tr>
              <a:tr h="405448">
                <a:tc>
                  <a:txBody>
                    <a:bodyPr/>
                    <a:lstStyle/>
                    <a:p>
                      <a:r>
                        <a:rPr lang="en-US" dirty="0" err="1"/>
                        <a:t>Tejas</a:t>
                      </a:r>
                      <a:r>
                        <a:rPr lang="en-US" dirty="0"/>
                        <a:t> </a:t>
                      </a:r>
                      <a:r>
                        <a:rPr lang="en-US" dirty="0" err="1"/>
                        <a:t>Gunjal</a:t>
                      </a:r>
                      <a:endParaRPr lang="en-IN" dirty="0"/>
                    </a:p>
                  </a:txBody>
                  <a:tcPr marL="84047" marR="84047"/>
                </a:tc>
                <a:tc>
                  <a:txBody>
                    <a:bodyPr/>
                    <a:lstStyle/>
                    <a:p>
                      <a:pPr algn="ctr"/>
                      <a:r>
                        <a:rPr lang="en-US" dirty="0"/>
                        <a:t>204A065</a:t>
                      </a:r>
                      <a:endParaRPr lang="en-IN" dirty="0"/>
                    </a:p>
                  </a:txBody>
                  <a:tcPr marL="84047" marR="84047"/>
                </a:tc>
                <a:tc>
                  <a:txBody>
                    <a:bodyPr/>
                    <a:lstStyle/>
                    <a:p>
                      <a:pPr algn="ctr"/>
                      <a:r>
                        <a:rPr lang="en-US" dirty="0"/>
                        <a:t>72022709H</a:t>
                      </a:r>
                      <a:endParaRPr lang="en-IN" dirty="0"/>
                    </a:p>
                  </a:txBody>
                  <a:tcPr marL="84047" marR="84047"/>
                </a:tc>
                <a:extLst>
                  <a:ext uri="{0D108BD9-81ED-4DB2-BD59-A6C34878D82A}">
                    <a16:rowId xmlns:a16="http://schemas.microsoft.com/office/drawing/2014/main" val="477219762"/>
                  </a:ext>
                </a:extLst>
              </a:tr>
              <a:tr h="405448">
                <a:tc>
                  <a:txBody>
                    <a:bodyPr/>
                    <a:lstStyle/>
                    <a:p>
                      <a:r>
                        <a:rPr lang="en-US" dirty="0"/>
                        <a:t>Aniket </a:t>
                      </a:r>
                      <a:r>
                        <a:rPr lang="en-US" dirty="0" err="1"/>
                        <a:t>Totawar</a:t>
                      </a:r>
                      <a:endParaRPr lang="en-IN" dirty="0"/>
                    </a:p>
                  </a:txBody>
                  <a:tcPr marL="84047" marR="84047"/>
                </a:tc>
                <a:tc>
                  <a:txBody>
                    <a:bodyPr/>
                    <a:lstStyle/>
                    <a:p>
                      <a:pPr algn="ctr"/>
                      <a:r>
                        <a:rPr lang="en-US" dirty="0"/>
                        <a:t>204A066</a:t>
                      </a:r>
                      <a:endParaRPr lang="en-IN" dirty="0"/>
                    </a:p>
                  </a:txBody>
                  <a:tcPr marL="84047" marR="84047"/>
                </a:tc>
                <a:tc>
                  <a:txBody>
                    <a:bodyPr/>
                    <a:lstStyle/>
                    <a:p>
                      <a:pPr algn="ctr"/>
                      <a:r>
                        <a:rPr lang="en-US" dirty="0"/>
                        <a:t>72022722E</a:t>
                      </a:r>
                      <a:endParaRPr lang="en-IN" dirty="0"/>
                    </a:p>
                  </a:txBody>
                  <a:tcPr marL="84047" marR="84047"/>
                </a:tc>
                <a:extLst>
                  <a:ext uri="{0D108BD9-81ED-4DB2-BD59-A6C34878D82A}">
                    <a16:rowId xmlns:a16="http://schemas.microsoft.com/office/drawing/2014/main" val="3131747899"/>
                  </a:ext>
                </a:extLst>
              </a:tr>
              <a:tr h="405448">
                <a:tc>
                  <a:txBody>
                    <a:bodyPr/>
                    <a:lstStyle/>
                    <a:p>
                      <a:r>
                        <a:rPr lang="en-US" dirty="0"/>
                        <a:t>Aditya Vaidya</a:t>
                      </a:r>
                      <a:endParaRPr lang="en-IN" dirty="0"/>
                    </a:p>
                  </a:txBody>
                  <a:tcPr marL="84047" marR="84047"/>
                </a:tc>
                <a:tc>
                  <a:txBody>
                    <a:bodyPr/>
                    <a:lstStyle/>
                    <a:p>
                      <a:pPr algn="ctr"/>
                      <a:r>
                        <a:rPr lang="en-US" dirty="0"/>
                        <a:t>204A068</a:t>
                      </a:r>
                      <a:endParaRPr lang="en-IN" dirty="0"/>
                    </a:p>
                  </a:txBody>
                  <a:tcPr marL="84047" marR="84047"/>
                </a:tc>
                <a:tc>
                  <a:txBody>
                    <a:bodyPr/>
                    <a:lstStyle/>
                    <a:p>
                      <a:pPr algn="ctr"/>
                      <a:r>
                        <a:rPr lang="en-US" dirty="0"/>
                        <a:t>72022738M</a:t>
                      </a:r>
                      <a:endParaRPr lang="en-IN" dirty="0"/>
                    </a:p>
                  </a:txBody>
                  <a:tcPr marL="84047" marR="84047"/>
                </a:tc>
                <a:extLst>
                  <a:ext uri="{0D108BD9-81ED-4DB2-BD59-A6C34878D82A}">
                    <a16:rowId xmlns:a16="http://schemas.microsoft.com/office/drawing/2014/main" val="3275439526"/>
                  </a:ext>
                </a:extLst>
              </a:tr>
              <a:tr h="405448">
                <a:tc>
                  <a:txBody>
                    <a:bodyPr/>
                    <a:lstStyle/>
                    <a:p>
                      <a:r>
                        <a:rPr lang="en-US" dirty="0"/>
                        <a:t>Vinayak </a:t>
                      </a:r>
                      <a:r>
                        <a:rPr lang="en-US" dirty="0" err="1"/>
                        <a:t>Bansode</a:t>
                      </a:r>
                      <a:endParaRPr lang="en-IN" dirty="0"/>
                    </a:p>
                  </a:txBody>
                  <a:tcPr marL="84047" marR="84047"/>
                </a:tc>
                <a:tc>
                  <a:txBody>
                    <a:bodyPr/>
                    <a:lstStyle/>
                    <a:p>
                      <a:pPr algn="ctr"/>
                      <a:r>
                        <a:rPr lang="en-US" dirty="0"/>
                        <a:t>204A072</a:t>
                      </a:r>
                      <a:endParaRPr lang="en-IN" dirty="0"/>
                    </a:p>
                  </a:txBody>
                  <a:tcPr marL="84047" marR="84047"/>
                </a:tc>
                <a:tc>
                  <a:txBody>
                    <a:bodyPr/>
                    <a:lstStyle/>
                    <a:p>
                      <a:pPr algn="ctr"/>
                      <a:r>
                        <a:rPr lang="en-US" dirty="0"/>
                        <a:t>71905989F</a:t>
                      </a:r>
                      <a:endParaRPr lang="en-IN" dirty="0"/>
                    </a:p>
                  </a:txBody>
                  <a:tcPr marL="84047" marR="84047"/>
                </a:tc>
                <a:extLst>
                  <a:ext uri="{0D108BD9-81ED-4DB2-BD59-A6C34878D82A}">
                    <a16:rowId xmlns:a16="http://schemas.microsoft.com/office/drawing/2014/main" val="900223353"/>
                  </a:ext>
                </a:extLst>
              </a:tr>
              <a:tr h="405448">
                <a:tc>
                  <a:txBody>
                    <a:bodyPr/>
                    <a:lstStyle/>
                    <a:p>
                      <a:endParaRPr lang="en-IN"/>
                    </a:p>
                  </a:txBody>
                  <a:tcPr marL="84047" marR="84047"/>
                </a:tc>
                <a:tc>
                  <a:txBody>
                    <a:bodyPr/>
                    <a:lstStyle/>
                    <a:p>
                      <a:endParaRPr lang="en-IN"/>
                    </a:p>
                  </a:txBody>
                  <a:tcPr marL="84047" marR="84047"/>
                </a:tc>
                <a:tc>
                  <a:txBody>
                    <a:bodyPr/>
                    <a:lstStyle/>
                    <a:p>
                      <a:pPr algn="ctr"/>
                      <a:endParaRPr lang="en-IN" dirty="0"/>
                    </a:p>
                  </a:txBody>
                  <a:tcPr marL="84047" marR="84047"/>
                </a:tc>
                <a:extLst>
                  <a:ext uri="{0D108BD9-81ED-4DB2-BD59-A6C34878D82A}">
                    <a16:rowId xmlns:a16="http://schemas.microsoft.com/office/drawing/2014/main" val="4279867291"/>
                  </a:ext>
                </a:extLst>
              </a:tr>
              <a:tr h="405448">
                <a:tc>
                  <a:txBody>
                    <a:bodyPr/>
                    <a:lstStyle/>
                    <a:p>
                      <a:endParaRPr lang="en-IN" dirty="0"/>
                    </a:p>
                  </a:txBody>
                  <a:tcPr marL="84047" marR="84047"/>
                </a:tc>
                <a:tc>
                  <a:txBody>
                    <a:bodyPr/>
                    <a:lstStyle/>
                    <a:p>
                      <a:endParaRPr lang="en-IN"/>
                    </a:p>
                  </a:txBody>
                  <a:tcPr marL="84047" marR="84047"/>
                </a:tc>
                <a:tc>
                  <a:txBody>
                    <a:bodyPr/>
                    <a:lstStyle/>
                    <a:p>
                      <a:endParaRPr lang="en-IN" dirty="0"/>
                    </a:p>
                  </a:txBody>
                  <a:tcPr marL="84047" marR="84047"/>
                </a:tc>
                <a:extLst>
                  <a:ext uri="{0D108BD9-81ED-4DB2-BD59-A6C34878D82A}">
                    <a16:rowId xmlns:a16="http://schemas.microsoft.com/office/drawing/2014/main" val="2475174153"/>
                  </a:ext>
                </a:extLst>
              </a:tr>
            </a:tbl>
          </a:graphicData>
        </a:graphic>
      </p:graphicFrame>
    </p:spTree>
    <p:extLst>
      <p:ext uri="{BB962C8B-B14F-4D97-AF65-F5344CB8AC3E}">
        <p14:creationId xmlns:p14="http://schemas.microsoft.com/office/powerpoint/2010/main" val="72814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31F5-D94E-46F4-B633-20BA86CC3088}"/>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CFFCCFDF-0780-43A6-9074-FB9ACCB82BFC}"/>
              </a:ext>
            </a:extLst>
          </p:cNvPr>
          <p:cNvSpPr>
            <a:spLocks noGrp="1"/>
          </p:cNvSpPr>
          <p:nvPr>
            <p:ph idx="1"/>
          </p:nvPr>
        </p:nvSpPr>
        <p:spPr/>
        <p:txBody>
          <a:bodyPr>
            <a:normAutofit/>
          </a:bodyPr>
          <a:lstStyle/>
          <a:p>
            <a:r>
              <a:rPr lang="en-US" dirty="0"/>
              <a:t>INTRODUCTION</a:t>
            </a:r>
          </a:p>
          <a:p>
            <a:r>
              <a:rPr lang="en-US" dirty="0"/>
              <a:t>ABSTRACT / LITERATURE REVIEW </a:t>
            </a:r>
          </a:p>
          <a:p>
            <a:r>
              <a:rPr lang="en-US" dirty="0"/>
              <a:t>COMPONENTS</a:t>
            </a:r>
            <a:r>
              <a:rPr lang="en-IN" dirty="0"/>
              <a:t> &amp; SOFTWARE USED</a:t>
            </a:r>
          </a:p>
          <a:p>
            <a:r>
              <a:rPr lang="en-IN" dirty="0"/>
              <a:t>CONTROL FLOW &amp; CIRCUIT DESIGN</a:t>
            </a:r>
          </a:p>
          <a:p>
            <a:r>
              <a:rPr lang="en-IN" dirty="0"/>
              <a:t>REFERENCES</a:t>
            </a:r>
          </a:p>
          <a:p>
            <a:r>
              <a:rPr lang="en-IN" dirty="0"/>
              <a:t>CONCLUSION</a:t>
            </a:r>
            <a:endParaRPr lang="en-US" dirty="0"/>
          </a:p>
        </p:txBody>
      </p:sp>
    </p:spTree>
    <p:extLst>
      <p:ext uri="{BB962C8B-B14F-4D97-AF65-F5344CB8AC3E}">
        <p14:creationId xmlns:p14="http://schemas.microsoft.com/office/powerpoint/2010/main" val="318994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2AF8-D74F-4F68-AA38-895E0C8BBDB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96EB362-11BB-4801-A64B-CB9D62FADE0A}"/>
              </a:ext>
            </a:extLst>
          </p:cNvPr>
          <p:cNvSpPr>
            <a:spLocks noGrp="1"/>
          </p:cNvSpPr>
          <p:nvPr>
            <p:ph idx="1"/>
          </p:nvPr>
        </p:nvSpPr>
        <p:spPr/>
        <p:txBody>
          <a:bodyPr>
            <a:normAutofit/>
          </a:bodyPr>
          <a:lstStyle/>
          <a:p>
            <a:r>
              <a:rPr lang="en-US" dirty="0"/>
              <a:t>Drunk driving is one of the major reasons behind road accidents worldwide. In all of the road accident cases worldwide drivers have been observed to have excess alcohol content in their blood. So we here design a smart alcohol detector system</a:t>
            </a:r>
          </a:p>
          <a:p>
            <a:r>
              <a:rPr lang="en-US" dirty="0"/>
              <a:t>Using </a:t>
            </a:r>
            <a:r>
              <a:rPr lang="en-US" dirty="0" err="1"/>
              <a:t>arduino</a:t>
            </a:r>
            <a:r>
              <a:rPr lang="en-US" dirty="0"/>
              <a:t> coupled with </a:t>
            </a:r>
            <a:r>
              <a:rPr lang="en-US" dirty="0" err="1"/>
              <a:t>gsm</a:t>
            </a:r>
            <a:r>
              <a:rPr lang="en-US" dirty="0"/>
              <a:t> and </a:t>
            </a:r>
            <a:r>
              <a:rPr lang="en-US" dirty="0" err="1"/>
              <a:t>gps</a:t>
            </a:r>
            <a:r>
              <a:rPr lang="en-US" dirty="0"/>
              <a:t> for location transmission.</a:t>
            </a:r>
          </a:p>
          <a:p>
            <a:r>
              <a:rPr lang="en-US" dirty="0"/>
              <a:t>The system allows for automatic sensing of alcohol in breath, we also use a motor to demonstrate as a vehicle. </a:t>
            </a:r>
          </a:p>
          <a:p>
            <a:r>
              <a:rPr lang="en-US" dirty="0"/>
              <a:t>We further use </a:t>
            </a:r>
            <a:r>
              <a:rPr lang="en-US" b="1" dirty="0"/>
              <a:t>a GPS module with GSM </a:t>
            </a:r>
            <a:r>
              <a:rPr lang="en-US" dirty="0"/>
              <a:t>to send an SMS message to the concerned person in case alcohol is detected and stop the vehicle</a:t>
            </a:r>
            <a:endParaRPr lang="en-IN" dirty="0"/>
          </a:p>
        </p:txBody>
      </p:sp>
    </p:spTree>
    <p:extLst>
      <p:ext uri="{BB962C8B-B14F-4D97-AF65-F5344CB8AC3E}">
        <p14:creationId xmlns:p14="http://schemas.microsoft.com/office/powerpoint/2010/main" val="25770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94A2-3E02-4EB0-95BA-98E04E87C8F8}"/>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D620DD3C-DC4F-4D19-9C95-1BF46E04F7A6}"/>
              </a:ext>
            </a:extLst>
          </p:cNvPr>
          <p:cNvSpPr>
            <a:spLocks noGrp="1"/>
          </p:cNvSpPr>
          <p:nvPr>
            <p:ph idx="1"/>
          </p:nvPr>
        </p:nvSpPr>
        <p:spPr/>
        <p:txBody>
          <a:bodyPr>
            <a:normAutofit fontScale="77500" lnSpcReduction="20000"/>
          </a:bodyPr>
          <a:lstStyle/>
          <a:p>
            <a:pPr marL="0" indent="0">
              <a:buNone/>
            </a:pPr>
            <a:endParaRPr lang="en-US" dirty="0"/>
          </a:p>
          <a:p>
            <a:pPr>
              <a:buFont typeface="Wingdings" panose="05000000000000000000" pitchFamily="2" charset="2"/>
              <a:buChar char="Ø"/>
            </a:pPr>
            <a:r>
              <a:rPr lang="en-US" dirty="0"/>
              <a:t> Lee, Assessing the Feasibility of Vehicle-Based Sensors To Detect Alcohol Impairment. 2010, National Highway Traffic Safety Administration: Washington, DC</a:t>
            </a:r>
          </a:p>
          <a:p>
            <a:pPr>
              <a:buFont typeface="Wingdings" panose="05000000000000000000" pitchFamily="2" charset="2"/>
              <a:buChar char="Ø"/>
            </a:pPr>
            <a:r>
              <a:rPr lang="en-IN" dirty="0"/>
              <a:t>A. </a:t>
            </a:r>
            <a:r>
              <a:rPr lang="en-IN" dirty="0" err="1"/>
              <a:t>ISuge</a:t>
            </a:r>
            <a:r>
              <a:rPr lang="en-IN" dirty="0"/>
              <a:t>, </a:t>
            </a:r>
            <a:r>
              <a:rPr lang="en-IN" dirty="0" err="1"/>
              <a:t>H.Takigawa</a:t>
            </a:r>
            <a:r>
              <a:rPr lang="en-IN" dirty="0"/>
              <a:t>, </a:t>
            </a:r>
            <a:r>
              <a:rPr lang="en-IN" dirty="0" err="1"/>
              <a:t>H.Osuga</a:t>
            </a:r>
            <a:r>
              <a:rPr lang="en-IN" dirty="0"/>
              <a:t>, </a:t>
            </a:r>
            <a:r>
              <a:rPr lang="en-IN" dirty="0" err="1"/>
              <a:t>H.Soma</a:t>
            </a:r>
            <a:r>
              <a:rPr lang="en-IN" dirty="0"/>
              <a:t>, </a:t>
            </a:r>
            <a:r>
              <a:rPr lang="en-IN" dirty="0" err="1"/>
              <a:t>K.Morisaki</a:t>
            </a:r>
            <a:r>
              <a:rPr lang="en-IN" dirty="0"/>
              <a:t>, Accident Vehicle Automatic Detection System By Image Processing Technology , ©IEEE 1994 </a:t>
            </a:r>
            <a:r>
              <a:rPr lang="en-IN" dirty="0" err="1"/>
              <a:t>Vehiclee</a:t>
            </a:r>
            <a:r>
              <a:rPr lang="en-IN" dirty="0"/>
              <a:t> Navigation &amp; information Systems Conference</a:t>
            </a:r>
            <a:endParaRPr lang="en-US" dirty="0"/>
          </a:p>
          <a:p>
            <a:pPr marL="0" indent="0">
              <a:buNone/>
            </a:pPr>
            <a:endParaRPr lang="en-US"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Worrying about the drunken driving ,many existing system have worked on the problem but by using MQ2 gas sensor &amp; PIC16F877A microcontroller.</a:t>
            </a:r>
            <a:endParaRPr lang="en-US" dirty="0"/>
          </a:p>
          <a:p>
            <a:r>
              <a:rPr lang="en-US" dirty="0"/>
              <a:t>Suggests the system to overcome the issue but using mQ2 alcohol sensor has come up with  flames .MQ2 alcohol sensor is not authentic and raises the chance of false alarm while we have used MQ3 which is highly authentic</a:t>
            </a:r>
          </a:p>
          <a:p>
            <a:r>
              <a:rPr lang="en-US" dirty="0"/>
              <a:t>To prevent the mishap of drunken driving  have used PIC16F877A microcontroller which is an out dated system and expensive one also which restrains its use to only certain class of society whereas we are using Arduino and Uno microcontroller which is advanced as well as economical. </a:t>
            </a:r>
          </a:p>
          <a:p>
            <a:pPr marL="0" indent="0">
              <a:buNone/>
            </a:pPr>
            <a:br>
              <a:rPr lang="en-US" dirty="0"/>
            </a:br>
            <a:endParaRPr lang="en-US" dirty="0"/>
          </a:p>
          <a:p>
            <a:endParaRPr lang="en-IN" dirty="0"/>
          </a:p>
        </p:txBody>
      </p:sp>
    </p:spTree>
    <p:extLst>
      <p:ext uri="{BB962C8B-B14F-4D97-AF65-F5344CB8AC3E}">
        <p14:creationId xmlns:p14="http://schemas.microsoft.com/office/powerpoint/2010/main" val="79460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4799-9325-4656-A017-B6A19BC81160}"/>
              </a:ext>
            </a:extLst>
          </p:cNvPr>
          <p:cNvSpPr>
            <a:spLocks noGrp="1"/>
          </p:cNvSpPr>
          <p:nvPr>
            <p:ph type="title"/>
          </p:nvPr>
        </p:nvSpPr>
        <p:spPr/>
        <p:txBody>
          <a:bodyPr>
            <a:normAutofit/>
          </a:bodyPr>
          <a:lstStyle/>
          <a:p>
            <a:r>
              <a:rPr lang="en-US" dirty="0"/>
              <a:t>COMPONENTS &amp; SOFTWARE </a:t>
            </a:r>
            <a:br>
              <a:rPr lang="en-US" dirty="0"/>
            </a:br>
            <a:r>
              <a:rPr lang="en-US" dirty="0"/>
              <a:t>USED</a:t>
            </a:r>
            <a:endParaRPr lang="en-IN" dirty="0"/>
          </a:p>
        </p:txBody>
      </p:sp>
      <p:sp>
        <p:nvSpPr>
          <p:cNvPr id="3" name="Content Placeholder 2">
            <a:extLst>
              <a:ext uri="{FF2B5EF4-FFF2-40B4-BE49-F238E27FC236}">
                <a16:creationId xmlns:a16="http://schemas.microsoft.com/office/drawing/2014/main" id="{874624B7-AC09-494E-B6D3-DA365776D5F1}"/>
              </a:ext>
            </a:extLst>
          </p:cNvPr>
          <p:cNvSpPr>
            <a:spLocks noGrp="1"/>
          </p:cNvSpPr>
          <p:nvPr>
            <p:ph sz="half" idx="1"/>
          </p:nvPr>
        </p:nvSpPr>
        <p:spPr>
          <a:xfrm>
            <a:off x="1134863" y="1953226"/>
            <a:ext cx="3604777" cy="5148613"/>
          </a:xfrm>
        </p:spPr>
        <p:txBody>
          <a:bodyPr>
            <a:normAutofit fontScale="85000" lnSpcReduction="20000"/>
          </a:bodyPr>
          <a:lstStyle/>
          <a:p>
            <a:pPr>
              <a:buFont typeface="Wingdings" panose="05000000000000000000" pitchFamily="2" charset="2"/>
              <a:buChar char="Ø"/>
            </a:pPr>
            <a:r>
              <a:rPr lang="en-US" dirty="0"/>
              <a:t>HARDWARE SPECIFICATION:</a:t>
            </a:r>
          </a:p>
          <a:p>
            <a:pPr>
              <a:buFont typeface="Arial" panose="020B0604020202020204" pitchFamily="34" charset="0"/>
              <a:buChar char="•"/>
            </a:pPr>
            <a:r>
              <a:rPr lang="en-US" dirty="0"/>
              <a:t>C </a:t>
            </a:r>
            <a:r>
              <a:rPr lang="en-US" dirty="0" err="1"/>
              <a:t>Capacitorsables</a:t>
            </a:r>
            <a:r>
              <a:rPr lang="en-US" dirty="0"/>
              <a:t> and Connectors</a:t>
            </a:r>
          </a:p>
          <a:p>
            <a:pPr>
              <a:buFont typeface="Arial" panose="020B0604020202020204" pitchFamily="34" charset="0"/>
              <a:buChar char="•"/>
            </a:pPr>
            <a:r>
              <a:rPr lang="en-US" dirty="0"/>
              <a:t>Diodes</a:t>
            </a:r>
          </a:p>
          <a:p>
            <a:pPr>
              <a:buFont typeface="Arial" panose="020B0604020202020204" pitchFamily="34" charset="0"/>
              <a:buChar char="•"/>
            </a:pPr>
            <a:r>
              <a:rPr lang="en-US" dirty="0"/>
              <a:t>PCB</a:t>
            </a:r>
          </a:p>
          <a:p>
            <a:pPr>
              <a:buFont typeface="Arial" panose="020B0604020202020204" pitchFamily="34" charset="0"/>
              <a:buChar char="•"/>
            </a:pPr>
            <a:r>
              <a:rPr lang="en-US" dirty="0"/>
              <a:t>LED/ LDR</a:t>
            </a:r>
          </a:p>
          <a:p>
            <a:pPr>
              <a:buFont typeface="Arial" panose="020B0604020202020204" pitchFamily="34" charset="0"/>
              <a:buChar char="•"/>
            </a:pPr>
            <a:r>
              <a:rPr lang="en-US" dirty="0"/>
              <a:t>Push Buttons</a:t>
            </a:r>
          </a:p>
          <a:p>
            <a:pPr>
              <a:buFont typeface="Arial" panose="020B0604020202020204" pitchFamily="34" charset="0"/>
              <a:buChar char="•"/>
            </a:pPr>
            <a:r>
              <a:rPr lang="en-US" dirty="0"/>
              <a:t>Switch</a:t>
            </a:r>
          </a:p>
          <a:p>
            <a:pPr>
              <a:buFont typeface="Arial" panose="020B0604020202020204" pitchFamily="34" charset="0"/>
              <a:buChar char="•"/>
            </a:pPr>
            <a:r>
              <a:rPr lang="en-US" dirty="0"/>
              <a:t>Power supply</a:t>
            </a:r>
          </a:p>
          <a:p>
            <a:pPr>
              <a:buFont typeface="Arial" panose="020B0604020202020204" pitchFamily="34" charset="0"/>
              <a:buChar char="•"/>
            </a:pPr>
            <a:r>
              <a:rPr lang="en-US" dirty="0"/>
              <a:t>IC</a:t>
            </a:r>
          </a:p>
          <a:p>
            <a:pPr>
              <a:buFont typeface="Arial" panose="020B0604020202020204" pitchFamily="34" charset="0"/>
              <a:buChar char="•"/>
            </a:pPr>
            <a:r>
              <a:rPr lang="en-US" dirty="0"/>
              <a:t>IC Sockets</a:t>
            </a:r>
          </a:p>
          <a:p>
            <a:pPr>
              <a:buFont typeface="Arial" panose="020B0604020202020204" pitchFamily="34" charset="0"/>
              <a:buChar char="•"/>
            </a:pPr>
            <a:r>
              <a:rPr lang="en-US" dirty="0"/>
              <a:t> ARDUINO UNO</a:t>
            </a:r>
          </a:p>
          <a:p>
            <a:pPr>
              <a:buFont typeface="Arial" panose="020B0604020202020204" pitchFamily="34" charset="0"/>
              <a:buChar char="•"/>
            </a:pPr>
            <a:r>
              <a:rPr lang="en-US" dirty="0"/>
              <a:t>Buzzer</a:t>
            </a:r>
          </a:p>
          <a:p>
            <a:pPr>
              <a:buFont typeface="Arial" panose="020B0604020202020204" pitchFamily="34" charset="0"/>
              <a:buChar char="•"/>
            </a:pPr>
            <a:r>
              <a:rPr lang="en-US" dirty="0"/>
              <a:t>MQ3 alcohol sensor</a:t>
            </a:r>
          </a:p>
          <a:p>
            <a:pPr>
              <a:buFont typeface="Arial" panose="020B0604020202020204" pitchFamily="34" charset="0"/>
              <a:buChar char="•"/>
            </a:pPr>
            <a:r>
              <a:rPr lang="en-US" dirty="0"/>
              <a:t>LCD display</a:t>
            </a:r>
          </a:p>
          <a:p>
            <a:pPr>
              <a:buFont typeface="Arial" panose="020B0604020202020204" pitchFamily="34" charset="0"/>
              <a:buChar char="•"/>
            </a:pPr>
            <a:r>
              <a:rPr lang="en-US" dirty="0"/>
              <a:t>GPS module with antenna</a:t>
            </a:r>
          </a:p>
          <a:p>
            <a:pPr>
              <a:buFont typeface="Arial" panose="020B0604020202020204" pitchFamily="34" charset="0"/>
              <a:buChar char="•"/>
            </a:pPr>
            <a:r>
              <a:rPr lang="en-US" dirty="0"/>
              <a:t>GSM(SIM CARD) module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FCD612DF-3758-414C-B48E-1CD4717959DE}"/>
              </a:ext>
            </a:extLst>
          </p:cNvPr>
          <p:cNvSpPr>
            <a:spLocks noGrp="1"/>
          </p:cNvSpPr>
          <p:nvPr>
            <p:ph sz="half" idx="2"/>
          </p:nvPr>
        </p:nvSpPr>
        <p:spPr>
          <a:xfrm>
            <a:off x="5470773" y="1935921"/>
            <a:ext cx="3086486" cy="4036534"/>
          </a:xfrm>
        </p:spPr>
        <p:txBody>
          <a:bodyPr>
            <a:normAutofit fontScale="85000" lnSpcReduction="20000"/>
          </a:bodyPr>
          <a:lstStyle/>
          <a:p>
            <a:pPr marL="0" indent="0">
              <a:buNone/>
            </a:pPr>
            <a:endParaRPr lang="en-US" b="1" dirty="0"/>
          </a:p>
          <a:p>
            <a:pPr>
              <a:buFont typeface="Wingdings" panose="05000000000000000000" pitchFamily="2" charset="2"/>
              <a:buChar char="Ø"/>
            </a:pPr>
            <a:r>
              <a:rPr lang="en-US" b="1" dirty="0"/>
              <a:t>SOFTWARE SPECIFICATION</a:t>
            </a:r>
            <a:r>
              <a:rPr lang="en-US" dirty="0"/>
              <a:t>:</a:t>
            </a:r>
          </a:p>
          <a:p>
            <a:pPr>
              <a:buFont typeface="Arial" panose="020B0604020202020204" pitchFamily="34" charset="0"/>
              <a:buChar char="•"/>
            </a:pPr>
            <a:r>
              <a:rPr lang="en-US" dirty="0"/>
              <a:t>Arduino IDE</a:t>
            </a:r>
          </a:p>
          <a:p>
            <a:pPr>
              <a:buFont typeface="Arial" panose="020B0604020202020204" pitchFamily="34" charset="0"/>
              <a:buChar char="•"/>
            </a:pPr>
            <a:r>
              <a:rPr lang="en-US" dirty="0"/>
              <a:t>EASYEDA PCB SCHMATIC</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7575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2BA-D9D8-4310-A175-39CB12946A70}"/>
              </a:ext>
            </a:extLst>
          </p:cNvPr>
          <p:cNvSpPr>
            <a:spLocks noGrp="1"/>
          </p:cNvSpPr>
          <p:nvPr>
            <p:ph type="title"/>
          </p:nvPr>
        </p:nvSpPr>
        <p:spPr/>
        <p:txBody>
          <a:bodyPr>
            <a:normAutofit/>
          </a:bodyPr>
          <a:lstStyle/>
          <a:p>
            <a:r>
              <a:rPr lang="en-US" b="1" dirty="0"/>
              <a:t>CONTROL FLOW &amp; CIRCUIT DIGRAM</a:t>
            </a:r>
            <a:endParaRPr lang="en-IN" b="1" dirty="0"/>
          </a:p>
        </p:txBody>
      </p:sp>
      <p:pic>
        <p:nvPicPr>
          <p:cNvPr id="6" name="Content Placeholder 5">
            <a:extLst>
              <a:ext uri="{FF2B5EF4-FFF2-40B4-BE49-F238E27FC236}">
                <a16:creationId xmlns:a16="http://schemas.microsoft.com/office/drawing/2014/main" id="{868B24B0-949F-4DBC-8BED-6D5CD407C2B0}"/>
              </a:ext>
            </a:extLst>
          </p:cNvPr>
          <p:cNvPicPr>
            <a:picLocks noGrp="1" noChangeAspect="1"/>
          </p:cNvPicPr>
          <p:nvPr>
            <p:ph idx="1"/>
          </p:nvPr>
        </p:nvPicPr>
        <p:blipFill>
          <a:blip r:embed="rId2"/>
          <a:stretch>
            <a:fillRect/>
          </a:stretch>
        </p:blipFill>
        <p:spPr>
          <a:xfrm>
            <a:off x="497745" y="3108526"/>
            <a:ext cx="5011323" cy="3679267"/>
          </a:xfrm>
          <a:prstGeom prst="rect">
            <a:avLst/>
          </a:prstGeom>
        </p:spPr>
      </p:pic>
      <p:pic>
        <p:nvPicPr>
          <p:cNvPr id="3" name="Picture 2">
            <a:extLst>
              <a:ext uri="{FF2B5EF4-FFF2-40B4-BE49-F238E27FC236}">
                <a16:creationId xmlns:a16="http://schemas.microsoft.com/office/drawing/2014/main" id="{1D96E948-3B9B-49FF-AFC5-DEEE468E5FA3}"/>
              </a:ext>
            </a:extLst>
          </p:cNvPr>
          <p:cNvPicPr>
            <a:picLocks noChangeAspect="1"/>
          </p:cNvPicPr>
          <p:nvPr/>
        </p:nvPicPr>
        <p:blipFill>
          <a:blip r:embed="rId3"/>
          <a:stretch>
            <a:fillRect/>
          </a:stretch>
        </p:blipFill>
        <p:spPr>
          <a:xfrm>
            <a:off x="3863638" y="1399106"/>
            <a:ext cx="5410364" cy="3282547"/>
          </a:xfrm>
          <a:prstGeom prst="rect">
            <a:avLst/>
          </a:prstGeom>
        </p:spPr>
      </p:pic>
    </p:spTree>
    <p:extLst>
      <p:ext uri="{BB962C8B-B14F-4D97-AF65-F5344CB8AC3E}">
        <p14:creationId xmlns:p14="http://schemas.microsoft.com/office/powerpoint/2010/main" val="103533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D94E-A24A-4CDA-856D-2598DA343EAE}"/>
              </a:ext>
            </a:extLst>
          </p:cNvPr>
          <p:cNvSpPr>
            <a:spLocks noGrp="1"/>
          </p:cNvSpPr>
          <p:nvPr>
            <p:ph type="title"/>
          </p:nvPr>
        </p:nvSpPr>
        <p:spPr/>
        <p:txBody>
          <a:bodyPr>
            <a:normAutofit/>
          </a:bodyPr>
          <a:lstStyle/>
          <a:p>
            <a:r>
              <a:rPr lang="en-US" b="1" dirty="0"/>
              <a:t>CONTROL FLOW &amp; CIRCUIT DIAGRAM </a:t>
            </a:r>
            <a:endParaRPr lang="en-IN" b="1" dirty="0"/>
          </a:p>
        </p:txBody>
      </p:sp>
      <p:sp>
        <p:nvSpPr>
          <p:cNvPr id="3" name="Content Placeholder 2">
            <a:extLst>
              <a:ext uri="{FF2B5EF4-FFF2-40B4-BE49-F238E27FC236}">
                <a16:creationId xmlns:a16="http://schemas.microsoft.com/office/drawing/2014/main" id="{BF7E9B8D-321E-41AE-85BB-2D50607D2FD7}"/>
              </a:ext>
            </a:extLst>
          </p:cNvPr>
          <p:cNvSpPr>
            <a:spLocks noGrp="1"/>
          </p:cNvSpPr>
          <p:nvPr>
            <p:ph idx="1"/>
          </p:nvPr>
        </p:nvSpPr>
        <p:spPr/>
        <p:txBody>
          <a:bodyPr>
            <a:normAutofit fontScale="85000" lnSpcReduction="10000"/>
          </a:bodyPr>
          <a:lstStyle/>
          <a:p>
            <a:pPr marL="12065" indent="0">
              <a:lnSpc>
                <a:spcPct val="100000"/>
              </a:lnSpc>
              <a:spcBef>
                <a:spcPts val="100"/>
              </a:spcBef>
              <a:buNone/>
              <a:tabLst>
                <a:tab pos="240665" algn="l"/>
                <a:tab pos="241300" algn="l"/>
              </a:tabLst>
            </a:pPr>
            <a:r>
              <a:rPr lang="en-US" sz="2400" b="1" spc="-5" dirty="0">
                <a:latin typeface="Carlito"/>
                <a:cs typeface="Carlito"/>
              </a:rPr>
              <a:t>CIRCUIT</a:t>
            </a:r>
            <a:r>
              <a:rPr lang="en-US" sz="2400" b="1" spc="10" dirty="0">
                <a:latin typeface="Carlito"/>
                <a:cs typeface="Carlito"/>
              </a:rPr>
              <a:t> </a:t>
            </a:r>
            <a:r>
              <a:rPr lang="en-US" sz="2400" b="1" spc="-5" dirty="0">
                <a:latin typeface="Carlito"/>
                <a:cs typeface="Carlito"/>
              </a:rPr>
              <a:t>DESCRIPTION:</a:t>
            </a:r>
            <a:endParaRPr lang="en-US" sz="2800" dirty="0">
              <a:latin typeface="Carlito"/>
              <a:cs typeface="Carlito"/>
            </a:endParaRPr>
          </a:p>
          <a:p>
            <a:pPr marL="202565" marR="5080">
              <a:lnSpc>
                <a:spcPct val="109700"/>
              </a:lnSpc>
            </a:pPr>
            <a:r>
              <a:rPr lang="en-US" sz="2400" dirty="0">
                <a:latin typeface="Carlito"/>
                <a:cs typeface="Carlito"/>
              </a:rPr>
              <a:t>The </a:t>
            </a:r>
            <a:r>
              <a:rPr lang="en-US" sz="2400" spc="-5" dirty="0">
                <a:latin typeface="Carlito"/>
                <a:cs typeface="Carlito"/>
              </a:rPr>
              <a:t>system consists of </a:t>
            </a:r>
            <a:r>
              <a:rPr lang="en-US" sz="2400" spc="-10" dirty="0">
                <a:latin typeface="Carlito"/>
                <a:cs typeface="Carlito"/>
              </a:rPr>
              <a:t>an </a:t>
            </a:r>
            <a:r>
              <a:rPr lang="en-US" sz="2400" spc="-5" dirty="0">
                <a:latin typeface="Carlito"/>
                <a:cs typeface="Carlito"/>
              </a:rPr>
              <a:t>Arduino Uno board along with </a:t>
            </a:r>
            <a:r>
              <a:rPr lang="en-US" sz="2400" dirty="0">
                <a:latin typeface="Carlito"/>
                <a:cs typeface="Carlito"/>
              </a:rPr>
              <a:t>an </a:t>
            </a:r>
            <a:r>
              <a:rPr lang="en-US" sz="2400" b="1" spc="-5" dirty="0">
                <a:latin typeface="Carlito"/>
                <a:cs typeface="Carlito"/>
              </a:rPr>
              <a:t>Mq-3 </a:t>
            </a:r>
            <a:r>
              <a:rPr lang="en-US" sz="2400" spc="-5" dirty="0">
                <a:latin typeface="Carlito"/>
                <a:cs typeface="Carlito"/>
              </a:rPr>
              <a:t>alcohol sensor for  detection and </a:t>
            </a:r>
            <a:r>
              <a:rPr lang="en-US" sz="2400" dirty="0">
                <a:latin typeface="Carlito"/>
                <a:cs typeface="Carlito"/>
              </a:rPr>
              <a:t>a </a:t>
            </a:r>
            <a:r>
              <a:rPr lang="en-US" sz="2400" b="1" spc="-5" dirty="0">
                <a:latin typeface="Carlito"/>
                <a:cs typeface="Carlito"/>
              </a:rPr>
              <a:t>GSM/GPS </a:t>
            </a:r>
            <a:r>
              <a:rPr lang="en-US" sz="2400" b="1" dirty="0">
                <a:latin typeface="Carlito"/>
                <a:cs typeface="Carlito"/>
              </a:rPr>
              <a:t>Module </a:t>
            </a:r>
            <a:r>
              <a:rPr lang="en-US" sz="2400" spc="-5" dirty="0">
                <a:latin typeface="Carlito"/>
                <a:cs typeface="Carlito"/>
              </a:rPr>
              <a:t>for notification. </a:t>
            </a:r>
          </a:p>
          <a:p>
            <a:pPr marL="202565" marR="5080">
              <a:lnSpc>
                <a:spcPct val="109700"/>
              </a:lnSpc>
            </a:pPr>
            <a:r>
              <a:rPr lang="en-US" sz="2400" dirty="0">
                <a:latin typeface="Carlito"/>
                <a:cs typeface="Carlito"/>
              </a:rPr>
              <a:t>In the </a:t>
            </a:r>
            <a:r>
              <a:rPr lang="en-US" sz="2400" spc="-5" dirty="0">
                <a:latin typeface="Carlito"/>
                <a:cs typeface="Carlito"/>
              </a:rPr>
              <a:t>case of </a:t>
            </a:r>
            <a:r>
              <a:rPr lang="en-US" sz="2400" dirty="0">
                <a:latin typeface="Carlito"/>
                <a:cs typeface="Carlito"/>
              </a:rPr>
              <a:t>a </a:t>
            </a:r>
            <a:r>
              <a:rPr lang="en-US" sz="2400" spc="-5" dirty="0">
                <a:latin typeface="Carlito"/>
                <a:cs typeface="Carlito"/>
              </a:rPr>
              <a:t>sober </a:t>
            </a:r>
            <a:r>
              <a:rPr lang="en-US" sz="2400" dirty="0">
                <a:latin typeface="Carlito"/>
                <a:cs typeface="Carlito"/>
              </a:rPr>
              <a:t>driver i.e.  the alcohol is </a:t>
            </a:r>
            <a:r>
              <a:rPr lang="en-US" sz="2400" spc="-5" dirty="0">
                <a:latin typeface="Carlito"/>
                <a:cs typeface="Carlito"/>
              </a:rPr>
              <a:t>under the permissible limits the car </a:t>
            </a:r>
            <a:r>
              <a:rPr lang="en-US" sz="2400" dirty="0">
                <a:latin typeface="Carlito"/>
                <a:cs typeface="Carlito"/>
              </a:rPr>
              <a:t>will </a:t>
            </a:r>
            <a:r>
              <a:rPr lang="en-US" sz="2400" spc="-5" dirty="0">
                <a:latin typeface="Carlito"/>
                <a:cs typeface="Carlito"/>
              </a:rPr>
              <a:t>normally which </a:t>
            </a:r>
            <a:r>
              <a:rPr lang="en-US" sz="2400" dirty="0">
                <a:latin typeface="Carlito"/>
                <a:cs typeface="Carlito"/>
              </a:rPr>
              <a:t>is </a:t>
            </a:r>
            <a:r>
              <a:rPr lang="en-US" sz="2400" spc="-5" dirty="0">
                <a:latin typeface="Carlito"/>
                <a:cs typeface="Carlito"/>
              </a:rPr>
              <a:t>indicated </a:t>
            </a:r>
            <a:r>
              <a:rPr lang="en-US" sz="2400" dirty="0">
                <a:latin typeface="Carlito"/>
                <a:cs typeface="Carlito"/>
              </a:rPr>
              <a:t>by  the </a:t>
            </a:r>
            <a:r>
              <a:rPr lang="en-US" sz="2400" spc="-5" dirty="0">
                <a:latin typeface="Carlito"/>
                <a:cs typeface="Carlito"/>
              </a:rPr>
              <a:t>motor rotating, but </a:t>
            </a:r>
            <a:r>
              <a:rPr lang="en-US" sz="2400" spc="-10" dirty="0">
                <a:latin typeface="Carlito"/>
                <a:cs typeface="Carlito"/>
              </a:rPr>
              <a:t>in </a:t>
            </a:r>
            <a:r>
              <a:rPr lang="en-US" sz="2400" spc="-5" dirty="0">
                <a:latin typeface="Carlito"/>
                <a:cs typeface="Carlito"/>
              </a:rPr>
              <a:t>the case of </a:t>
            </a:r>
            <a:r>
              <a:rPr lang="en-US" sz="2400" dirty="0">
                <a:latin typeface="Carlito"/>
                <a:cs typeface="Carlito"/>
              </a:rPr>
              <a:t>a </a:t>
            </a:r>
            <a:r>
              <a:rPr lang="en-US" sz="2400" spc="-5" dirty="0">
                <a:latin typeface="Carlito"/>
                <a:cs typeface="Carlito"/>
              </a:rPr>
              <a:t>drunk driver, the </a:t>
            </a:r>
            <a:r>
              <a:rPr lang="en-US" sz="2400" dirty="0">
                <a:latin typeface="Carlito"/>
                <a:cs typeface="Carlito"/>
              </a:rPr>
              <a:t>alcohol </a:t>
            </a:r>
            <a:r>
              <a:rPr lang="en-US" sz="2400" spc="-5" dirty="0">
                <a:latin typeface="Carlito"/>
                <a:cs typeface="Carlito"/>
              </a:rPr>
              <a:t>content would </a:t>
            </a:r>
            <a:r>
              <a:rPr lang="en-US" sz="2400" dirty="0">
                <a:latin typeface="Carlito"/>
                <a:cs typeface="Carlito"/>
              </a:rPr>
              <a:t>be  higher </a:t>
            </a:r>
            <a:r>
              <a:rPr lang="en-US" sz="2400" spc="-5" dirty="0">
                <a:latin typeface="Carlito"/>
                <a:cs typeface="Carlito"/>
              </a:rPr>
              <a:t>than the permissible limit </a:t>
            </a:r>
            <a:r>
              <a:rPr lang="en-US" sz="2400" dirty="0">
                <a:latin typeface="Carlito"/>
                <a:cs typeface="Carlito"/>
              </a:rPr>
              <a:t>which is </a:t>
            </a:r>
            <a:r>
              <a:rPr lang="en-US" sz="2400" spc="-5" dirty="0">
                <a:latin typeface="Carlito"/>
                <a:cs typeface="Carlito"/>
              </a:rPr>
              <a:t>detected </a:t>
            </a:r>
            <a:r>
              <a:rPr lang="en-US" sz="2400" dirty="0">
                <a:latin typeface="Carlito"/>
                <a:cs typeface="Carlito"/>
              </a:rPr>
              <a:t>by </a:t>
            </a:r>
            <a:r>
              <a:rPr lang="en-US" sz="2400" spc="-5" dirty="0">
                <a:latin typeface="Carlito"/>
                <a:cs typeface="Carlito"/>
              </a:rPr>
              <a:t>the alcohol sensor and the  </a:t>
            </a:r>
            <a:r>
              <a:rPr lang="en-US" sz="2400" b="1" spc="-5" dirty="0">
                <a:latin typeface="Carlito"/>
                <a:cs typeface="Carlito"/>
              </a:rPr>
              <a:t>Arduino controller which stops </a:t>
            </a:r>
            <a:r>
              <a:rPr lang="en-US" sz="2400" b="1" dirty="0">
                <a:latin typeface="Carlito"/>
                <a:cs typeface="Carlito"/>
              </a:rPr>
              <a:t>the </a:t>
            </a:r>
            <a:r>
              <a:rPr lang="en-US" sz="2400" b="1" spc="-5" dirty="0">
                <a:latin typeface="Carlito"/>
                <a:cs typeface="Carlito"/>
              </a:rPr>
              <a:t>motor </a:t>
            </a:r>
            <a:r>
              <a:rPr lang="en-US" sz="2400" spc="-5" dirty="0">
                <a:latin typeface="Carlito"/>
                <a:cs typeface="Carlito"/>
              </a:rPr>
              <a:t>so </a:t>
            </a:r>
            <a:r>
              <a:rPr lang="en-US" sz="2400" spc="-10" dirty="0">
                <a:latin typeface="Carlito"/>
                <a:cs typeface="Carlito"/>
              </a:rPr>
              <a:t>that </a:t>
            </a:r>
            <a:r>
              <a:rPr lang="en-US" sz="2400" spc="-5" dirty="0">
                <a:latin typeface="Carlito"/>
                <a:cs typeface="Carlito"/>
              </a:rPr>
              <a:t>drunk </a:t>
            </a:r>
            <a:r>
              <a:rPr lang="en-US" sz="2400" dirty="0">
                <a:latin typeface="Carlito"/>
                <a:cs typeface="Carlito"/>
              </a:rPr>
              <a:t>driving </a:t>
            </a:r>
            <a:r>
              <a:rPr lang="en-US" sz="2400" spc="-5" dirty="0">
                <a:latin typeface="Carlito"/>
                <a:cs typeface="Carlito"/>
              </a:rPr>
              <a:t>can </a:t>
            </a:r>
            <a:r>
              <a:rPr lang="en-US" sz="2400" dirty="0">
                <a:latin typeface="Carlito"/>
                <a:cs typeface="Carlito"/>
              </a:rPr>
              <a:t>be </a:t>
            </a:r>
            <a:r>
              <a:rPr lang="en-US" sz="2400" spc="-5" dirty="0">
                <a:latin typeface="Carlito"/>
                <a:cs typeface="Carlito"/>
              </a:rPr>
              <a:t>avoided and  </a:t>
            </a:r>
            <a:r>
              <a:rPr lang="en-US" sz="2400" dirty="0">
                <a:latin typeface="Carlito"/>
                <a:cs typeface="Carlito"/>
              </a:rPr>
              <a:t>also </a:t>
            </a:r>
            <a:r>
              <a:rPr lang="en-US" sz="2400" b="1" dirty="0">
                <a:latin typeface="Carlito"/>
                <a:cs typeface="Carlito"/>
              </a:rPr>
              <a:t>sends </a:t>
            </a:r>
            <a:r>
              <a:rPr lang="en-US" sz="2400" b="1" spc="-5" dirty="0">
                <a:latin typeface="Carlito"/>
                <a:cs typeface="Carlito"/>
              </a:rPr>
              <a:t>an SMS notification </a:t>
            </a:r>
            <a:r>
              <a:rPr lang="en-US" sz="2400" dirty="0">
                <a:latin typeface="Carlito"/>
                <a:cs typeface="Carlito"/>
              </a:rPr>
              <a:t>to </a:t>
            </a:r>
            <a:r>
              <a:rPr lang="en-US" sz="2400" spc="-5" dirty="0">
                <a:latin typeface="Carlito"/>
                <a:cs typeface="Carlito"/>
              </a:rPr>
              <a:t>the authorities or family members </a:t>
            </a:r>
            <a:r>
              <a:rPr lang="en-US" sz="2400" dirty="0">
                <a:latin typeface="Carlito"/>
                <a:cs typeface="Carlito"/>
              </a:rPr>
              <a:t>along </a:t>
            </a:r>
            <a:r>
              <a:rPr lang="en-US" sz="2400" spc="-5" dirty="0">
                <a:latin typeface="Carlito"/>
                <a:cs typeface="Carlito"/>
              </a:rPr>
              <a:t>with </a:t>
            </a:r>
            <a:r>
              <a:rPr lang="en-US" sz="2400" dirty="0">
                <a:latin typeface="Carlito"/>
                <a:cs typeface="Carlito"/>
              </a:rPr>
              <a:t>the  location </a:t>
            </a:r>
            <a:r>
              <a:rPr lang="en-US" sz="2400" spc="-5" dirty="0">
                <a:latin typeface="Carlito"/>
                <a:cs typeface="Carlito"/>
              </a:rPr>
              <a:t>of the car so that assistance can </a:t>
            </a:r>
            <a:r>
              <a:rPr lang="en-US" sz="2400" dirty="0">
                <a:latin typeface="Carlito"/>
                <a:cs typeface="Carlito"/>
              </a:rPr>
              <a:t>be </a:t>
            </a:r>
            <a:r>
              <a:rPr lang="en-US" sz="2400" spc="-5" dirty="0">
                <a:latin typeface="Carlito"/>
                <a:cs typeface="Carlito"/>
              </a:rPr>
              <a:t>provided. </a:t>
            </a:r>
          </a:p>
          <a:p>
            <a:pPr marL="202565" marR="5080">
              <a:lnSpc>
                <a:spcPct val="109700"/>
              </a:lnSpc>
            </a:pPr>
            <a:r>
              <a:rPr lang="en-US" sz="2400" dirty="0">
                <a:latin typeface="Carlito"/>
                <a:cs typeface="Carlito"/>
              </a:rPr>
              <a:t>The </a:t>
            </a:r>
            <a:r>
              <a:rPr lang="en-US" sz="2400" spc="-5" dirty="0">
                <a:latin typeface="Carlito"/>
                <a:cs typeface="Carlito"/>
              </a:rPr>
              <a:t>project </a:t>
            </a:r>
            <a:r>
              <a:rPr lang="en-US" sz="2400" dirty="0">
                <a:latin typeface="Carlito"/>
                <a:cs typeface="Carlito"/>
              </a:rPr>
              <a:t>also has an </a:t>
            </a:r>
            <a:r>
              <a:rPr lang="en-US" sz="2400" b="1" spc="-5" dirty="0">
                <a:latin typeface="Carlito"/>
                <a:cs typeface="Carlito"/>
              </a:rPr>
              <a:t>LCD  </a:t>
            </a:r>
            <a:r>
              <a:rPr lang="en-US" sz="2400" b="1" dirty="0">
                <a:latin typeface="Carlito"/>
                <a:cs typeface="Carlito"/>
              </a:rPr>
              <a:t>for </a:t>
            </a:r>
            <a:r>
              <a:rPr lang="en-US" sz="2400" b="1" spc="-5" dirty="0">
                <a:latin typeface="Carlito"/>
                <a:cs typeface="Carlito"/>
              </a:rPr>
              <a:t>parameter</a:t>
            </a:r>
            <a:r>
              <a:rPr lang="en-US" sz="2400" b="1" dirty="0">
                <a:latin typeface="Carlito"/>
                <a:cs typeface="Carlito"/>
              </a:rPr>
              <a:t> </a:t>
            </a:r>
            <a:r>
              <a:rPr lang="en-US" sz="2400" b="1" spc="-5" dirty="0">
                <a:latin typeface="Carlito"/>
                <a:cs typeface="Carlito"/>
              </a:rPr>
              <a:t>display.</a:t>
            </a:r>
            <a:endParaRPr lang="en-US" sz="2400" dirty="0">
              <a:latin typeface="Carlito"/>
              <a:cs typeface="Carlito"/>
            </a:endParaRPr>
          </a:p>
          <a:p>
            <a:endParaRPr lang="en-IN" dirty="0"/>
          </a:p>
        </p:txBody>
      </p:sp>
    </p:spTree>
    <p:extLst>
      <p:ext uri="{BB962C8B-B14F-4D97-AF65-F5344CB8AC3E}">
        <p14:creationId xmlns:p14="http://schemas.microsoft.com/office/powerpoint/2010/main" val="108078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B359-B651-4577-96FA-F178CE8CFF7A}"/>
              </a:ext>
            </a:extLst>
          </p:cNvPr>
          <p:cNvSpPr>
            <a:spLocks noGrp="1"/>
          </p:cNvSpPr>
          <p:nvPr>
            <p:ph type="title"/>
          </p:nvPr>
        </p:nvSpPr>
        <p:spPr/>
        <p:txBody>
          <a:bodyPr/>
          <a:lstStyle/>
          <a:p>
            <a:r>
              <a:rPr lang="en-US" dirty="0"/>
              <a:t>PCB SCHMATIC</a:t>
            </a:r>
            <a:endParaRPr lang="en-IN" dirty="0"/>
          </a:p>
        </p:txBody>
      </p:sp>
      <p:pic>
        <p:nvPicPr>
          <p:cNvPr id="4" name="Content Placeholder 3">
            <a:extLst>
              <a:ext uri="{FF2B5EF4-FFF2-40B4-BE49-F238E27FC236}">
                <a16:creationId xmlns:a16="http://schemas.microsoft.com/office/drawing/2014/main" id="{94A08BF9-FA08-4365-8495-4B5FEA9989FE}"/>
              </a:ext>
            </a:extLst>
          </p:cNvPr>
          <p:cNvPicPr>
            <a:picLocks noGrp="1" noChangeAspect="1"/>
          </p:cNvPicPr>
          <p:nvPr>
            <p:ph idx="1"/>
          </p:nvPr>
        </p:nvPicPr>
        <p:blipFill>
          <a:blip r:embed="rId2"/>
          <a:stretch>
            <a:fillRect/>
          </a:stretch>
        </p:blipFill>
        <p:spPr>
          <a:xfrm>
            <a:off x="1800796" y="2013063"/>
            <a:ext cx="5560034" cy="3603048"/>
          </a:xfrm>
          <a:prstGeom prst="rect">
            <a:avLst/>
          </a:prstGeom>
        </p:spPr>
      </p:pic>
    </p:spTree>
    <p:extLst>
      <p:ext uri="{BB962C8B-B14F-4D97-AF65-F5344CB8AC3E}">
        <p14:creationId xmlns:p14="http://schemas.microsoft.com/office/powerpoint/2010/main" val="26289929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1176</TotalTime>
  <Words>944</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Baskerville Old Face</vt:lpstr>
      <vt:lpstr>Carlito</vt:lpstr>
      <vt:lpstr>Trebuchet MS</vt:lpstr>
      <vt:lpstr>Wingdings</vt:lpstr>
      <vt:lpstr>Wingdings 3</vt:lpstr>
      <vt:lpstr>Facet</vt:lpstr>
      <vt:lpstr>PowerPoint Presentation</vt:lpstr>
      <vt:lpstr>TEAM MEMBERS</vt:lpstr>
      <vt:lpstr>TABLE OF CONTENTS</vt:lpstr>
      <vt:lpstr>INTRODUCTION</vt:lpstr>
      <vt:lpstr>LITERATURE REVIEW</vt:lpstr>
      <vt:lpstr>COMPONENTS &amp; SOFTWARE  USED</vt:lpstr>
      <vt:lpstr>CONTROL FLOW &amp; CIRCUIT DIGRAM</vt:lpstr>
      <vt:lpstr>CONTROL FLOW &amp; CIRCUIT DIAGRAM </vt:lpstr>
      <vt:lpstr>PCB SCHMATIC</vt:lpstr>
      <vt:lpstr>ALCOHOL DETECTION LEVEL</vt:lpstr>
      <vt:lpstr>REFERENCE:</vt:lpstr>
      <vt:lpstr>CONCLUSION</vt:lpstr>
      <vt:lpstr>THANK YOU</vt:lpstr>
    </vt:vector>
  </TitlesOfParts>
  <Company>JLL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Nagrare</dc:creator>
  <cp:lastModifiedBy>Aditya Vaidya</cp:lastModifiedBy>
  <cp:revision>27</cp:revision>
  <dcterms:created xsi:type="dcterms:W3CDTF">2021-05-22T14:49:46Z</dcterms:created>
  <dcterms:modified xsi:type="dcterms:W3CDTF">2021-06-01T04:08:51Z</dcterms:modified>
</cp:coreProperties>
</file>