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2" r:id="rId5"/>
    <p:sldId id="263" r:id="rId6"/>
    <p:sldId id="264" r:id="rId7"/>
    <p:sldId id="259" r:id="rId8"/>
    <p:sldId id="260" r:id="rId9"/>
    <p:sldId id="261" r:id="rId10"/>
    <p:sldId id="256" r:id="rId11"/>
    <p:sldId id="25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NAYAKA%20V%20NAYAK\Documents\UiPath\ppt%20automation\input\mock_cop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NAYAKA%20V%20NAYAK\Documents\UiPath\ppt%20automation\input\mock_cop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NAYAKA%20V%20NAYAK\Documents\UiPath\ppt%20automation\input\mock_copy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NAYAKA%20V%20NAYAK\Documents\UiPath\ppt%20automation\input\mock_copy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NAYAKA%20V%20NAYAK\Documents\UiPath\ppt%20automation\input\mock_copy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NAYAKA%20V%20NAYAK\Documents\UiPath\ppt%20automation\input\mock_copy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NAYAKA%20V%20NAYAK\Documents\UiPath\ppt%20automation\input\mock_copy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NAYAKA%20V%20NAYAK\Documents\UiPath\ppt%20automation\input\mock_cop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[mock_copy.xlsx]Sheet3!Quarter Pivot Table</c:name>
    <c:fmtId val="3"/>
  </c:pivotSource>
  <c:chart>
    <c:title>
      <c:overlay val="0"/>
    </c:title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Sheet3!$L$1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Sheet3!$K$2:$K$7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(blank)</c:v>
                </c:pt>
              </c:strCache>
            </c:strRef>
          </c:cat>
          <c:val>
            <c:numRef>
              <c:f>Sheet3!$L$2:$L$7</c:f>
              <c:numCache>
                <c:formatCode>General</c:formatCode>
                <c:ptCount val="5"/>
                <c:pt idx="0">
                  <c:v>311740.03000000003</c:v>
                </c:pt>
                <c:pt idx="1">
                  <c:v>147558.53</c:v>
                </c:pt>
                <c:pt idx="2">
                  <c:v>103341.07</c:v>
                </c:pt>
                <c:pt idx="3">
                  <c:v>125295.60999999999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91-48B1-A226-B3D0C5C087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81885888"/>
        <c:axId val="1481881568"/>
      </c:barChart>
      <c:catAx>
        <c:axId val="1481885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81881568"/>
        <c:crosses val="autoZero"/>
        <c:auto val="1"/>
        <c:lblAlgn val="ctr"/>
        <c:lblOffset val="100"/>
        <c:noMultiLvlLbl val="0"/>
      </c:catAx>
      <c:valAx>
        <c:axId val="1481881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81885888"/>
        <c:crosses val="autoZero"/>
        <c:crossBetween val="between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[mock_copy.xlsx]Sheet3!Type Pivot Table</c:name>
    <c:fmtId val="3"/>
  </c:pivotSource>
  <c:chart>
    <c:title>
      <c:overlay val="0"/>
    </c:title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Sheet3!$P$1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Sheet3!$O$2:$O$5</c:f>
              <c:strCache>
                <c:ptCount val="3"/>
                <c:pt idx="0">
                  <c:v>New Business</c:v>
                </c:pt>
                <c:pt idx="1">
                  <c:v>Upsell</c:v>
                </c:pt>
                <c:pt idx="2">
                  <c:v>(blank)</c:v>
                </c:pt>
              </c:strCache>
            </c:strRef>
          </c:cat>
          <c:val>
            <c:numRef>
              <c:f>Sheet3!$P$2:$P$5</c:f>
              <c:numCache>
                <c:formatCode>General</c:formatCode>
                <c:ptCount val="3"/>
                <c:pt idx="0">
                  <c:v>417513.5</c:v>
                </c:pt>
                <c:pt idx="1">
                  <c:v>270421.74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F2-44DB-A575-57D0B569DD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[mock_copy.xlsx]Sheet5!Quarter Pivot Table</c:name>
    <c:fmtId val="3"/>
  </c:pivotSource>
  <c:chart>
    <c:title>
      <c:overlay val="0"/>
    </c:title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Sheet5!$L$1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Sheet5!$K$2:$K$7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(blank)</c:v>
                </c:pt>
              </c:strCache>
            </c:strRef>
          </c:cat>
          <c:val>
            <c:numRef>
              <c:f>Sheet5!$L$2:$L$7</c:f>
              <c:numCache>
                <c:formatCode>General</c:formatCode>
                <c:ptCount val="5"/>
                <c:pt idx="0">
                  <c:v>497503.59000000008</c:v>
                </c:pt>
                <c:pt idx="1">
                  <c:v>250653.81</c:v>
                </c:pt>
                <c:pt idx="2">
                  <c:v>10680.57</c:v>
                </c:pt>
                <c:pt idx="3">
                  <c:v>68741.2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13-4607-9B83-5BDCFA1F8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74819936"/>
        <c:axId val="1474821856"/>
      </c:barChart>
      <c:catAx>
        <c:axId val="1474819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74821856"/>
        <c:crosses val="autoZero"/>
        <c:auto val="1"/>
        <c:lblAlgn val="ctr"/>
        <c:lblOffset val="100"/>
        <c:noMultiLvlLbl val="0"/>
      </c:catAx>
      <c:valAx>
        <c:axId val="1474821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74819936"/>
        <c:crosses val="autoZero"/>
        <c:crossBetween val="between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[mock_copy.xlsx]Sheet5!Type Pivot Table</c:name>
    <c:fmtId val="3"/>
  </c:pivotSource>
  <c:chart>
    <c:title>
      <c:overlay val="0"/>
    </c:title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Sheet5!$P$1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Sheet5!$O$2:$O$5</c:f>
              <c:strCache>
                <c:ptCount val="3"/>
                <c:pt idx="0">
                  <c:v>New Business</c:v>
                </c:pt>
                <c:pt idx="1">
                  <c:v>Upsell</c:v>
                </c:pt>
                <c:pt idx="2">
                  <c:v>(blank)</c:v>
                </c:pt>
              </c:strCache>
            </c:strRef>
          </c:cat>
          <c:val>
            <c:numRef>
              <c:f>Sheet5!$P$2:$P$5</c:f>
              <c:numCache>
                <c:formatCode>General</c:formatCode>
                <c:ptCount val="3"/>
                <c:pt idx="0">
                  <c:v>433134.79000000004</c:v>
                </c:pt>
                <c:pt idx="1">
                  <c:v>394444.37999999995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1-4C3F-A131-DF7D286D6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[mock_copy.xlsx]Sheet1!Quarter Pivot Table</c:name>
    <c:fmtId val="3"/>
  </c:pivotSource>
  <c:chart>
    <c:title>
      <c:overlay val="0"/>
    </c:title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Sheet1!$K$2:$K$6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Q4</c:v>
                </c:pt>
                <c:pt idx="3">
                  <c:v>(blank)</c:v>
                </c:pt>
              </c:strCache>
            </c:strRef>
          </c:cat>
          <c:val>
            <c:numRef>
              <c:f>Sheet1!$L$2:$L$6</c:f>
              <c:numCache>
                <c:formatCode>General</c:formatCode>
                <c:ptCount val="4"/>
                <c:pt idx="0">
                  <c:v>57045.89</c:v>
                </c:pt>
                <c:pt idx="1">
                  <c:v>161232.16</c:v>
                </c:pt>
                <c:pt idx="2">
                  <c:v>500300.85999999993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E9-4DE7-BB8A-793047569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74789808"/>
        <c:axId val="1474791728"/>
      </c:barChart>
      <c:catAx>
        <c:axId val="1474789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74791728"/>
        <c:crosses val="autoZero"/>
        <c:auto val="1"/>
        <c:lblAlgn val="ctr"/>
        <c:lblOffset val="100"/>
        <c:noMultiLvlLbl val="0"/>
      </c:catAx>
      <c:valAx>
        <c:axId val="1474791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74789808"/>
        <c:crosses val="autoZero"/>
        <c:crossBetween val="between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[mock_copy.xlsx]Sheet1!Type Pivot Table</c:name>
    <c:fmtId val="3"/>
  </c:pivotSource>
  <c:chart>
    <c:title>
      <c:overlay val="0"/>
    </c:title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Sheet1!$P$1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Sheet1!$O$2:$O$5</c:f>
              <c:strCache>
                <c:ptCount val="3"/>
                <c:pt idx="0">
                  <c:v>New Business</c:v>
                </c:pt>
                <c:pt idx="1">
                  <c:v>Upsell</c:v>
                </c:pt>
                <c:pt idx="2">
                  <c:v>(blank)</c:v>
                </c:pt>
              </c:strCache>
            </c:strRef>
          </c:cat>
          <c:val>
            <c:numRef>
              <c:f>Sheet1!$P$2:$P$5</c:f>
              <c:numCache>
                <c:formatCode>General</c:formatCode>
                <c:ptCount val="3"/>
                <c:pt idx="0">
                  <c:v>377377.83999999997</c:v>
                </c:pt>
                <c:pt idx="1">
                  <c:v>341201.07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27-44F6-9A28-16875DEB53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[mock_copy.xlsx]Sheet6!Quarter Pivot Table</c:name>
    <c:fmtId val="3"/>
  </c:pivotSource>
  <c:chart>
    <c:title>
      <c:overlay val="0"/>
    </c:title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Sheet6!$L$1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Sheet6!$K$2:$K$6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Q4</c:v>
                </c:pt>
                <c:pt idx="3">
                  <c:v>(blank)</c:v>
                </c:pt>
              </c:strCache>
            </c:strRef>
          </c:cat>
          <c:val>
            <c:numRef>
              <c:f>Sheet6!$L$2:$L$6</c:f>
              <c:numCache>
                <c:formatCode>General</c:formatCode>
                <c:ptCount val="4"/>
                <c:pt idx="0">
                  <c:v>206709.62000000002</c:v>
                </c:pt>
                <c:pt idx="1">
                  <c:v>160798.06</c:v>
                </c:pt>
                <c:pt idx="2">
                  <c:v>173574.83000000002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DF-4B9D-83CB-119FFA900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19913840"/>
        <c:axId val="916934688"/>
      </c:barChart>
      <c:catAx>
        <c:axId val="1419913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16934688"/>
        <c:crosses val="autoZero"/>
        <c:auto val="1"/>
        <c:lblAlgn val="ctr"/>
        <c:lblOffset val="100"/>
        <c:noMultiLvlLbl val="0"/>
      </c:catAx>
      <c:valAx>
        <c:axId val="9169346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19913840"/>
        <c:crosses val="autoZero"/>
        <c:crossBetween val="between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[mock_copy.xlsx]Sheet6!Type Pivot Table</c:name>
    <c:fmtId val="3"/>
  </c:pivotSource>
  <c:chart>
    <c:title>
      <c:overlay val="0"/>
    </c:title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Sheet6!$P$1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Sheet6!$O$2:$O$5</c:f>
              <c:strCache>
                <c:ptCount val="3"/>
                <c:pt idx="0">
                  <c:v>New Business</c:v>
                </c:pt>
                <c:pt idx="1">
                  <c:v>Upsell</c:v>
                </c:pt>
                <c:pt idx="2">
                  <c:v>(blank)</c:v>
                </c:pt>
              </c:strCache>
            </c:strRef>
          </c:cat>
          <c:val>
            <c:numRef>
              <c:f>Sheet6!$P$2:$P$5</c:f>
              <c:numCache>
                <c:formatCode>General</c:formatCode>
                <c:ptCount val="3"/>
                <c:pt idx="0">
                  <c:v>252361.09</c:v>
                </c:pt>
                <c:pt idx="1">
                  <c:v>288721.42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7E-44B1-BB74-A1F037440C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7EA5-013B-E4C3-C8CE-0E72C3A56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3399C-7951-133E-F0FE-57FA6DEB5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AEB01-D259-107E-DEA4-1EB92DB6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6546-2877-4E89-BFDA-37C1EF84056A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849D-E6FE-E646-3CD1-30D1862F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250E7-2C72-C5BB-2F54-9407C065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0A44-B777-48FF-9CB1-1CDBB171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00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51FE-DFDB-50E1-40AA-D1600BD2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B3E8B-A158-30D6-DA42-D6806A292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8D285-598A-0FD6-D931-F037ACD8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6546-2877-4E89-BFDA-37C1EF84056A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5E02-2B5C-A8CF-FB01-3392BEEB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9E7AE-AE95-8A7C-D659-7F2EAA86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0A44-B777-48FF-9CB1-1CDBB171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94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E4089-8DCA-4C3A-B48E-7FE313CD2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E4252-FA62-F17E-5637-59392A807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B91D1-ED76-014F-0D73-4775023C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6546-2877-4E89-BFDA-37C1EF84056A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8A116-135A-2F22-29F5-BB44212C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58A95-AC1A-DB32-226B-635C379A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0A44-B777-48FF-9CB1-1CDBB171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70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4659-56A6-F560-EDB5-AEB832C2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1701-AEDD-AAA4-E92F-AFC04A051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F8362-3B66-79A5-CE41-5BD3E3E4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6546-2877-4E89-BFDA-37C1EF84056A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5DC64-883E-5CF6-1A17-82430EA29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7A9C3-C20D-201B-1C24-84634FDA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0A44-B777-48FF-9CB1-1CDBB171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82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5813-D4EC-DC9A-2E2E-6AFA1755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DFC43-EB7E-D744-914D-99E1020B4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682E2-81A8-7F81-0DAE-C386EE48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6546-2877-4E89-BFDA-37C1EF84056A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9AE6B-2FE2-D1C2-88DA-C4AEB64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0A5D6-8C67-BF98-421F-3E74174C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0A44-B777-48FF-9CB1-1CDBB171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17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472B-BAD9-90A3-A690-BA456009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ED486-8AB6-13B6-0FC3-17D8AF8F5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65858-FF68-895C-C9A8-FED861E0D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ACB00-B873-410A-4A89-F310BBEA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6546-2877-4E89-BFDA-37C1EF84056A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8CEC8-AFF6-F6B3-0932-25ABB09F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0BAC8-94DE-6541-D9D6-320B9D44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0A44-B777-48FF-9CB1-1CDBB171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33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5FA9-0FB2-B61B-B4BA-270DA7963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78D62-FE59-7E7A-AAC9-6A7C5B3D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A354F-9C53-4818-037B-A40F69FC2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EC07D-20F1-EADF-C86A-22F32D99D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764FC-B54D-F53A-010A-2A6B2AAA6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20DAA-E303-7860-5EB8-C99C86B6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6546-2877-4E89-BFDA-37C1EF84056A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2E9C1-D04B-DF7A-C6C8-2CCB5FCB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2319F-0002-40F1-BCF9-3E0E8D12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0A44-B777-48FF-9CB1-1CDBB171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78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F6D4-062D-5129-0504-C39E0CFC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B43D7-F45C-AE7C-BDE1-DA42C72C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6546-2877-4E89-BFDA-37C1EF84056A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47C01-6537-A7A8-0523-66896FDA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9CB14-D05E-8D5E-4E85-E24100DB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0A44-B777-48FF-9CB1-1CDBB171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60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60558-6328-CF27-A92F-A1AF0F86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6546-2877-4E89-BFDA-37C1EF84056A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1C122-A223-09B9-8B9F-FEE4BEBF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130A0-2B84-F7C4-419A-326CA138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0A44-B777-48FF-9CB1-1CDBB171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6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6103-4067-A88D-CA42-190B5798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7A0AA-F44E-C223-C2F3-283797488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30AA9-4F70-4B66-EAAA-159636EE3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3F366-1B72-F6C0-8C0B-3F1B8069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6546-2877-4E89-BFDA-37C1EF84056A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F027A-E1AA-2A75-672F-E6416767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DF1AE-4364-D8D6-CAB3-B312F2A6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0A44-B777-48FF-9CB1-1CDBB171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63C5-CD10-4CE3-AF4C-FD74ED156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AB562-476F-D3CF-FEE0-A6489F2CE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23EAE-6D85-BACF-7265-B1209F795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1B5DB-E3AF-8CAF-1A34-9B1E3A87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6546-2877-4E89-BFDA-37C1EF84056A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BFA1C-DD93-031B-E4B8-D9B40717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8C7B2-BC25-796F-2638-B6960B26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0A44-B777-48FF-9CB1-1CDBB171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43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487DB-9423-5F61-8C0D-8318A8C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7FABF-1D9E-2CC1-DB71-F83E9E36A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9D20E-AB1F-D6AB-4214-DED29736E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56546-2877-4E89-BFDA-37C1EF84056A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8EDAE-7EFB-9349-848A-C0636810A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964CF-688C-5D5F-9502-8A26CEE78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D0A44-B777-48FF-9CB1-1CDBB171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85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3D6FC2B-CEB4-485E-C058-6C67CAF771D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/>
              <a:t>Acme Corporation</a:t>
            </a:r>
            <a:br>
              <a:rPr lang="en-US" sz="3200" b="1" dirty="0"/>
            </a:br>
            <a:br>
              <a:rPr lang="en-US" sz="3200" b="1" dirty="0"/>
            </a:br>
            <a:endParaRPr lang="en-IN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E02A02-953A-B98D-FEAF-20616A3964AD}"/>
              </a:ext>
            </a:extLst>
          </p:cNvPr>
          <p:cNvSpPr txBox="1"/>
          <p:nvPr/>
        </p:nvSpPr>
        <p:spPr>
          <a:xfrm>
            <a:off x="2069064" y="223701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Quarter Overview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E4D9F6-473D-8DFC-E44D-094B10F4F842}"/>
              </a:ext>
            </a:extLst>
          </p:cNvPr>
          <p:cNvSpPr txBox="1"/>
          <p:nvPr/>
        </p:nvSpPr>
        <p:spPr>
          <a:xfrm>
            <a:off x="7074159" y="223701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Quarter Overview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548DB1-2022-ED4A-3ECB-ACDB2C291F5B}"/>
              </a:ext>
            </a:extLst>
          </p:cNvPr>
          <p:cNvSpPr txBox="1"/>
          <p:nvPr/>
        </p:nvSpPr>
        <p:spPr>
          <a:xfrm>
            <a:off x="4436269" y="1179023"/>
            <a:ext cx="6586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FY 2024 Overview</a:t>
            </a:r>
            <a:endParaRPr lang="en-IN" sz="2800" dirty="0"/>
          </a:p>
        </p:txBody>
      </p:sp>
      <p:graphicFrame>
        <p:nvGraphicFramePr>
          <p:cNvPr id="2" name="quarterchart">
            <a:extLst>
              <a:ext uri="{FF2B5EF4-FFF2-40B4-BE49-F238E27FC236}">
                <a16:creationId xmlns:a16="http://schemas.microsoft.com/office/drawing/2014/main" id="{A8471E49-4D5C-82CE-D5C4-5DE40C9EFD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806945"/>
              </p:ext>
            </p:extLst>
          </p:nvPr>
        </p:nvGraphicFramePr>
        <p:xfrm>
          <a:off x="1524000" y="2509935"/>
          <a:ext cx="4572000" cy="3946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ypechart">
            <a:extLst>
              <a:ext uri="{FF2B5EF4-FFF2-40B4-BE49-F238E27FC236}">
                <a16:creationId xmlns:a16="http://schemas.microsoft.com/office/drawing/2014/main" id="{2FAD17B5-EB03-9047-C4FC-A0A733F6FE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8218147"/>
              </p:ext>
            </p:extLst>
          </p:nvPr>
        </p:nvGraphicFramePr>
        <p:xfrm>
          <a:off x="6584302" y="2606351"/>
          <a:ext cx="4572000" cy="3946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6421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3D6FC2B-CEB4-485E-C058-6C67CAF771D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/>
              <a:t>Hooli</a:t>
            </a:r>
            <a:br>
              <a:rPr lang="en-US" sz="3200" b="1" dirty="0"/>
            </a:br>
            <a:br>
              <a:rPr lang="en-US" sz="3200" b="1" dirty="0"/>
            </a:br>
            <a:endParaRPr lang="en-IN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E02A02-953A-B98D-FEAF-20616A3964AD}"/>
              </a:ext>
            </a:extLst>
          </p:cNvPr>
          <p:cNvSpPr txBox="1"/>
          <p:nvPr/>
        </p:nvSpPr>
        <p:spPr>
          <a:xfrm>
            <a:off x="2069064" y="223701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Quarter Overview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E4D9F6-473D-8DFC-E44D-094B10F4F842}"/>
              </a:ext>
            </a:extLst>
          </p:cNvPr>
          <p:cNvSpPr txBox="1"/>
          <p:nvPr/>
        </p:nvSpPr>
        <p:spPr>
          <a:xfrm>
            <a:off x="7074159" y="223701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Quarter Overview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548DB1-2022-ED4A-3ECB-ACDB2C291F5B}"/>
              </a:ext>
            </a:extLst>
          </p:cNvPr>
          <p:cNvSpPr txBox="1"/>
          <p:nvPr/>
        </p:nvSpPr>
        <p:spPr>
          <a:xfrm>
            <a:off x="4436269" y="1179023"/>
            <a:ext cx="6586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FY 2024 Overview</a:t>
            </a:r>
            <a:endParaRPr lang="en-IN" sz="2800" dirty="0"/>
          </a:p>
        </p:txBody>
      </p:sp>
      <p:graphicFrame>
        <p:nvGraphicFramePr>
          <p:cNvPr id="2" name="quarterchart">
            <a:extLst>
              <a:ext uri="{FF2B5EF4-FFF2-40B4-BE49-F238E27FC236}">
                <a16:creationId xmlns:a16="http://schemas.microsoft.com/office/drawing/2014/main" id="{FEAB50C9-04BE-99BB-DBDE-73563B8336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060776"/>
              </p:ext>
            </p:extLst>
          </p:nvPr>
        </p:nvGraphicFramePr>
        <p:xfrm>
          <a:off x="1524000" y="2509935"/>
          <a:ext cx="4572000" cy="3946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ypechart">
            <a:extLst>
              <a:ext uri="{FF2B5EF4-FFF2-40B4-BE49-F238E27FC236}">
                <a16:creationId xmlns:a16="http://schemas.microsoft.com/office/drawing/2014/main" id="{DABD7B3A-2082-D0A8-2700-87D4E6C36E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5168511"/>
              </p:ext>
            </p:extLst>
          </p:nvPr>
        </p:nvGraphicFramePr>
        <p:xfrm>
          <a:off x="6584302" y="2606351"/>
          <a:ext cx="4572000" cy="3946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6986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9A47-8430-D5C3-0F39-1C0820CE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/>
              <a:t>Hooli</a:t>
            </a:r>
            <a:br>
              <a:rPr lang="en-US" sz="3200" b="1" dirty="0"/>
            </a:br>
            <a:br>
              <a:rPr lang="en-US" sz="3200" b="1" dirty="0"/>
            </a:br>
            <a:endParaRPr lang="en-IN" sz="3200" b="1" dirty="0"/>
          </a:p>
        </p:txBody>
      </p:sp>
      <p:graphicFrame>
        <p:nvGraphicFramePr>
          <p:cNvPr id="4" name="tableplaceholder">
            <a:extLst>
              <a:ext uri="{FF2B5EF4-FFF2-40B4-BE49-F238E27FC236}">
                <a16:creationId xmlns:a16="http://schemas.microsoft.com/office/drawing/2014/main" id="{F8B3116C-B941-8D2E-44E0-99CF550AB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5896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93698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3150304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1117100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3107842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2943766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68867381"/>
                    </a:ext>
                  </a:extLst>
                </a:gridCol>
              </a:tblGrid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Contact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Billing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Total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23251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972773305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Elsi Romanetti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New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22,766.29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06387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381201577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Gabriellia Phillpot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Oklahoma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New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33,743.81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41179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657537296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Saundra Dresche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Maryland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New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66,254.69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50208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427415113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Kally Danilovic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Colorado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New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42,497.95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068364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568955241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Giulietta Neesham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Kentucky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New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16,796.75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331524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199585382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Tomaso Wallis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Missouri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New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70,301.60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1767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E77F7E-87BA-F8A0-2203-2A837A510D31}"/>
              </a:ext>
            </a:extLst>
          </p:cNvPr>
          <p:cNvSpPr txBox="1"/>
          <p:nvPr/>
        </p:nvSpPr>
        <p:spPr>
          <a:xfrm>
            <a:off x="5390762" y="1321356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New Business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439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F394-BDAA-39EE-B12B-9B839D75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3634"/>
          </a:xfrm>
        </p:spPr>
        <p:txBody>
          <a:bodyPr>
            <a:noAutofit/>
          </a:bodyPr>
          <a:lstStyle/>
          <a:p>
            <a:pPr algn="ctr"/>
            <a:r>
              <a:rPr lang="en-US" sz="3200" b="1"/>
              <a:t>Hooli</a:t>
            </a:r>
            <a:br>
              <a:rPr lang="en-US" sz="3200" b="1" dirty="0"/>
            </a:br>
            <a:br>
              <a:rPr lang="en-US" sz="3200" b="1" dirty="0"/>
            </a:br>
            <a:endParaRPr lang="en-IN" sz="3200" dirty="0"/>
          </a:p>
        </p:txBody>
      </p:sp>
      <p:graphicFrame>
        <p:nvGraphicFramePr>
          <p:cNvPr id="4" name="upselltable">
            <a:extLst>
              <a:ext uri="{FF2B5EF4-FFF2-40B4-BE49-F238E27FC236}">
                <a16:creationId xmlns:a16="http://schemas.microsoft.com/office/drawing/2014/main" id="{E4AC1EBF-99B2-98C8-5A3A-BBF0174D7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6104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46703898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1788330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84706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335295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025701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32148605"/>
                    </a:ext>
                  </a:extLst>
                </a:gridCol>
              </a:tblGrid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Contact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Billing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Total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150237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315065023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Roslyn Callis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Hawaii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Upsell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47,727.76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45996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770931321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Kettie Cowcha.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Massachusetts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Upsell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75,883.22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35631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649948396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Delainey Wicher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Upsell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43,551.10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24414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85583521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Marlow Hoggan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Upsell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30,018.86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893233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299640384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Arnie Canny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Ohio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Upsell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59,722.13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65432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666531727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Miguelita Beesley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Upsell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31,818.35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977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17CAAF-B527-F7B6-8BAF-D429CA8F3F42}"/>
              </a:ext>
            </a:extLst>
          </p:cNvPr>
          <p:cNvSpPr txBox="1"/>
          <p:nvPr/>
        </p:nvSpPr>
        <p:spPr>
          <a:xfrm>
            <a:off x="5180045" y="1264656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Upsell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7300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9A47-8430-D5C3-0F39-1C0820CE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/>
              <a:t>Acme Corporation</a:t>
            </a:r>
            <a:br>
              <a:rPr lang="en-US" sz="3200" b="1" dirty="0"/>
            </a:br>
            <a:br>
              <a:rPr lang="en-US" sz="3200" b="1" dirty="0"/>
            </a:br>
            <a:endParaRPr lang="en-IN" sz="3200" b="1" dirty="0"/>
          </a:p>
        </p:txBody>
      </p:sp>
      <p:graphicFrame>
        <p:nvGraphicFramePr>
          <p:cNvPr id="4" name="tableplaceholder">
            <a:extLst>
              <a:ext uri="{FF2B5EF4-FFF2-40B4-BE49-F238E27FC236}">
                <a16:creationId xmlns:a16="http://schemas.microsoft.com/office/drawing/2014/main" id="{8E1CD7DE-3627-1944-CCE3-08731EE43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1113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7750987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690866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835031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7414748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1049222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45838497"/>
                    </a:ext>
                  </a:extLst>
                </a:gridCol>
              </a:tblGrid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Contact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Billing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Total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219989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905504121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Katheryn Cardo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New Jersey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New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62,509.21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61125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220999168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Nadeen Regelous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Minnesota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New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25,007.28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499495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207008307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Murry Cornforth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Oregon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New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83,814.27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353043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554198664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Cheri Castelli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Michigan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New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81,263.04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103466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271329976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Suellen Algar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New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87,357.09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104548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353867246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Kimberlee Erington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New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77,562.61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5464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E77F7E-87BA-F8A0-2203-2A837A510D31}"/>
              </a:ext>
            </a:extLst>
          </p:cNvPr>
          <p:cNvSpPr txBox="1"/>
          <p:nvPr/>
        </p:nvSpPr>
        <p:spPr>
          <a:xfrm>
            <a:off x="5390762" y="1321356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New Business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0308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F394-BDAA-39EE-B12B-9B839D75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3634"/>
          </a:xfrm>
        </p:spPr>
        <p:txBody>
          <a:bodyPr>
            <a:noAutofit/>
          </a:bodyPr>
          <a:lstStyle/>
          <a:p>
            <a:pPr algn="ctr"/>
            <a:r>
              <a:rPr lang="en-US" sz="3200" b="1"/>
              <a:t>Acme Corporation</a:t>
            </a:r>
            <a:br>
              <a:rPr lang="en-US" sz="3200" b="1" dirty="0"/>
            </a:br>
            <a:br>
              <a:rPr lang="en-US" sz="3200" b="1" dirty="0"/>
            </a:br>
            <a:endParaRPr lang="en-IN" sz="3200" dirty="0"/>
          </a:p>
        </p:txBody>
      </p:sp>
      <p:graphicFrame>
        <p:nvGraphicFramePr>
          <p:cNvPr id="4" name="upselltable">
            <a:extLst>
              <a:ext uri="{FF2B5EF4-FFF2-40B4-BE49-F238E27FC236}">
                <a16:creationId xmlns:a16="http://schemas.microsoft.com/office/drawing/2014/main" id="{D919AA0F-7BBC-5332-7CFA-8A1ED1A17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4704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7729852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583615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0693542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3398353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7236588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33870125"/>
                    </a:ext>
                  </a:extLst>
                </a:gridCol>
              </a:tblGrid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Contact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Billing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Total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74265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596925968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Ludovico Breckin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Pennsylvania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Upsell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15,122.14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103310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145200849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Rowe Chillingswort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Upsell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35,575.39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524113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399178185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Eldredge Madigan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Louisiana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Upsell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89,711.74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724638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873082669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Josephine Angier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Upsell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66,295.49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865278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698606501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Ariella Rathe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Upsell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25,778.46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10133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554176252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Letty Eales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Florida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Upsell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37,938.52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299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17CAAF-B527-F7B6-8BAF-D429CA8F3F42}"/>
              </a:ext>
            </a:extLst>
          </p:cNvPr>
          <p:cNvSpPr txBox="1"/>
          <p:nvPr/>
        </p:nvSpPr>
        <p:spPr>
          <a:xfrm>
            <a:off x="5180045" y="1264656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Upsell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3788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3D6FC2B-CEB4-485E-C058-6C67CAF771D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/>
              <a:t>Soylent Corp</a:t>
            </a:r>
            <a:br>
              <a:rPr lang="en-US" sz="3200" b="1" dirty="0"/>
            </a:br>
            <a:br>
              <a:rPr lang="en-US" sz="3200" b="1" dirty="0"/>
            </a:br>
            <a:endParaRPr lang="en-IN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E02A02-953A-B98D-FEAF-20616A3964AD}"/>
              </a:ext>
            </a:extLst>
          </p:cNvPr>
          <p:cNvSpPr txBox="1"/>
          <p:nvPr/>
        </p:nvSpPr>
        <p:spPr>
          <a:xfrm>
            <a:off x="2069064" y="223701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Quarter Overview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E4D9F6-473D-8DFC-E44D-094B10F4F842}"/>
              </a:ext>
            </a:extLst>
          </p:cNvPr>
          <p:cNvSpPr txBox="1"/>
          <p:nvPr/>
        </p:nvSpPr>
        <p:spPr>
          <a:xfrm>
            <a:off x="7074159" y="223701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Quarter Overview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548DB1-2022-ED4A-3ECB-ACDB2C291F5B}"/>
              </a:ext>
            </a:extLst>
          </p:cNvPr>
          <p:cNvSpPr txBox="1"/>
          <p:nvPr/>
        </p:nvSpPr>
        <p:spPr>
          <a:xfrm>
            <a:off x="4436269" y="1179023"/>
            <a:ext cx="6586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FY 2024 Overview</a:t>
            </a:r>
            <a:endParaRPr lang="en-IN" sz="2800" dirty="0"/>
          </a:p>
        </p:txBody>
      </p:sp>
      <p:graphicFrame>
        <p:nvGraphicFramePr>
          <p:cNvPr id="2" name="quarterchart">
            <a:extLst>
              <a:ext uri="{FF2B5EF4-FFF2-40B4-BE49-F238E27FC236}">
                <a16:creationId xmlns:a16="http://schemas.microsoft.com/office/drawing/2014/main" id="{23938390-4DC6-F5E3-36F9-655ECA3D93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225217"/>
              </p:ext>
            </p:extLst>
          </p:nvPr>
        </p:nvGraphicFramePr>
        <p:xfrm>
          <a:off x="1524000" y="2509935"/>
          <a:ext cx="4572000" cy="3946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ypechart">
            <a:extLst>
              <a:ext uri="{FF2B5EF4-FFF2-40B4-BE49-F238E27FC236}">
                <a16:creationId xmlns:a16="http://schemas.microsoft.com/office/drawing/2014/main" id="{2D4425AE-2EB2-D9C7-B5A7-950C186DB8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082555"/>
              </p:ext>
            </p:extLst>
          </p:nvPr>
        </p:nvGraphicFramePr>
        <p:xfrm>
          <a:off x="6584302" y="2606351"/>
          <a:ext cx="4572000" cy="3946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6882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9A47-8430-D5C3-0F39-1C0820CE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/>
              <a:t>Soylent Corp</a:t>
            </a:r>
            <a:br>
              <a:rPr lang="en-US" sz="3200" b="1" dirty="0"/>
            </a:br>
            <a:br>
              <a:rPr lang="en-US" sz="3200" b="1" dirty="0"/>
            </a:br>
            <a:endParaRPr lang="en-IN" sz="3200" b="1" dirty="0"/>
          </a:p>
        </p:txBody>
      </p:sp>
      <p:graphicFrame>
        <p:nvGraphicFramePr>
          <p:cNvPr id="4" name="tableplaceholder">
            <a:extLst>
              <a:ext uri="{FF2B5EF4-FFF2-40B4-BE49-F238E27FC236}">
                <a16:creationId xmlns:a16="http://schemas.microsoft.com/office/drawing/2014/main" id="{295FB414-532B-DC7B-39FB-9812F7F5B4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2006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86180475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915003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8571243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1881463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8851618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8532648"/>
                    </a:ext>
                  </a:extLst>
                </a:gridCol>
              </a:tblGrid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Contact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Billing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Total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338603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654999765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Marice Luxon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New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71,901.55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41666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953259526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Elvira Cuss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New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89,370.78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884153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13563280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Daisie Tullit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District of Columbia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New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93,688.21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180577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716140715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Lenee Zanolli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Arizona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New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71,421.05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4597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241619415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Sari Hambelton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New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96,072.63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967607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850352674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Gerhardine Kowal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North Carolina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New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10,680.57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90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E77F7E-87BA-F8A0-2203-2A837A510D31}"/>
              </a:ext>
            </a:extLst>
          </p:cNvPr>
          <p:cNvSpPr txBox="1"/>
          <p:nvPr/>
        </p:nvSpPr>
        <p:spPr>
          <a:xfrm>
            <a:off x="5390762" y="1321356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New Business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2032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F394-BDAA-39EE-B12B-9B839D75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3634"/>
          </a:xfrm>
        </p:spPr>
        <p:txBody>
          <a:bodyPr>
            <a:noAutofit/>
          </a:bodyPr>
          <a:lstStyle/>
          <a:p>
            <a:pPr algn="ctr"/>
            <a:r>
              <a:rPr lang="en-US" sz="3200" b="1"/>
              <a:t>Soylent Corp</a:t>
            </a:r>
            <a:br>
              <a:rPr lang="en-US" sz="3200" b="1" dirty="0"/>
            </a:br>
            <a:br>
              <a:rPr lang="en-US" sz="3200" b="1" dirty="0"/>
            </a:br>
            <a:endParaRPr lang="en-IN" sz="3200" dirty="0"/>
          </a:p>
        </p:txBody>
      </p:sp>
      <p:graphicFrame>
        <p:nvGraphicFramePr>
          <p:cNvPr id="4" name="upselltable">
            <a:extLst>
              <a:ext uri="{FF2B5EF4-FFF2-40B4-BE49-F238E27FC236}">
                <a16:creationId xmlns:a16="http://schemas.microsoft.com/office/drawing/2014/main" id="{B06C0F69-F403-BD6C-1321-27492E513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7970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13082800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839488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5387148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9661103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1012654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75828821"/>
                    </a:ext>
                  </a:extLst>
                </a:gridCol>
              </a:tblGrid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Contact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Billing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Total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08221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44288906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Alyce Duckham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Upsell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97,245.72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59731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562813742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Venita Simak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Pennsylvania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Upsell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48,101.83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335931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946537648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Miguela O' Dornan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Upsell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50,689.36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534144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650673248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Gar Hallaways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Missouri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Upsell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39,172.62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102323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897473598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Jackie Peschke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Upsell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90,493.65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26873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345941899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Dierdre Upstell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Upsell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68,741.20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4711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17CAAF-B527-F7B6-8BAF-D429CA8F3F42}"/>
              </a:ext>
            </a:extLst>
          </p:cNvPr>
          <p:cNvSpPr txBox="1"/>
          <p:nvPr/>
        </p:nvSpPr>
        <p:spPr>
          <a:xfrm>
            <a:off x="5180045" y="1264656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Upsell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066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3D6FC2B-CEB4-485E-C058-6C67CAF771D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/>
              <a:t>Globex Corporation</a:t>
            </a:r>
            <a:br>
              <a:rPr lang="en-US" sz="3200" b="1" dirty="0"/>
            </a:br>
            <a:br>
              <a:rPr lang="en-US" sz="3200" b="1" dirty="0"/>
            </a:br>
            <a:endParaRPr lang="en-IN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E02A02-953A-B98D-FEAF-20616A3964AD}"/>
              </a:ext>
            </a:extLst>
          </p:cNvPr>
          <p:cNvSpPr txBox="1"/>
          <p:nvPr/>
        </p:nvSpPr>
        <p:spPr>
          <a:xfrm>
            <a:off x="2069064" y="223701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Quarter Overview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E4D9F6-473D-8DFC-E44D-094B10F4F842}"/>
              </a:ext>
            </a:extLst>
          </p:cNvPr>
          <p:cNvSpPr txBox="1"/>
          <p:nvPr/>
        </p:nvSpPr>
        <p:spPr>
          <a:xfrm>
            <a:off x="7074159" y="223701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Quarter Overview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548DB1-2022-ED4A-3ECB-ACDB2C291F5B}"/>
              </a:ext>
            </a:extLst>
          </p:cNvPr>
          <p:cNvSpPr txBox="1"/>
          <p:nvPr/>
        </p:nvSpPr>
        <p:spPr>
          <a:xfrm>
            <a:off x="4436269" y="1179023"/>
            <a:ext cx="6586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FY 2024 Overview</a:t>
            </a:r>
            <a:endParaRPr lang="en-IN" sz="2800" dirty="0"/>
          </a:p>
        </p:txBody>
      </p:sp>
      <p:graphicFrame>
        <p:nvGraphicFramePr>
          <p:cNvPr id="2" name="quarterchart">
            <a:extLst>
              <a:ext uri="{FF2B5EF4-FFF2-40B4-BE49-F238E27FC236}">
                <a16:creationId xmlns:a16="http://schemas.microsoft.com/office/drawing/2014/main" id="{345BA479-DA3D-3115-44FA-9402E221F2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012329"/>
              </p:ext>
            </p:extLst>
          </p:nvPr>
        </p:nvGraphicFramePr>
        <p:xfrm>
          <a:off x="1524000" y="2509935"/>
          <a:ext cx="4572000" cy="3946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ypechart">
            <a:extLst>
              <a:ext uri="{FF2B5EF4-FFF2-40B4-BE49-F238E27FC236}">
                <a16:creationId xmlns:a16="http://schemas.microsoft.com/office/drawing/2014/main" id="{AF5CC63A-351A-B878-50FD-2704967139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8451539"/>
              </p:ext>
            </p:extLst>
          </p:nvPr>
        </p:nvGraphicFramePr>
        <p:xfrm>
          <a:off x="6584302" y="2606351"/>
          <a:ext cx="4572000" cy="3946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914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9A47-8430-D5C3-0F39-1C0820CE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/>
              <a:t>Globex Corporation</a:t>
            </a:r>
            <a:br>
              <a:rPr lang="en-US" sz="3200" b="1" dirty="0"/>
            </a:br>
            <a:br>
              <a:rPr lang="en-US" sz="3200" b="1" dirty="0"/>
            </a:br>
            <a:endParaRPr lang="en-IN" sz="3200" b="1" dirty="0"/>
          </a:p>
        </p:txBody>
      </p:sp>
      <p:graphicFrame>
        <p:nvGraphicFramePr>
          <p:cNvPr id="4" name="tableplaceholder">
            <a:extLst>
              <a:ext uri="{FF2B5EF4-FFF2-40B4-BE49-F238E27FC236}">
                <a16:creationId xmlns:a16="http://schemas.microsoft.com/office/drawing/2014/main" id="{3345D060-E625-2965-12A7-F4CAC43003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3124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06368890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0607543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447713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1994942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9696678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36134055"/>
                    </a:ext>
                  </a:extLst>
                </a:gridCol>
              </a:tblGrid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Contact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Billing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Total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179245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362724204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Roberto Greneham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Oklahoma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New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98,182.18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948073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124522443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Yancey McDoual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New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55,069.37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488305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47491434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Tawsha Cicchitello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New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97,125.59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37478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592828065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Derver Sprey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Pennsylvania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New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57,045.89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34242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578601030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Meta Cowill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Connecticut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New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57,472.70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513942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456203383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Cob Jedrasik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Colorado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New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12,482.11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252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E77F7E-87BA-F8A0-2203-2A837A510D31}"/>
              </a:ext>
            </a:extLst>
          </p:cNvPr>
          <p:cNvSpPr txBox="1"/>
          <p:nvPr/>
        </p:nvSpPr>
        <p:spPr>
          <a:xfrm>
            <a:off x="5390762" y="1321356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New Business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6817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F394-BDAA-39EE-B12B-9B839D75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3634"/>
          </a:xfrm>
        </p:spPr>
        <p:txBody>
          <a:bodyPr>
            <a:noAutofit/>
          </a:bodyPr>
          <a:lstStyle/>
          <a:p>
            <a:pPr algn="ctr"/>
            <a:r>
              <a:rPr lang="en-US" sz="3200" b="1"/>
              <a:t>Globex Corporation</a:t>
            </a:r>
            <a:br>
              <a:rPr lang="en-US" sz="3200" b="1" dirty="0"/>
            </a:br>
            <a:br>
              <a:rPr lang="en-US" sz="3200" b="1" dirty="0"/>
            </a:br>
            <a:endParaRPr lang="en-IN" sz="3200" dirty="0"/>
          </a:p>
        </p:txBody>
      </p:sp>
      <p:graphicFrame>
        <p:nvGraphicFramePr>
          <p:cNvPr id="4" name="upselltable">
            <a:extLst>
              <a:ext uri="{FF2B5EF4-FFF2-40B4-BE49-F238E27FC236}">
                <a16:creationId xmlns:a16="http://schemas.microsoft.com/office/drawing/2014/main" id="{DFD0CF86-B04F-3EE7-71DD-09690CC677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0026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5643331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0566924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424480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779463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060691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4178152"/>
                    </a:ext>
                  </a:extLst>
                </a:gridCol>
              </a:tblGrid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Contact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Billing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Total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360478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702973976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Marcel Tantrum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Upsell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47,981.94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507532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842572895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Joble Ferretti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Upsell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43,872.87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343644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772894717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Shannan Agirre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Colorado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Upsell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53,089.97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60913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192053172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Holt Eannetta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Florida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Upsell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15,365.33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39698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467197129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Quinn Mc Comb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Upsell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89,511.85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01226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/>
                        <a:t>444113925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Dorice Chettoe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Florida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Upsell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91,379.11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542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17CAAF-B527-F7B6-8BAF-D429CA8F3F42}"/>
              </a:ext>
            </a:extLst>
          </p:cNvPr>
          <p:cNvSpPr txBox="1"/>
          <p:nvPr/>
        </p:nvSpPr>
        <p:spPr>
          <a:xfrm>
            <a:off x="5180045" y="1264656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Upsell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1680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Microsoft Office PowerPoint</Application>
  <PresentationFormat>Widescreen</PresentationFormat>
  <Paragraphs>376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Acme Corporation  </vt:lpstr>
      <vt:lpstr>Acme Corporation  </vt:lpstr>
      <vt:lpstr>PowerPoint Presentation</vt:lpstr>
      <vt:lpstr>Soylent Corp  </vt:lpstr>
      <vt:lpstr>Soylent Corp  </vt:lpstr>
      <vt:lpstr>PowerPoint Presentation</vt:lpstr>
      <vt:lpstr>Globex Corporation  </vt:lpstr>
      <vt:lpstr>Globex Corporation  </vt:lpstr>
      <vt:lpstr>PowerPoint Presentation</vt:lpstr>
      <vt:lpstr>Hooli  </vt:lpstr>
      <vt:lpstr>Hooli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Vinayaka V Nayak</dc:creator>
  <cp:lastModifiedBy>Vinayaka V Nayak</cp:lastModifiedBy>
  <cp:revision>33</cp:revision>
  <dcterms:created xsi:type="dcterms:W3CDTF">2024-03-13T09:32:48Z</dcterms:created>
  <dcterms:modified xsi:type="dcterms:W3CDTF">2024-03-13T09:33:21Z</dcterms:modified>
</cp:coreProperties>
</file>