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77" r:id="rId2"/>
    <p:sldId id="278" r:id="rId3"/>
    <p:sldId id="328" r:id="rId4"/>
    <p:sldId id="332" r:id="rId5"/>
    <p:sldId id="333" r:id="rId6"/>
    <p:sldId id="336" r:id="rId7"/>
    <p:sldId id="334" r:id="rId8"/>
    <p:sldId id="339" r:id="rId9"/>
    <p:sldId id="335" r:id="rId10"/>
    <p:sldId id="340" r:id="rId11"/>
    <p:sldId id="341" r:id="rId12"/>
    <p:sldId id="342" r:id="rId13"/>
    <p:sldId id="337" r:id="rId14"/>
    <p:sldId id="338" r:id="rId15"/>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69" autoAdjust="0"/>
  </p:normalViewPr>
  <p:slideViewPr>
    <p:cSldViewPr>
      <p:cViewPr varScale="1">
        <p:scale>
          <a:sx n="80" d="100"/>
          <a:sy n="80" d="100"/>
        </p:scale>
        <p:origin x="754" y="67"/>
      </p:cViewPr>
      <p:guideLst>
        <p:guide orient="horz" pos="2160"/>
        <p:guide pos="384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F4AE9-A696-4AFA-8F35-371EB1C85EDA}" type="datetimeFigureOut">
              <a:rPr lang="en-US" smtClean="0"/>
              <a:pPr/>
              <a:t>12/30/2022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CD5FF-B98B-4FEF-8331-E4D78C517A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B3B6ED-8828-40B7-9990-CA563FED33CD}" type="slidenum">
              <a:rPr lang="en-US" b="1" smtClean="0">
                <a:solidFill>
                  <a:srgbClr val="000000"/>
                </a:solidFill>
                <a:ea typeface="Droid Sans Fallback"/>
                <a:cs typeface="DejaVu Sans"/>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b="1">
              <a:solidFill>
                <a:srgbClr val="000000"/>
              </a:solidFill>
              <a:ea typeface="Droid Sans Fallback"/>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8D9069-0349-40FC-B0B6-75CD0E9936C3}" type="slidenum">
              <a:rPr lang="en-US" sz="1200" baseline="-18000">
                <a:solidFill>
                  <a:srgbClr val="000000"/>
                </a:solidFill>
                <a:latin typeface="Times New Roman" pitchFamily="18" charset="0"/>
                <a:ea typeface="Droid Sans Fallback"/>
                <a:cs typeface="Droid Sans Fallback"/>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baseline="-18000">
              <a:solidFill>
                <a:srgbClr val="000000"/>
              </a:solidFill>
              <a:latin typeface="Times New Roman" pitchFamily="18" charset="0"/>
              <a:ea typeface="Droid Sans Fallback"/>
              <a:cs typeface="Droid Sans Fallback"/>
            </a:endParaRPr>
          </a:p>
        </p:txBody>
      </p:sp>
      <p:sp>
        <p:nvSpPr>
          <p:cNvPr id="32772" name="Rectangle 2"/>
          <p:cNvSpPr>
            <a:spLocks noGrp="1" noRot="1" noChangeAspect="1" noChangeArrowheads="1" noTextEdit="1"/>
          </p:cNvSpPr>
          <p:nvPr>
            <p:ph type="sldImg"/>
          </p:nvPr>
        </p:nvSpPr>
        <p:spPr>
          <a:xfrm>
            <a:off x="382588" y="685800"/>
            <a:ext cx="6092825" cy="3429000"/>
          </a:xfrm>
          <a:solidFill>
            <a:srgbClr val="FFFFFF"/>
          </a:solidFill>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baseline="-18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1" y="6053328"/>
            <a:ext cx="299884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127" y="6044184"/>
            <a:ext cx="90452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190" y="4038600"/>
            <a:ext cx="8634876"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190" y="6050037"/>
            <a:ext cx="8939636"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587" y="6068699"/>
            <a:ext cx="2742843" cy="685800"/>
          </a:xfrm>
        </p:spPr>
        <p:txBody>
          <a:bodyPr>
            <a:noAutofit/>
          </a:bodyPr>
          <a:lstStyle>
            <a:lvl1pPr algn="ctr">
              <a:defRPr sz="2000">
                <a:solidFill>
                  <a:srgbClr val="FFFFFF"/>
                </a:solidFill>
              </a:defRPr>
            </a:lvl1pPr>
          </a:lstStyle>
          <a:p>
            <a:fld id="{7D5E575F-F345-4A3F-974A-241716AD3462}" type="datetime1">
              <a:rPr lang="en-US" smtClean="0"/>
              <a:pPr/>
              <a:t>12/30/2022</a:t>
            </a:fld>
            <a:endParaRPr lang="en-US"/>
          </a:p>
        </p:txBody>
      </p:sp>
      <p:sp>
        <p:nvSpPr>
          <p:cNvPr id="17" name="Footer Placeholder 16"/>
          <p:cNvSpPr>
            <a:spLocks noGrp="1"/>
          </p:cNvSpPr>
          <p:nvPr>
            <p:ph type="ftr" sz="quarter" idx="11"/>
          </p:nvPr>
        </p:nvSpPr>
        <p:spPr>
          <a:xfrm>
            <a:off x="2780162" y="236539"/>
            <a:ext cx="7822182"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6611" y="228600"/>
            <a:ext cx="1117455"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92C539-0BC8-4B5B-A2C7-813FBCF0E73B}" type="datetime1">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6463" y="609601"/>
            <a:ext cx="2742843"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520" y="609600"/>
            <a:ext cx="7415835"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6463" y="6248403"/>
            <a:ext cx="2946016" cy="365125"/>
          </a:xfrm>
        </p:spPr>
        <p:txBody>
          <a:bodyPr/>
          <a:lstStyle/>
          <a:p>
            <a:fld id="{A2D2EAB8-E7FB-46AD-8DF1-AA781B55FFC3}" type="datetime1">
              <a:rPr lang="en-US" smtClean="0"/>
              <a:pPr/>
              <a:t>12/30/2022</a:t>
            </a:fld>
            <a:endParaRPr lang="en-US"/>
          </a:p>
        </p:txBody>
      </p:sp>
      <p:sp>
        <p:nvSpPr>
          <p:cNvPr id="5" name="Footer Placeholder 4"/>
          <p:cNvSpPr>
            <a:spLocks noGrp="1"/>
          </p:cNvSpPr>
          <p:nvPr>
            <p:ph type="ftr" sz="quarter" idx="11"/>
          </p:nvPr>
        </p:nvSpPr>
        <p:spPr>
          <a:xfrm>
            <a:off x="609523" y="6248208"/>
            <a:ext cx="7430343" cy="365125"/>
          </a:xfrm>
        </p:spPr>
        <p:txBody>
          <a:bodyPr/>
          <a:lstStyle/>
          <a:p>
            <a:endParaRPr lang="en-US"/>
          </a:p>
        </p:txBody>
      </p:sp>
      <p:sp>
        <p:nvSpPr>
          <p:cNvPr id="7" name="Rectangle 6"/>
          <p:cNvSpPr/>
          <p:nvPr/>
        </p:nvSpPr>
        <p:spPr bwMode="white">
          <a:xfrm>
            <a:off x="8127366" y="0"/>
            <a:ext cx="426664"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8318" y="609600"/>
            <a:ext cx="30476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8318" y="0"/>
            <a:ext cx="30476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3998" y="103737"/>
            <a:ext cx="533400" cy="325926"/>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758" y="228600"/>
            <a:ext cx="10869785"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5AAEC8F-FD0B-44B2-8E21-03B55A361622}" type="datetime1">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758" y="1600200"/>
            <a:ext cx="10869785"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562" y="2743200"/>
            <a:ext cx="9496248"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0413"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975"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562" y="1600200"/>
            <a:ext cx="1036185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562" y="1600200"/>
            <a:ext cx="10158678"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9AAF763-8DBE-4D0C-96C8-9BF02BB60660}" type="datetime1">
              <a:rPr lang="en-US" smtClean="0"/>
              <a:pPr/>
              <a:t>12/30/2022</a:t>
            </a:fld>
            <a:endParaRPr lang="en-US"/>
          </a:p>
        </p:txBody>
      </p:sp>
      <p:sp>
        <p:nvSpPr>
          <p:cNvPr id="13" name="Slide Number Placeholder 12"/>
          <p:cNvSpPr>
            <a:spLocks noGrp="1"/>
          </p:cNvSpPr>
          <p:nvPr>
            <p:ph type="sldNum" sz="quarter" idx="11"/>
          </p:nvPr>
        </p:nvSpPr>
        <p:spPr>
          <a:xfrm>
            <a:off x="0" y="1752600"/>
            <a:ext cx="1726975"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694"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027"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DB0CB7-26D0-4E1F-A6D0-373EF20FDFE2}" type="datetime1">
              <a:rPr lang="en-US" smtClean="0"/>
              <a:pPr/>
              <a:t>12/30/2022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107" y="273050"/>
            <a:ext cx="10869785"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694"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399967"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5C03B9-5C14-41D2-9DF4-4F69EDB93F4A}" type="datetime1">
              <a:rPr lang="en-US" smtClean="0"/>
              <a:pPr/>
              <a:t>12/30/2022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694" y="1752600"/>
            <a:ext cx="5180926"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399967" y="1752600"/>
            <a:ext cx="5180926"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0EB944-5A24-4804-85B5-D8D8E70494CB}" type="datetime1">
              <a:rPr lang="en-US" smtClean="0"/>
              <a:pPr/>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F5B5-CA4D-4AA8-9496-F32EAA9EC68A}" type="datetime1">
              <a:rPr lang="en-US" smtClean="0"/>
              <a:pPr/>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107"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694" y="273050"/>
            <a:ext cx="10768198"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96411E-8F20-4E7C-A72C-C73AEDD7C273}" type="datetime1">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694" y="1752600"/>
            <a:ext cx="2133322"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190" y="1752600"/>
            <a:ext cx="8533289"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322" y="5486400"/>
            <a:ext cx="975233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0" y="4572000"/>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0" y="4663440"/>
            <a:ext cx="195046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180" y="4654296"/>
            <a:ext cx="10130233"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322" y="4648200"/>
            <a:ext cx="975233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148" y="0"/>
            <a:ext cx="13409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0116" y="6248401"/>
            <a:ext cx="3555537" cy="365125"/>
          </a:xfrm>
        </p:spPr>
        <p:txBody>
          <a:bodyPr rtlCol="0"/>
          <a:lstStyle/>
          <a:p>
            <a:fld id="{574F8C34-6E34-49A8-A798-C387BA0CE972}" type="datetime1">
              <a:rPr lang="en-US" smtClean="0"/>
              <a:pPr/>
              <a:t>12/30/2022</a:t>
            </a:fld>
            <a:endParaRPr lang="en-US"/>
          </a:p>
        </p:txBody>
      </p:sp>
      <p:sp>
        <p:nvSpPr>
          <p:cNvPr id="13" name="Slide Number Placeholder 12"/>
          <p:cNvSpPr>
            <a:spLocks noGrp="1"/>
          </p:cNvSpPr>
          <p:nvPr>
            <p:ph type="sldNum" sz="quarter" idx="11"/>
          </p:nvPr>
        </p:nvSpPr>
        <p:spPr>
          <a:xfrm>
            <a:off x="0" y="4667249"/>
            <a:ext cx="1930149"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322" y="6248207"/>
            <a:ext cx="6095207" cy="365125"/>
          </a:xfrm>
        </p:spPr>
        <p:txBody>
          <a:bodyPr rtlCol="0"/>
          <a:lstStyle/>
          <a:p>
            <a:endParaRPr lang="en-US"/>
          </a:p>
        </p:txBody>
      </p:sp>
      <p:sp>
        <p:nvSpPr>
          <p:cNvPr id="3" name="Picture Placeholder 2"/>
          <p:cNvSpPr>
            <a:spLocks noGrp="1"/>
          </p:cNvSpPr>
          <p:nvPr>
            <p:ph type="pic" idx="1"/>
          </p:nvPr>
        </p:nvSpPr>
        <p:spPr>
          <a:xfrm>
            <a:off x="2080497" y="0"/>
            <a:ext cx="10109916"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694" y="228600"/>
            <a:ext cx="10869785"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758" y="1600200"/>
            <a:ext cx="10869785"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6942" y="6248401"/>
            <a:ext cx="3555537" cy="365125"/>
          </a:xfrm>
          <a:prstGeom prst="rect">
            <a:avLst/>
          </a:prstGeom>
        </p:spPr>
        <p:txBody>
          <a:bodyPr vert="horz" anchor="ctr" anchorCtr="0"/>
          <a:lstStyle>
            <a:lvl1pPr algn="l" eaLnBrk="1" latinLnBrk="0" hangingPunct="1">
              <a:defRPr kumimoji="0" sz="1400">
                <a:solidFill>
                  <a:schemeClr val="tx2"/>
                </a:solidFill>
              </a:defRPr>
            </a:lvl1pPr>
          </a:lstStyle>
          <a:p>
            <a:fld id="{079B43AF-0321-4C12-84A6-28676C718E95}" type="datetime1">
              <a:rPr lang="en-US" smtClean="0"/>
              <a:pPr/>
              <a:t>12/30/2022</a:t>
            </a:fld>
            <a:endParaRPr lang="en-US"/>
          </a:p>
        </p:txBody>
      </p:sp>
      <p:sp>
        <p:nvSpPr>
          <p:cNvPr id="3" name="Footer Placeholder 2"/>
          <p:cNvSpPr>
            <a:spLocks noGrp="1"/>
          </p:cNvSpPr>
          <p:nvPr>
            <p:ph type="ftr" sz="quarter" idx="3"/>
          </p:nvPr>
        </p:nvSpPr>
        <p:spPr>
          <a:xfrm>
            <a:off x="812695" y="6248207"/>
            <a:ext cx="722717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0413"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107"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298" y="1280160"/>
            <a:ext cx="11403115"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107"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zingbus.com/" TargetMode="External"/><Relationship Id="rId4" Type="http://schemas.openxmlformats.org/officeDocument/2006/relationships/hyperlink" Target="https://youtu.be/iG2jotQo9N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584848" y="3494798"/>
            <a:ext cx="11072958" cy="3169202"/>
          </a:xfrm>
          <a:prstGeom prst="rect">
            <a:avLst/>
          </a:prstGeom>
          <a:noFill/>
          <a:ln w="9525">
            <a:noFill/>
            <a:round/>
            <a:headEnd/>
            <a:tailEnd/>
          </a:ln>
        </p:spPr>
        <p:txBody>
          <a:bodyPr wrap="square" lIns="90000" tIns="46800" rIns="90000" bIns="46800">
            <a:spAutoFit/>
          </a:bodyPr>
          <a:lstStyle/>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Presented By:</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HARSH KAUSHIK (2100681530022)</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VINAYAK CHAUHAN (2100681530059)</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latin typeface="Times New Roman" panose="02020603050405020304" pitchFamily="18" charset="0"/>
              <a:cs typeface="Times New Roman" panose="02020603050405020304" pitchFamily="18" charset="0"/>
            </a:endParaRP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Under the Guidance of:</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AJAY SHAH </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Department of Computer Science &amp; Engineering (AIML)</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Meerut Institute of Engineering &amp; Technology, Meerut (U.P.)</a:t>
            </a:r>
          </a:p>
        </p:txBody>
      </p:sp>
      <p:sp>
        <p:nvSpPr>
          <p:cNvPr id="3075" name="Text Box 2"/>
          <p:cNvSpPr txBox="1">
            <a:spLocks noChangeArrowheads="1"/>
          </p:cNvSpPr>
          <p:nvPr/>
        </p:nvSpPr>
        <p:spPr bwMode="auto">
          <a:xfrm>
            <a:off x="532606" y="393305"/>
            <a:ext cx="11353800" cy="1038362"/>
          </a:xfrm>
          <a:prstGeom prst="rect">
            <a:avLst/>
          </a:prstGeom>
          <a:noFill/>
          <a:ln w="9525">
            <a:noFill/>
            <a:round/>
            <a:headEnd/>
            <a:tailEnd/>
          </a:ln>
        </p:spPr>
        <p:txBody>
          <a:bodyPr wrap="squar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aseline="-18000" dirty="0">
              <a:solidFill>
                <a:srgbClr val="000000"/>
              </a:solidFill>
              <a:latin typeface="Times New Roman" pitchFamily="18" charset="0"/>
              <a:ea typeface="Droid Sans Fallback"/>
              <a:cs typeface="Times New Roman" pitchFamily="18"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Times New Roman" panose="02020603050405020304" pitchFamily="18" charset="0"/>
              </a:rPr>
              <a:t>BOOK MY BUS</a:t>
            </a:r>
          </a:p>
        </p:txBody>
      </p:sp>
      <p:sp>
        <p:nvSpPr>
          <p:cNvPr id="3077" name="AutoShape 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8" name="AutoShape 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9" name="AutoShape 10"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0" name="AutoShape 12"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1" name="AutoShape 14"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2" name="AutoShape 1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3" name="AutoShape 1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pic>
        <p:nvPicPr>
          <p:cNvPr id="14" name="Picture 19">
            <a:extLst>
              <a:ext uri="{FF2B5EF4-FFF2-40B4-BE49-F238E27FC236}">
                <a16:creationId xmlns:a16="http://schemas.microsoft.com/office/drawing/2014/main" id="{2FF59BC7-951A-5B9F-7A73-AF81FFBDC52A}"/>
              </a:ext>
            </a:extLst>
          </p:cNvPr>
          <p:cNvPicPr>
            <a:picLocks noChangeAspect="1" noChangeArrowheads="1"/>
          </p:cNvPicPr>
          <p:nvPr/>
        </p:nvPicPr>
        <p:blipFill>
          <a:blip r:embed="rId3" cstate="print"/>
          <a:srcRect/>
          <a:stretch>
            <a:fillRect/>
          </a:stretch>
        </p:blipFill>
        <p:spPr bwMode="auto">
          <a:xfrm>
            <a:off x="4959352" y="1395461"/>
            <a:ext cx="2170122" cy="1804939"/>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06" y="267206"/>
            <a:ext cx="10163336" cy="990600"/>
          </a:xfrm>
        </p:spPr>
        <p:txBody>
          <a:bodyPr>
            <a:normAutofit fontScale="90000"/>
          </a:bodyPr>
          <a:lstStyle/>
          <a:p>
            <a:br>
              <a:rPr lang="en-US" b="1" dirty="0"/>
            </a:br>
            <a:r>
              <a:rPr lang="en-US" b="1" u="sng" dirty="0">
                <a:solidFill>
                  <a:schemeClr val="tx1">
                    <a:lumMod val="95000"/>
                    <a:lumOff val="5000"/>
                  </a:schemeClr>
                </a:solidFill>
              </a:rPr>
              <a:t>0 Level DFD for Bus Reservation System</a:t>
            </a:r>
            <a:br>
              <a:rPr lang="en-US" dirty="0"/>
            </a:br>
            <a:endParaRPr lang="en-IN"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DFD Level 0 (context diagram) purpose is to demonstrate the project concept using a single process.</a:t>
            </a:r>
          </a:p>
          <a:p>
            <a:pPr algn="just"/>
            <a:r>
              <a:rPr lang="en-US" sz="2800" dirty="0">
                <a:latin typeface="Times New Roman" panose="02020603050405020304" pitchFamily="18" charset="0"/>
                <a:cs typeface="Times New Roman" panose="02020603050405020304" pitchFamily="18" charset="0"/>
              </a:rPr>
              <a:t>DFD Level 0 shows the entities that interact with a system and defines the border between the system and its environment. This diagram also depicts the bus reservation system at a high level.</a:t>
            </a:r>
          </a:p>
          <a:p>
            <a:pPr algn="just"/>
            <a:r>
              <a:rPr lang="en-US" sz="2800" dirty="0">
                <a:latin typeface="Times New Roman" panose="02020603050405020304" pitchFamily="18" charset="0"/>
                <a:cs typeface="Times New Roman" panose="02020603050405020304" pitchFamily="18" charset="0"/>
              </a:rPr>
              <a:t>The illustration presents the main process in a single node to introduce the project context. This context explains how the project works in just one look. The user feeds data into the system and then receives the output from it.</a:t>
            </a:r>
            <a:endParaRPr lang="en-IN" sz="28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8678C228-ECBB-138F-6813-B5A7F83F9DF9}"/>
              </a:ext>
            </a:extLst>
          </p:cNvPr>
          <p:cNvPicPr>
            <a:picLocks noChangeAspect="1" noChangeArrowheads="1"/>
          </p:cNvPicPr>
          <p:nvPr/>
        </p:nvPicPr>
        <p:blipFill>
          <a:blip r:embed="rId2" cstate="print"/>
          <a:srcRect/>
          <a:stretch>
            <a:fillRect/>
          </a:stretch>
        </p:blipFill>
        <p:spPr bwMode="auto">
          <a:xfrm>
            <a:off x="152401" y="6980"/>
            <a:ext cx="1294606" cy="1227142"/>
          </a:xfrm>
          <a:prstGeom prst="rect">
            <a:avLst/>
          </a:prstGeom>
          <a:noFill/>
          <a:ln w="9525">
            <a:noFill/>
            <a:round/>
            <a:headEnd/>
            <a:tailEnd/>
          </a:ln>
        </p:spPr>
      </p:pic>
    </p:spTree>
    <p:extLst>
      <p:ext uri="{BB962C8B-B14F-4D97-AF65-F5344CB8AC3E}">
        <p14:creationId xmlns:p14="http://schemas.microsoft.com/office/powerpoint/2010/main" val="390556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10239536" cy="990600"/>
          </a:xfrm>
        </p:spPr>
        <p:txBody>
          <a:bodyPr>
            <a:normAutofit fontScale="90000"/>
          </a:bodyPr>
          <a:lstStyle/>
          <a:p>
            <a:br>
              <a:rPr lang="en-US" b="1" dirty="0"/>
            </a:br>
            <a:r>
              <a:rPr lang="en-US" b="1" dirty="0">
                <a:solidFill>
                  <a:schemeClr val="tx1">
                    <a:lumMod val="95000"/>
                    <a:lumOff val="5000"/>
                  </a:schemeClr>
                </a:solidFill>
              </a:rPr>
              <a:t>Level 1 DFD for Bus Reservation System</a:t>
            </a:r>
            <a:br>
              <a:rPr lang="en-US" dirty="0"/>
            </a:br>
            <a:endParaRPr lang="en-IN"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“detonated view” of the context diagram is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Reservation System DFD Level 1. Its function is to deepen the concept derive from the context diagram.</a:t>
            </a:r>
          </a:p>
          <a:p>
            <a:pPr algn="just"/>
            <a:r>
              <a:rPr lang="en-US" sz="2800" dirty="0">
                <a:latin typeface="Times New Roman" panose="02020603050405020304" pitchFamily="18" charset="0"/>
                <a:cs typeface="Times New Roman" panose="02020603050405020304" pitchFamily="18" charset="0"/>
              </a:rPr>
              <a:t>Level 1 DFD clarifies the paths (flow) of data and its transformation from input to output</a:t>
            </a:r>
          </a:p>
          <a:p>
            <a:pPr algn="just"/>
            <a:r>
              <a:rPr lang="en-US" sz="2800" dirty="0">
                <a:latin typeface="Times New Roman" panose="02020603050405020304" pitchFamily="18" charset="0"/>
                <a:cs typeface="Times New Roman" panose="02020603050405020304" pitchFamily="18" charset="0"/>
              </a:rPr>
              <a:t>The designed diagram portrays four different scenarios. customer information management, order or reservation management, scheduling of deliveries, and transaction and payments management.</a:t>
            </a:r>
            <a:endParaRPr lang="en-IN" sz="28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F1B44584-FDF3-7C84-DEE5-B8B3B36C3980}"/>
              </a:ext>
            </a:extLst>
          </p:cNvPr>
          <p:cNvPicPr>
            <a:picLocks noChangeAspect="1" noChangeArrowheads="1"/>
          </p:cNvPicPr>
          <p:nvPr/>
        </p:nvPicPr>
        <p:blipFill>
          <a:blip r:embed="rId2" cstate="print"/>
          <a:srcRect/>
          <a:stretch>
            <a:fillRect/>
          </a:stretch>
        </p:blipFill>
        <p:spPr bwMode="auto">
          <a:xfrm>
            <a:off x="152401" y="6980"/>
            <a:ext cx="1294606" cy="1227142"/>
          </a:xfrm>
          <a:prstGeom prst="rect">
            <a:avLst/>
          </a:prstGeom>
          <a:noFill/>
          <a:ln w="9525">
            <a:noFill/>
            <a:round/>
            <a:headEnd/>
            <a:tailEnd/>
          </a:ln>
        </p:spPr>
      </p:pic>
    </p:spTree>
    <p:extLst>
      <p:ext uri="{BB962C8B-B14F-4D97-AF65-F5344CB8AC3E}">
        <p14:creationId xmlns:p14="http://schemas.microsoft.com/office/powerpoint/2010/main" val="269262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10239536" cy="990600"/>
          </a:xfrm>
        </p:spPr>
        <p:txBody>
          <a:bodyPr>
            <a:normAutofit fontScale="90000"/>
          </a:bodyPr>
          <a:lstStyle/>
          <a:p>
            <a:br>
              <a:rPr lang="en-US" b="1" dirty="0"/>
            </a:br>
            <a:r>
              <a:rPr lang="en-US" b="1" dirty="0">
                <a:solidFill>
                  <a:schemeClr val="tx1">
                    <a:lumMod val="95000"/>
                    <a:lumOff val="5000"/>
                  </a:schemeClr>
                </a:solidFill>
              </a:rPr>
              <a:t>Level 2 DFD for Bus Reservation System</a:t>
            </a:r>
            <a:br>
              <a:rPr lang="en-US" dirty="0"/>
            </a:br>
            <a:endParaRPr lang="en-IN"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Bus Reservation System Level 2 is also the highest abstraction of the data flow diagram. This level also broadens the idea from the DFD level It includes the sub-processes from level 1 as well as the data that flows</a:t>
            </a:r>
          </a:p>
          <a:p>
            <a:pPr algn="just"/>
            <a:r>
              <a:rPr lang="en-US" sz="2800" dirty="0">
                <a:latin typeface="Times New Roman" panose="02020603050405020304" pitchFamily="18" charset="0"/>
                <a:cs typeface="Times New Roman" panose="02020603050405020304" pitchFamily="18" charset="0"/>
              </a:rPr>
              <a:t>However, not all of the processes in the project must have sub-processes. Only provide this diagram if needed. As long as your previous diagrams were clear and precise, this level is not required.</a:t>
            </a:r>
            <a:endParaRPr lang="en-IN" sz="28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E181A631-3AAB-6DE5-9DB3-C1C0F047F56C}"/>
              </a:ext>
            </a:extLst>
          </p:cNvPr>
          <p:cNvPicPr>
            <a:picLocks noChangeAspect="1" noChangeArrowheads="1"/>
          </p:cNvPicPr>
          <p:nvPr/>
        </p:nvPicPr>
        <p:blipFill>
          <a:blip r:embed="rId2" cstate="print"/>
          <a:srcRect/>
          <a:stretch>
            <a:fillRect/>
          </a:stretch>
        </p:blipFill>
        <p:spPr bwMode="auto">
          <a:xfrm>
            <a:off x="152401" y="6980"/>
            <a:ext cx="1294606" cy="1227142"/>
          </a:xfrm>
          <a:prstGeom prst="rect">
            <a:avLst/>
          </a:prstGeom>
          <a:noFill/>
          <a:ln w="9525">
            <a:noFill/>
            <a:round/>
            <a:headEnd/>
            <a:tailEnd/>
          </a:ln>
        </p:spPr>
      </p:pic>
    </p:spTree>
    <p:extLst>
      <p:ext uri="{BB962C8B-B14F-4D97-AF65-F5344CB8AC3E}">
        <p14:creationId xmlns:p14="http://schemas.microsoft.com/office/powerpoint/2010/main" val="25327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Hardware/Software to be used</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US" sz="3200" b="1" dirty="0">
                <a:latin typeface="Times New Roman" panose="02020603050405020304" pitchFamily="18" charset="0"/>
                <a:cs typeface="Times New Roman" panose="02020603050405020304" pitchFamily="18" charset="0"/>
              </a:rPr>
              <a:t>HARDWARE REQUIREMENTS:</a:t>
            </a:r>
          </a:p>
          <a:p>
            <a:pPr marL="0" indent="0" algn="just">
              <a:buNone/>
            </a:pPr>
            <a:r>
              <a:rPr lang="en-US" sz="3200" dirty="0">
                <a:latin typeface="Times New Roman" panose="02020603050405020304" pitchFamily="18" charset="0"/>
                <a:cs typeface="Times New Roman" panose="02020603050405020304" pitchFamily="18" charset="0"/>
              </a:rPr>
              <a:t>   Processor- 11th Gen Intel Core i3 @ 2.9Ghz </a:t>
            </a:r>
          </a:p>
          <a:p>
            <a:pPr marL="0" indent="0" algn="just">
              <a:buNone/>
            </a:pPr>
            <a:r>
              <a:rPr lang="en-US" sz="3200" dirty="0">
                <a:latin typeface="Times New Roman" panose="02020603050405020304" pitchFamily="18" charset="0"/>
                <a:cs typeface="Times New Roman" panose="02020603050405020304" pitchFamily="18" charset="0"/>
              </a:rPr>
              <a:t>   RAM - 8GB</a:t>
            </a:r>
          </a:p>
          <a:p>
            <a:pPr marL="0" indent="0" algn="just">
              <a:buNone/>
            </a:pPr>
            <a:r>
              <a:rPr lang="en-US" sz="3200" b="1" dirty="0">
                <a:latin typeface="Times New Roman" panose="02020603050405020304" pitchFamily="18" charset="0"/>
                <a:cs typeface="Times New Roman" panose="02020603050405020304" pitchFamily="18" charset="0"/>
              </a:rPr>
              <a:t>SOFTWARE REQUIREMENTS: </a:t>
            </a:r>
          </a:p>
          <a:p>
            <a:pPr marL="0" indent="0" algn="just">
              <a:buNone/>
            </a:pPr>
            <a:r>
              <a:rPr lang="en-US" sz="3200" dirty="0">
                <a:latin typeface="Times New Roman" panose="02020603050405020304" pitchFamily="18" charset="0"/>
                <a:cs typeface="Times New Roman" panose="02020603050405020304" pitchFamily="18" charset="0"/>
              </a:rPr>
              <a:t>   • Windows 11</a:t>
            </a:r>
          </a:p>
          <a:p>
            <a:pPr marL="0" indent="0" algn="just">
              <a:buNone/>
            </a:pPr>
            <a:r>
              <a:rPr lang="en-US" sz="3200" dirty="0">
                <a:latin typeface="Times New Roman" panose="02020603050405020304" pitchFamily="18" charset="0"/>
                <a:cs typeface="Times New Roman" panose="02020603050405020304" pitchFamily="18" charset="0"/>
              </a:rPr>
              <a:t>   • HTML, CSS</a:t>
            </a:r>
          </a:p>
          <a:p>
            <a:pPr marL="0" indent="0" algn="just">
              <a:buNone/>
            </a:pPr>
            <a:r>
              <a:rPr lang="en-US" sz="3200" dirty="0">
                <a:latin typeface="Times New Roman" panose="02020603050405020304" pitchFamily="18" charset="0"/>
                <a:cs typeface="Times New Roman" panose="02020603050405020304" pitchFamily="18" charset="0"/>
              </a:rPr>
              <a:t>   • VISUAL STUDIO CODE</a:t>
            </a: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713689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References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endParaRPr lang="en-US" dirty="0"/>
          </a:p>
          <a:p>
            <a:endParaRPr lang="en-US" dirty="0"/>
          </a:p>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
        <p:nvSpPr>
          <p:cNvPr id="7" name="TextBox 6">
            <a:extLst>
              <a:ext uri="{FF2B5EF4-FFF2-40B4-BE49-F238E27FC236}">
                <a16:creationId xmlns:a16="http://schemas.microsoft.com/office/drawing/2014/main" id="{3E404DEE-28E3-3098-5B80-EDFA34AACA95}"/>
              </a:ext>
            </a:extLst>
          </p:cNvPr>
          <p:cNvSpPr txBox="1"/>
          <p:nvPr/>
        </p:nvSpPr>
        <p:spPr>
          <a:xfrm>
            <a:off x="799704" y="1752600"/>
            <a:ext cx="10972800" cy="2585323"/>
          </a:xfrm>
          <a:prstGeom prst="rect">
            <a:avLst/>
          </a:prstGeom>
          <a:noFill/>
          <a:ln>
            <a:noFill/>
          </a:ln>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 Learn HTML and CSS from </a:t>
            </a:r>
            <a:r>
              <a:rPr lang="en-IN"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Envoto</a:t>
            </a:r>
            <a:r>
              <a:rPr lang="en-IN"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Tuts+ on </a:t>
            </a:r>
            <a:r>
              <a:rPr lang="en-IN"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Youtube</a:t>
            </a:r>
            <a:r>
              <a:rPr lang="en-IN"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 </a:t>
            </a:r>
            <a:r>
              <a:rPr lang="en-IN" sz="24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https://youtu.be/iG2jotQo9NI</a:t>
            </a:r>
            <a:endParaRPr lang="en-IN" sz="2400" dirty="0">
              <a:solidFill>
                <a:srgbClr val="0070C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2. </a:t>
            </a:r>
            <a:r>
              <a:rPr lang="en-IN" sz="2400" dirty="0">
                <a:latin typeface="Times New Roman" panose="02020603050405020304" pitchFamily="18" charset="0"/>
                <a:cs typeface="Times New Roman" panose="02020603050405020304" pitchFamily="18" charset="0"/>
              </a:rPr>
              <a:t>Take idea of Bus Booking ideology from </a:t>
            </a:r>
            <a:r>
              <a:rPr lang="en-IN" sz="2400" dirty="0" err="1">
                <a:latin typeface="Times New Roman" panose="02020603050405020304" pitchFamily="18" charset="0"/>
                <a:cs typeface="Times New Roman" panose="02020603050405020304" pitchFamily="18" charset="0"/>
              </a:rPr>
              <a:t>Zingbus</a:t>
            </a:r>
            <a:r>
              <a:rPr lang="en-IN" sz="2400" dirty="0">
                <a:latin typeface="Times New Roman" panose="02020603050405020304" pitchFamily="18" charset="0"/>
                <a:cs typeface="Times New Roman" panose="02020603050405020304" pitchFamily="18" charset="0"/>
              </a:rPr>
              <a:t> - </a:t>
            </a:r>
            <a:r>
              <a:rPr lang="en-IN" sz="2400"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https://www.zingbus.com</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For making a Attractive login page we use code wit random website - </a:t>
            </a:r>
            <a:r>
              <a:rPr lang="en-IN" sz="2400" dirty="0">
                <a:solidFill>
                  <a:srgbClr val="0070C0"/>
                </a:solidFill>
                <a:latin typeface="Times New Roman" panose="02020603050405020304" pitchFamily="18" charset="0"/>
                <a:cs typeface="Times New Roman" panose="02020603050405020304" pitchFamily="18" charset="0"/>
              </a:rPr>
              <a:t>https://www.codewithrandom.com/2021/11/30/login-and-sign-up-form-using-only-html-css-only-codewithranom/</a:t>
            </a:r>
          </a:p>
          <a:p>
            <a:endParaRPr lang="en-IN" dirty="0"/>
          </a:p>
        </p:txBody>
      </p:sp>
    </p:spTree>
    <p:extLst>
      <p:ext uri="{BB962C8B-B14F-4D97-AF65-F5344CB8AC3E}">
        <p14:creationId xmlns:p14="http://schemas.microsoft.com/office/powerpoint/2010/main" val="194922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761206" y="1516698"/>
            <a:ext cx="10896600" cy="5036502"/>
          </a:xfrm>
          <a:noFill/>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Introduction</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Research/Study Gap</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Problem Statement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Objectives of the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Methodology </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DFD/Flow chart related to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Hardware &amp; Software to be used</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pic>
        <p:nvPicPr>
          <p:cNvPr id="5" name="Picture 3">
            <a:extLst>
              <a:ext uri="{FF2B5EF4-FFF2-40B4-BE49-F238E27FC236}">
                <a16:creationId xmlns:a16="http://schemas.microsoft.com/office/drawing/2014/main" id="{96589855-767F-2226-9398-58CF3C1C8E94}"/>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73772DA1-FD77-052D-D947-60F875C4B36F}"/>
              </a:ext>
            </a:extLst>
          </p:cNvPr>
          <p:cNvPicPr>
            <a:picLocks noChangeAspect="1" noChangeArrowheads="1"/>
          </p:cNvPicPr>
          <p:nvPr/>
        </p:nvPicPr>
        <p:blipFill>
          <a:blip r:embed="rId3" cstate="print"/>
          <a:srcRect/>
          <a:stretch>
            <a:fillRect/>
          </a:stretch>
        </p:blipFill>
        <p:spPr bwMode="auto">
          <a:xfrm>
            <a:off x="10832003" y="45080"/>
            <a:ext cx="1374806" cy="1227142"/>
          </a:xfrm>
          <a:prstGeom prst="rect">
            <a:avLst/>
          </a:prstGeom>
          <a:noFill/>
          <a:ln w="9525">
            <a:noFill/>
            <a:miter lim="800000"/>
            <a:headEnd/>
            <a:tailEnd/>
          </a:ln>
        </p:spPr>
      </p:pic>
      <p:sp>
        <p:nvSpPr>
          <p:cNvPr id="10" name="Title 1">
            <a:extLst>
              <a:ext uri="{FF2B5EF4-FFF2-40B4-BE49-F238E27FC236}">
                <a16:creationId xmlns:a16="http://schemas.microsoft.com/office/drawing/2014/main" id="{6283D59E-80D7-D604-B5DD-5590473CD45C}"/>
              </a:ext>
            </a:extLst>
          </p:cNvPr>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Presentation Outlines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 project entitled “Bus Booking System” is an offline project for booking bus tickets. The main objective of developing this project is to book the bus tickets Online. This application will greatly simplify and speed up the booking process. The main aim of the project is to provide the bus tickets to the customers in a simple and accurate way. This project is useful for customers for reserving their tickets in simple manner. By this system customer can  easily get the tickets by entering their destination and  their current location.</a:t>
            </a:r>
            <a:endParaRPr lang="en-IN" sz="24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Research Gap</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According to Kevin (2012) Web-based Bus Reservation and Ticketing System is a generic web portal application that aids bus customers to reserve a seat in a certain bus  company  anytime  and  anywhere  and  variety  of  buses  that  satisfy  the customer’s requirements  are  provided.  The  project,  on  the  bus  company’s  side, serves  as  a marketing  strategy  and aids  an efficient processing  and  delivery of itinerary receipts. The project  used  software like Adobe  Photoshop for the creation  of  the  images and  Visual Studio code as  a development tool, Code runner as the web server, MS office for the creation of PDF and MS </a:t>
            </a:r>
            <a:r>
              <a:rPr lang="en-US" sz="2400" dirty="0" err="1">
                <a:latin typeface="Times New Roman" panose="02020603050405020304" pitchFamily="18" charset="0"/>
                <a:cs typeface="Times New Roman" panose="02020603050405020304" pitchFamily="18" charset="0"/>
              </a:rPr>
              <a:t>Powerpoint</a:t>
            </a:r>
            <a:r>
              <a:rPr lang="en-US" sz="2400" dirty="0">
                <a:latin typeface="Times New Roman" panose="02020603050405020304" pitchFamily="18" charset="0"/>
                <a:cs typeface="Times New Roman" panose="02020603050405020304" pitchFamily="18" charset="0"/>
              </a:rPr>
              <a:t> for presentation. However, the </a:t>
            </a:r>
            <a:r>
              <a:rPr lang="en-US" sz="2400" dirty="0" err="1">
                <a:latin typeface="Times New Roman" panose="02020603050405020304" pitchFamily="18" charset="0"/>
                <a:cs typeface="Times New Roman" panose="02020603050405020304" pitchFamily="18" charset="0"/>
              </a:rPr>
              <a:t>softwares</a:t>
            </a:r>
            <a:r>
              <a:rPr lang="en-US" sz="2400" dirty="0">
                <a:latin typeface="Times New Roman" panose="02020603050405020304" pitchFamily="18" charset="0"/>
                <a:cs typeface="Times New Roman" panose="02020603050405020304" pitchFamily="18" charset="0"/>
              </a:rPr>
              <a:t> adopted in this project, has in recent times been upgraded. Therefore, Adobe  Photoshop, Visual studio code and MS office are going to be used to implement this project.</a:t>
            </a:r>
            <a:endParaRPr lang="en-IN" sz="24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85760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Problem Statement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The current system being used by staff at their booking offices is a manual system that involves queuing of customers in line in order to make a purchase, a system that is generally slow and prone to errors such as human error bill calculation, physical loss of tickets and a lot of time wastage experienced in the entire process.</a:t>
            </a: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511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Objectives of the study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r>
              <a:rPr lang="en-US" sz="2000" dirty="0">
                <a:latin typeface="Times New Roman" panose="02020603050405020304" pitchFamily="18" charset="0"/>
                <a:cs typeface="Times New Roman" panose="02020603050405020304" pitchFamily="18" charset="0"/>
              </a:rPr>
              <a:t>The main objective of the project is to provide bus tickets to customers for travelling from one place to another. </a:t>
            </a:r>
          </a:p>
          <a:p>
            <a:pPr algn="just"/>
            <a:r>
              <a:rPr lang="en-US" sz="2000" dirty="0">
                <a:latin typeface="Times New Roman" panose="02020603050405020304" pitchFamily="18" charset="0"/>
                <a:cs typeface="Times New Roman" panose="02020603050405020304" pitchFamily="18" charset="0"/>
              </a:rPr>
              <a:t>This project IS useful for customers for getting their tickets in simple manner.</a:t>
            </a:r>
          </a:p>
          <a:p>
            <a:pPr algn="just"/>
            <a:r>
              <a:rPr lang="en-US" sz="2000" dirty="0">
                <a:latin typeface="Times New Roman" panose="02020603050405020304" pitchFamily="18" charset="0"/>
                <a:cs typeface="Times New Roman" panose="02020603050405020304" pitchFamily="18" charset="0"/>
              </a:rPr>
              <a:t>By online booking reservation one can consume their time and ticket will be get at that moment .</a:t>
            </a:r>
          </a:p>
          <a:p>
            <a:pPr algn="just"/>
            <a:r>
              <a:rPr lang="en-US" sz="2000" dirty="0">
                <a:latin typeface="Times New Roman" panose="02020603050405020304" pitchFamily="18" charset="0"/>
                <a:cs typeface="Times New Roman" panose="02020603050405020304" pitchFamily="18" charset="0"/>
              </a:rPr>
              <a:t>The system is Intended for public, One can book their tickets by entering the page. </a:t>
            </a:r>
          </a:p>
          <a:p>
            <a:pPr algn="just"/>
            <a:r>
              <a:rPr lang="en-US" sz="2000" dirty="0">
                <a:latin typeface="Times New Roman" panose="02020603050405020304" pitchFamily="18" charset="0"/>
                <a:cs typeface="Times New Roman" panose="02020603050405020304" pitchFamily="18" charset="0"/>
              </a:rPr>
              <a:t>Earlier people used to avoid bus journey due to poor road infrastructure, lack of luxurious Buses and bus booking system, Now the Online bus booking system facilitates online bus bookings and instant payments which IS convenient for the booker as well as the facility provider.</a:t>
            </a:r>
          </a:p>
          <a:p>
            <a:pPr algn="just"/>
            <a:r>
              <a:rPr lang="en-US" sz="2000" dirty="0">
                <a:latin typeface="Times New Roman" panose="02020603050405020304" pitchFamily="18" charset="0"/>
                <a:cs typeface="Times New Roman" panose="02020603050405020304" pitchFamily="18" charset="0"/>
              </a:rPr>
              <a:t>There were long queues to book tickets that were time-consuming well as timing.</a:t>
            </a:r>
          </a:p>
          <a:p>
            <a:pPr algn="just"/>
            <a:r>
              <a:rPr lang="en-US" sz="2000" dirty="0">
                <a:latin typeface="Times New Roman" panose="02020603050405020304" pitchFamily="18" charset="0"/>
                <a:cs typeface="Times New Roman" panose="02020603050405020304" pitchFamily="18" charset="0"/>
              </a:rPr>
              <a:t> Booking tickets Via telephone was a difficult task because the telephone may be out of service or busy most of the time. </a:t>
            </a:r>
          </a:p>
          <a:p>
            <a:pPr algn="just"/>
            <a:r>
              <a:rPr lang="en-US" sz="2000" dirty="0">
                <a:latin typeface="Times New Roman" panose="02020603050405020304" pitchFamily="18" charset="0"/>
                <a:cs typeface="Times New Roman" panose="02020603050405020304" pitchFamily="18" charset="0"/>
              </a:rPr>
              <a:t>But the time has changed, There are plenty of luxurious buses available now. </a:t>
            </a:r>
          </a:p>
          <a:p>
            <a:pPr marL="0" indent="0" algn="just">
              <a:buNone/>
            </a:pPr>
            <a:endParaRPr lang="en-IN" sz="156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94982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r>
              <a:rPr lang="en-US" sz="2800" dirty="0">
                <a:latin typeface="Times New Roman" panose="02020603050405020304" pitchFamily="18" charset="0"/>
                <a:cs typeface="Times New Roman" panose="02020603050405020304" pitchFamily="18" charset="0"/>
              </a:rPr>
              <a:t>The system of collecting data for research project is known as research methodology. </a:t>
            </a:r>
          </a:p>
          <a:p>
            <a:pPr algn="just"/>
            <a:r>
              <a:rPr lang="en-US" sz="2800" dirty="0">
                <a:latin typeface="Times New Roman" panose="02020603050405020304" pitchFamily="18" charset="0"/>
                <a:cs typeface="Times New Roman" panose="02020603050405020304" pitchFamily="18" charset="0"/>
              </a:rPr>
              <a:t>The data may be collected for either theoretical or practical research for example management research may be strategically conceptualized along with operational planning method and change management. Information which was used for this study was carried out by oral interview.</a:t>
            </a:r>
          </a:p>
          <a:p>
            <a:endParaRPr lang="en-US" dirty="0"/>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69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33845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206" y="228600"/>
            <a:ext cx="10163337" cy="990600"/>
          </a:xfrm>
        </p:spPr>
        <p:txBody>
          <a:bodyPr/>
          <a:lstStyle/>
          <a:p>
            <a:r>
              <a:rPr lang="en-IN" dirty="0">
                <a:solidFill>
                  <a:schemeClr val="tx1">
                    <a:lumMod val="95000"/>
                    <a:lumOff val="5000"/>
                  </a:schemeClr>
                </a:solidFill>
              </a:rPr>
              <a:t>Choice of Methodology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For any project to be completed, it has to go through stages called Development Life  Cycles.  System  Development  Life  Cycle  (SDLC)  is  the  process  of understanding  how  an  Information  System  (IS)  can  support  business  needs, designing the system, building it and delivering it to users. The SDLC composes of four phases: </a:t>
            </a:r>
          </a:p>
          <a:p>
            <a:pPr marL="514350" indent="-514350" algn="just">
              <a:buClr>
                <a:schemeClr val="tx1"/>
              </a:buClr>
              <a:buAutoNum type="arabicPeriod"/>
            </a:pPr>
            <a:r>
              <a:rPr lang="en-US" sz="2000" dirty="0">
                <a:latin typeface="Times New Roman" panose="02020603050405020304" pitchFamily="18" charset="0"/>
                <a:cs typeface="Times New Roman" panose="02020603050405020304" pitchFamily="18" charset="0"/>
              </a:rPr>
              <a:t>Planning</a:t>
            </a:r>
          </a:p>
          <a:p>
            <a:pPr marL="514350" indent="-514350" algn="just">
              <a:buClr>
                <a:schemeClr val="tx1"/>
              </a:buClr>
              <a:buAutoNum type="arabicPeriod"/>
            </a:pPr>
            <a:r>
              <a:rPr lang="en-US" sz="2000" dirty="0">
                <a:latin typeface="Times New Roman" panose="02020603050405020304" pitchFamily="18" charset="0"/>
                <a:cs typeface="Times New Roman" panose="02020603050405020304" pitchFamily="18" charset="0"/>
              </a:rPr>
              <a:t>Analysis</a:t>
            </a:r>
          </a:p>
          <a:p>
            <a:pPr marL="514350" indent="-514350" algn="just">
              <a:buClr>
                <a:schemeClr val="tx1"/>
              </a:buClr>
              <a:buAutoNum type="arabicPeriod"/>
            </a:pPr>
            <a:r>
              <a:rPr lang="en-US" sz="2000" dirty="0">
                <a:latin typeface="Times New Roman" panose="02020603050405020304" pitchFamily="18" charset="0"/>
                <a:cs typeface="Times New Roman" panose="02020603050405020304" pitchFamily="18" charset="0"/>
              </a:rPr>
              <a:t>Design</a:t>
            </a:r>
          </a:p>
          <a:p>
            <a:pPr marL="514350" indent="-514350" algn="just">
              <a:buClr>
                <a:schemeClr val="tx1"/>
              </a:buClr>
              <a:buAutoNum type="arabicPeriod"/>
            </a:pPr>
            <a:r>
              <a:rPr lang="en-US" sz="2000" dirty="0">
                <a:latin typeface="Times New Roman" panose="02020603050405020304" pitchFamily="18" charset="0"/>
                <a:cs typeface="Times New Roman" panose="02020603050405020304" pitchFamily="18" charset="0"/>
              </a:rPr>
              <a:t>Implementation.</a:t>
            </a:r>
            <a:endParaRPr lang="en-IN" sz="20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41493E6D-9112-CD4B-F6B1-18523B9F8069}"/>
              </a:ext>
            </a:extLst>
          </p:cNvPr>
          <p:cNvPicPr>
            <a:picLocks noChangeAspect="1" noChangeArrowheads="1"/>
          </p:cNvPicPr>
          <p:nvPr/>
        </p:nvPicPr>
        <p:blipFill>
          <a:blip r:embed="rId2" cstate="print"/>
          <a:srcRect/>
          <a:stretch>
            <a:fillRect/>
          </a:stretch>
        </p:blipFill>
        <p:spPr bwMode="auto">
          <a:xfrm>
            <a:off x="152401" y="6980"/>
            <a:ext cx="1294606" cy="1227142"/>
          </a:xfrm>
          <a:prstGeom prst="rect">
            <a:avLst/>
          </a:prstGeom>
          <a:noFill/>
          <a:ln w="9525">
            <a:noFill/>
            <a:round/>
            <a:headEnd/>
            <a:tailEnd/>
          </a:ln>
        </p:spPr>
      </p:pic>
    </p:spTree>
    <p:extLst>
      <p:ext uri="{BB962C8B-B14F-4D97-AF65-F5344CB8AC3E}">
        <p14:creationId xmlns:p14="http://schemas.microsoft.com/office/powerpoint/2010/main" val="278658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DFD/Flow chart of the study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importance of the data flow diagram (DFD)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to show the actual happenings in the system. This is done by visualizing the system’s data management at various levels.</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pic>
        <p:nvPicPr>
          <p:cNvPr id="8" name="Picture 7">
            <a:extLst>
              <a:ext uri="{FF2B5EF4-FFF2-40B4-BE49-F238E27FC236}">
                <a16:creationId xmlns:a16="http://schemas.microsoft.com/office/drawing/2014/main" id="{CCB3286A-7C90-5B0E-F8E2-44362ACBBD28}"/>
              </a:ext>
            </a:extLst>
          </p:cNvPr>
          <p:cNvPicPr>
            <a:picLocks noChangeAspect="1"/>
          </p:cNvPicPr>
          <p:nvPr/>
        </p:nvPicPr>
        <p:blipFill rotWithShape="1">
          <a:blip r:embed="rId4">
            <a:extLst>
              <a:ext uri="{28A0092B-C50C-407E-A947-70E740481C1C}">
                <a14:useLocalDpi xmlns:a14="http://schemas.microsoft.com/office/drawing/2010/main" val="0"/>
              </a:ext>
            </a:extLst>
          </a:blip>
          <a:srcRect t="5797"/>
          <a:stretch/>
        </p:blipFill>
        <p:spPr>
          <a:xfrm>
            <a:off x="2673350" y="2514600"/>
            <a:ext cx="6843712" cy="3896420"/>
          </a:xfrm>
          <a:prstGeom prst="rect">
            <a:avLst/>
          </a:prstGeom>
        </p:spPr>
      </p:pic>
    </p:spTree>
    <p:extLst>
      <p:ext uri="{BB962C8B-B14F-4D97-AF65-F5344CB8AC3E}">
        <p14:creationId xmlns:p14="http://schemas.microsoft.com/office/powerpoint/2010/main" val="3189240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5626</TotalTime>
  <Words>1138</Words>
  <Application>Microsoft Office PowerPoint</Application>
  <PresentationFormat>Custom</PresentationFormat>
  <Paragraphs>87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Times New Roman</vt:lpstr>
      <vt:lpstr>Tw Cen MT</vt:lpstr>
      <vt:lpstr>Wingdings</vt:lpstr>
      <vt:lpstr>Wingdings 2</vt:lpstr>
      <vt:lpstr>Median</vt:lpstr>
      <vt:lpstr>PowerPoint Presentation</vt:lpstr>
      <vt:lpstr>Presentation Outlines </vt:lpstr>
      <vt:lpstr> Introduction</vt:lpstr>
      <vt:lpstr> Research Gap</vt:lpstr>
      <vt:lpstr> Problem Statement</vt:lpstr>
      <vt:lpstr> Objectives of the study</vt:lpstr>
      <vt:lpstr> Methodology</vt:lpstr>
      <vt:lpstr>Choice of Methodology </vt:lpstr>
      <vt:lpstr> DFD/Flow chart of the study </vt:lpstr>
      <vt:lpstr> 0 Level DFD for Bus Reservation System </vt:lpstr>
      <vt:lpstr> Level 1 DFD for Bus Reservation System </vt:lpstr>
      <vt:lpstr> Level 2 DFD for Bus Reservation System </vt:lpstr>
      <vt:lpstr> Hardware/Software to be used</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Structure</dc:title>
  <dc:creator>upasana</dc:creator>
  <cp:lastModifiedBy>vinayak</cp:lastModifiedBy>
  <cp:revision>227</cp:revision>
  <dcterms:created xsi:type="dcterms:W3CDTF">2006-08-16T00:00:00Z</dcterms:created>
  <dcterms:modified xsi:type="dcterms:W3CDTF">2022-12-30T08:56:35Z</dcterms:modified>
</cp:coreProperties>
</file>